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7.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2" r:id="rId3"/>
    <p:sldMasterId id="2147483695" r:id="rId4"/>
    <p:sldMasterId id="2147483711" r:id="rId5"/>
    <p:sldMasterId id="2147483720" r:id="rId6"/>
    <p:sldMasterId id="2147483728" r:id="rId7"/>
    <p:sldMasterId id="2147483737" r:id="rId8"/>
  </p:sldMasterIdLst>
  <p:notesMasterIdLst>
    <p:notesMasterId r:id="rId88"/>
  </p:notesMasterIdLst>
  <p:handoutMasterIdLst>
    <p:handoutMasterId r:id="rId89"/>
  </p:handoutMasterIdLst>
  <p:sldIdLst>
    <p:sldId id="257" r:id="rId9"/>
    <p:sldId id="379" r:id="rId10"/>
    <p:sldId id="380" r:id="rId11"/>
    <p:sldId id="381" r:id="rId12"/>
    <p:sldId id="382" r:id="rId13"/>
    <p:sldId id="559" r:id="rId14"/>
    <p:sldId id="558" r:id="rId15"/>
    <p:sldId id="563" r:id="rId16"/>
    <p:sldId id="561" r:id="rId17"/>
    <p:sldId id="564" r:id="rId18"/>
    <p:sldId id="565" r:id="rId19"/>
    <p:sldId id="566" r:id="rId20"/>
    <p:sldId id="568" r:id="rId21"/>
    <p:sldId id="569" r:id="rId22"/>
    <p:sldId id="570" r:id="rId23"/>
    <p:sldId id="560" r:id="rId24"/>
    <p:sldId id="567" r:id="rId25"/>
    <p:sldId id="571" r:id="rId26"/>
    <p:sldId id="572" r:id="rId27"/>
    <p:sldId id="573" r:id="rId28"/>
    <p:sldId id="588" r:id="rId29"/>
    <p:sldId id="587" r:id="rId30"/>
    <p:sldId id="589" r:id="rId31"/>
    <p:sldId id="574" r:id="rId32"/>
    <p:sldId id="575" r:id="rId33"/>
    <p:sldId id="401" r:id="rId34"/>
    <p:sldId id="430" r:id="rId35"/>
    <p:sldId id="431" r:id="rId36"/>
    <p:sldId id="402" r:id="rId37"/>
    <p:sldId id="432" r:id="rId38"/>
    <p:sldId id="579" r:id="rId39"/>
    <p:sldId id="580" r:id="rId40"/>
    <p:sldId id="576" r:id="rId41"/>
    <p:sldId id="577" r:id="rId42"/>
    <p:sldId id="581" r:id="rId43"/>
    <p:sldId id="582" r:id="rId44"/>
    <p:sldId id="583" r:id="rId45"/>
    <p:sldId id="584" r:id="rId46"/>
    <p:sldId id="586" r:id="rId47"/>
    <p:sldId id="591" r:id="rId48"/>
    <p:sldId id="592" r:id="rId49"/>
    <p:sldId id="590" r:id="rId50"/>
    <p:sldId id="383" r:id="rId51"/>
    <p:sldId id="384" r:id="rId52"/>
    <p:sldId id="593" r:id="rId53"/>
    <p:sldId id="594" r:id="rId54"/>
    <p:sldId id="595" r:id="rId55"/>
    <p:sldId id="596" r:id="rId56"/>
    <p:sldId id="597" r:id="rId57"/>
    <p:sldId id="598" r:id="rId58"/>
    <p:sldId id="599" r:id="rId59"/>
    <p:sldId id="624" r:id="rId60"/>
    <p:sldId id="604" r:id="rId61"/>
    <p:sldId id="600" r:id="rId62"/>
    <p:sldId id="601" r:id="rId63"/>
    <p:sldId id="602" r:id="rId64"/>
    <p:sldId id="603" r:id="rId65"/>
    <p:sldId id="605" r:id="rId66"/>
    <p:sldId id="606" r:id="rId67"/>
    <p:sldId id="607" r:id="rId68"/>
    <p:sldId id="625" r:id="rId69"/>
    <p:sldId id="609" r:id="rId70"/>
    <p:sldId id="608" r:id="rId71"/>
    <p:sldId id="610" r:id="rId72"/>
    <p:sldId id="611" r:id="rId73"/>
    <p:sldId id="612" r:id="rId74"/>
    <p:sldId id="613" r:id="rId75"/>
    <p:sldId id="614" r:id="rId76"/>
    <p:sldId id="615" r:id="rId77"/>
    <p:sldId id="616" r:id="rId78"/>
    <p:sldId id="617" r:id="rId79"/>
    <p:sldId id="618" r:id="rId80"/>
    <p:sldId id="619" r:id="rId81"/>
    <p:sldId id="620" r:id="rId82"/>
    <p:sldId id="621" r:id="rId83"/>
    <p:sldId id="622" r:id="rId84"/>
    <p:sldId id="623" r:id="rId85"/>
    <p:sldId id="395" r:id="rId86"/>
    <p:sldId id="396" r:id="rId87"/>
  </p:sldIdLst>
  <p:sldSz cx="12192000" cy="6858000"/>
  <p:notesSz cx="6858000" cy="9144000"/>
  <p:custDataLst>
    <p:tags r:id="rId90"/>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LLY Xavier" initials="IX" lastIdx="1" clrIdx="0">
    <p:extLst>
      <p:ext uri="{19B8F6BF-5375-455C-9EA6-DF929625EA0E}">
        <p15:presenceInfo xmlns:p15="http://schemas.microsoft.com/office/powerpoint/2012/main" userId="S-1-5-21-2000478354-2145943105-1644491937-10388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AF"/>
    <a:srgbClr val="3333FF"/>
    <a:srgbClr val="551B52"/>
    <a:srgbClr val="642060"/>
    <a:srgbClr val="672C94"/>
    <a:srgbClr val="873AC0"/>
    <a:srgbClr val="642038"/>
    <a:srgbClr val="642A20"/>
    <a:srgbClr val="924C0A"/>
    <a:srgbClr val="920A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505E3EF-67EA-436B-97B2-0124C06EBD24}" styleName="Style moyen 4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84" autoAdjust="0"/>
    <p:restoredTop sz="95179" autoAdjust="0"/>
  </p:normalViewPr>
  <p:slideViewPr>
    <p:cSldViewPr snapToGrid="0">
      <p:cViewPr>
        <p:scale>
          <a:sx n="100" d="100"/>
          <a:sy n="100" d="100"/>
        </p:scale>
        <p:origin x="150" y="34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16"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handoutMaster" Target="handoutMasters/handoutMaster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5.xml"/><Relationship Id="rId90" Type="http://schemas.openxmlformats.org/officeDocument/2006/relationships/tags" Target="tags/tag1.xml"/><Relationship Id="rId95" Type="http://schemas.openxmlformats.org/officeDocument/2006/relationships/tableStyles" Target="tableStyles.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notesMaster" Target="notesMasters/notesMaster1.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1DCBE2-826F-4E7D-9353-4B287AA4549E}" type="doc">
      <dgm:prSet loTypeId="urn:microsoft.com/office/officeart/2005/8/layout/hProcess9" loCatId="process" qsTypeId="urn:microsoft.com/office/officeart/2005/8/quickstyle/simple1" qsCatId="simple" csTypeId="urn:microsoft.com/office/officeart/2005/8/colors/colorful5" csCatId="colorful" phldr="1"/>
      <dgm:spPr/>
    </dgm:pt>
    <dgm:pt modelId="{7424250E-F1C4-4012-838A-C6E01F4E02A6}">
      <dgm:prSet phldrT="[Texte]"/>
      <dgm:spPr>
        <a:solidFill>
          <a:schemeClr val="tx2">
            <a:lumMod val="50000"/>
          </a:schemeClr>
        </a:solidFill>
        <a:ln w="38100">
          <a:solidFill>
            <a:schemeClr val="bg1"/>
          </a:solidFill>
        </a:ln>
      </dgm:spPr>
      <dgm:t>
        <a:bodyPr/>
        <a:lstStyle/>
        <a:p>
          <a:r>
            <a:rPr lang="fr-FR" dirty="0" smtClean="0"/>
            <a:t>Accéder aux données</a:t>
          </a:r>
          <a:endParaRPr lang="fr-FR" dirty="0"/>
        </a:p>
      </dgm:t>
    </dgm:pt>
    <dgm:pt modelId="{74C1A666-1089-4804-A161-1924EC4A159C}" type="parTrans" cxnId="{A2BE3245-0C6A-455F-A523-3A0D5631CECF}">
      <dgm:prSet/>
      <dgm:spPr/>
      <dgm:t>
        <a:bodyPr/>
        <a:lstStyle/>
        <a:p>
          <a:endParaRPr lang="fr-FR"/>
        </a:p>
      </dgm:t>
    </dgm:pt>
    <dgm:pt modelId="{8058691E-8A6A-4BCF-AA1D-E15979665573}" type="sibTrans" cxnId="{A2BE3245-0C6A-455F-A523-3A0D5631CECF}">
      <dgm:prSet/>
      <dgm:spPr/>
      <dgm:t>
        <a:bodyPr/>
        <a:lstStyle/>
        <a:p>
          <a:endParaRPr lang="fr-FR"/>
        </a:p>
      </dgm:t>
    </dgm:pt>
    <dgm:pt modelId="{3608CE76-270E-4282-8E53-3D4476E7CFE5}">
      <dgm:prSet phldrT="[Texte]"/>
      <dgm:spPr>
        <a:solidFill>
          <a:schemeClr val="tx2">
            <a:lumMod val="40000"/>
            <a:lumOff val="60000"/>
          </a:schemeClr>
        </a:solidFill>
        <a:ln w="38100">
          <a:solidFill>
            <a:schemeClr val="bg1"/>
          </a:solidFill>
        </a:ln>
      </dgm:spPr>
      <dgm:t>
        <a:bodyPr/>
        <a:lstStyle/>
        <a:p>
          <a:r>
            <a:rPr lang="fr-FR" dirty="0" smtClean="0"/>
            <a:t>Analyser et créer des rapports sur les données</a:t>
          </a:r>
          <a:endParaRPr lang="fr-FR" dirty="0"/>
        </a:p>
      </dgm:t>
    </dgm:pt>
    <dgm:pt modelId="{2E758F2F-D1A8-4139-B833-8B3F90EC6858}" type="parTrans" cxnId="{0189E438-EE1E-44FB-805F-11E91937D7AD}">
      <dgm:prSet/>
      <dgm:spPr/>
      <dgm:t>
        <a:bodyPr/>
        <a:lstStyle/>
        <a:p>
          <a:endParaRPr lang="fr-FR"/>
        </a:p>
      </dgm:t>
    </dgm:pt>
    <dgm:pt modelId="{9D54E836-7BE0-4A9D-8E3A-3BECBEB7A182}" type="sibTrans" cxnId="{0189E438-EE1E-44FB-805F-11E91937D7AD}">
      <dgm:prSet/>
      <dgm:spPr/>
      <dgm:t>
        <a:bodyPr/>
        <a:lstStyle/>
        <a:p>
          <a:endParaRPr lang="fr-FR"/>
        </a:p>
      </dgm:t>
    </dgm:pt>
    <dgm:pt modelId="{13B6E2A0-BF89-400D-B7BA-CF590C0C0614}">
      <dgm:prSet phldrT="[Texte]"/>
      <dgm:spPr>
        <a:solidFill>
          <a:schemeClr val="accent3">
            <a:lumMod val="60000"/>
            <a:lumOff val="40000"/>
          </a:schemeClr>
        </a:solidFill>
        <a:ln w="38100">
          <a:solidFill>
            <a:schemeClr val="bg1"/>
          </a:solidFill>
        </a:ln>
      </dgm:spPr>
      <dgm:t>
        <a:bodyPr/>
        <a:lstStyle/>
        <a:p>
          <a:r>
            <a:rPr lang="fr-FR" dirty="0" smtClean="0"/>
            <a:t>Exporter les résultats</a:t>
          </a:r>
          <a:endParaRPr lang="fr-FR" dirty="0"/>
        </a:p>
      </dgm:t>
    </dgm:pt>
    <dgm:pt modelId="{9CA5BE35-0450-4601-AAEE-C2CAA23CF845}" type="parTrans" cxnId="{BA2216FE-E734-4542-92AE-E140E0C9696F}">
      <dgm:prSet/>
      <dgm:spPr/>
      <dgm:t>
        <a:bodyPr/>
        <a:lstStyle/>
        <a:p>
          <a:endParaRPr lang="fr-FR"/>
        </a:p>
      </dgm:t>
    </dgm:pt>
    <dgm:pt modelId="{C1761D40-BD6E-4B96-878A-24371949A17C}" type="sibTrans" cxnId="{BA2216FE-E734-4542-92AE-E140E0C9696F}">
      <dgm:prSet/>
      <dgm:spPr/>
      <dgm:t>
        <a:bodyPr/>
        <a:lstStyle/>
        <a:p>
          <a:endParaRPr lang="fr-FR"/>
        </a:p>
      </dgm:t>
    </dgm:pt>
    <dgm:pt modelId="{3A15199B-FEF6-4D48-901C-80BBF46E3CBF}">
      <dgm:prSet/>
      <dgm:spPr>
        <a:solidFill>
          <a:schemeClr val="tx2">
            <a:lumMod val="75000"/>
          </a:schemeClr>
        </a:solidFill>
        <a:ln w="34925">
          <a:solidFill>
            <a:schemeClr val="bg1"/>
          </a:solidFill>
        </a:ln>
      </dgm:spPr>
      <dgm:t>
        <a:bodyPr/>
        <a:lstStyle/>
        <a:p>
          <a:r>
            <a:rPr lang="fr-FR" dirty="0" smtClean="0"/>
            <a:t>Explorer les données</a:t>
          </a:r>
          <a:endParaRPr lang="fr-FR" dirty="0"/>
        </a:p>
      </dgm:t>
    </dgm:pt>
    <dgm:pt modelId="{1639F5E7-E5A3-4A97-939F-A68087A95171}" type="parTrans" cxnId="{5EBE2781-E2DF-4148-B99B-9568949EF9C8}">
      <dgm:prSet/>
      <dgm:spPr/>
      <dgm:t>
        <a:bodyPr/>
        <a:lstStyle/>
        <a:p>
          <a:endParaRPr lang="fr-FR"/>
        </a:p>
      </dgm:t>
    </dgm:pt>
    <dgm:pt modelId="{D40BAD23-DFA4-4A81-8032-4F0085B6E02F}" type="sibTrans" cxnId="{5EBE2781-E2DF-4148-B99B-9568949EF9C8}">
      <dgm:prSet/>
      <dgm:spPr/>
      <dgm:t>
        <a:bodyPr/>
        <a:lstStyle/>
        <a:p>
          <a:endParaRPr lang="fr-FR"/>
        </a:p>
      </dgm:t>
    </dgm:pt>
    <dgm:pt modelId="{556662FC-6120-4FE0-B872-64DB8E8558E0}">
      <dgm:prSet/>
      <dgm:spPr>
        <a:solidFill>
          <a:schemeClr val="tx2">
            <a:lumMod val="60000"/>
            <a:lumOff val="40000"/>
          </a:schemeClr>
        </a:solidFill>
        <a:ln w="38100">
          <a:solidFill>
            <a:schemeClr val="bg1"/>
          </a:solidFill>
        </a:ln>
      </dgm:spPr>
      <dgm:t>
        <a:bodyPr/>
        <a:lstStyle/>
        <a:p>
          <a:r>
            <a:rPr lang="fr-FR" dirty="0" smtClean="0"/>
            <a:t>Préparer les données</a:t>
          </a:r>
          <a:endParaRPr lang="fr-FR" dirty="0"/>
        </a:p>
      </dgm:t>
    </dgm:pt>
    <dgm:pt modelId="{DE182206-6BFC-4627-8849-2B3689AFA2E3}" type="parTrans" cxnId="{A977947E-0CFD-4C59-B4A2-BE9E081C4278}">
      <dgm:prSet/>
      <dgm:spPr/>
      <dgm:t>
        <a:bodyPr/>
        <a:lstStyle/>
        <a:p>
          <a:endParaRPr lang="fr-FR"/>
        </a:p>
      </dgm:t>
    </dgm:pt>
    <dgm:pt modelId="{6FD697A2-5B8C-46CD-BA9F-A65E2FC4BB79}" type="sibTrans" cxnId="{A977947E-0CFD-4C59-B4A2-BE9E081C4278}">
      <dgm:prSet/>
      <dgm:spPr/>
      <dgm:t>
        <a:bodyPr/>
        <a:lstStyle/>
        <a:p>
          <a:endParaRPr lang="fr-FR"/>
        </a:p>
      </dgm:t>
    </dgm:pt>
    <dgm:pt modelId="{F20841D3-A6BA-42E6-B4A4-489A6F8AB23E}" type="pres">
      <dgm:prSet presAssocID="{FC1DCBE2-826F-4E7D-9353-4B287AA4549E}" presName="CompostProcess" presStyleCnt="0">
        <dgm:presLayoutVars>
          <dgm:dir/>
          <dgm:resizeHandles val="exact"/>
        </dgm:presLayoutVars>
      </dgm:prSet>
      <dgm:spPr/>
    </dgm:pt>
    <dgm:pt modelId="{9A035549-637D-4793-B753-686977E6D8F5}" type="pres">
      <dgm:prSet presAssocID="{FC1DCBE2-826F-4E7D-9353-4B287AA4549E}" presName="arrow" presStyleLbl="bgShp" presStyleIdx="0" presStyleCnt="1"/>
      <dgm:spPr>
        <a:solidFill>
          <a:schemeClr val="bg1">
            <a:lumMod val="65000"/>
          </a:schemeClr>
        </a:solidFill>
      </dgm:spPr>
    </dgm:pt>
    <dgm:pt modelId="{4CE5C9A7-87F5-47AD-B9D5-EEA8E58134CB}" type="pres">
      <dgm:prSet presAssocID="{FC1DCBE2-826F-4E7D-9353-4B287AA4549E}" presName="linearProcess" presStyleCnt="0"/>
      <dgm:spPr/>
    </dgm:pt>
    <dgm:pt modelId="{2FE015F3-AF85-4F53-B1CB-9B33BECAB03C}" type="pres">
      <dgm:prSet presAssocID="{7424250E-F1C4-4012-838A-C6E01F4E02A6}" presName="textNode" presStyleLbl="node1" presStyleIdx="0" presStyleCnt="5">
        <dgm:presLayoutVars>
          <dgm:bulletEnabled val="1"/>
        </dgm:presLayoutVars>
      </dgm:prSet>
      <dgm:spPr/>
    </dgm:pt>
    <dgm:pt modelId="{0390A154-F41D-4E83-A18E-22C59C5F54C0}" type="pres">
      <dgm:prSet presAssocID="{8058691E-8A6A-4BCF-AA1D-E15979665573}" presName="sibTrans" presStyleCnt="0"/>
      <dgm:spPr/>
    </dgm:pt>
    <dgm:pt modelId="{9F38B48D-A1E7-4196-8B54-15C399FFA342}" type="pres">
      <dgm:prSet presAssocID="{3A15199B-FEF6-4D48-901C-80BBF46E3CBF}" presName="textNode" presStyleLbl="node1" presStyleIdx="1" presStyleCnt="5">
        <dgm:presLayoutVars>
          <dgm:bulletEnabled val="1"/>
        </dgm:presLayoutVars>
      </dgm:prSet>
      <dgm:spPr/>
    </dgm:pt>
    <dgm:pt modelId="{1C827071-A24E-4CDE-974C-7255E2258D3C}" type="pres">
      <dgm:prSet presAssocID="{D40BAD23-DFA4-4A81-8032-4F0085B6E02F}" presName="sibTrans" presStyleCnt="0"/>
      <dgm:spPr/>
    </dgm:pt>
    <dgm:pt modelId="{F382DC5D-27FC-43A0-A8DC-69A2B5920EEF}" type="pres">
      <dgm:prSet presAssocID="{556662FC-6120-4FE0-B872-64DB8E8558E0}" presName="textNode" presStyleLbl="node1" presStyleIdx="2" presStyleCnt="5">
        <dgm:presLayoutVars>
          <dgm:bulletEnabled val="1"/>
        </dgm:presLayoutVars>
      </dgm:prSet>
      <dgm:spPr/>
    </dgm:pt>
    <dgm:pt modelId="{E7F2840D-10DE-467B-A5A7-3ACD8E2487A6}" type="pres">
      <dgm:prSet presAssocID="{6FD697A2-5B8C-46CD-BA9F-A65E2FC4BB79}" presName="sibTrans" presStyleCnt="0"/>
      <dgm:spPr/>
    </dgm:pt>
    <dgm:pt modelId="{5C8EBCF4-90BC-4D00-BAFF-384102A64C1A}" type="pres">
      <dgm:prSet presAssocID="{3608CE76-270E-4282-8E53-3D4476E7CFE5}" presName="textNode" presStyleLbl="node1" presStyleIdx="3" presStyleCnt="5">
        <dgm:presLayoutVars>
          <dgm:bulletEnabled val="1"/>
        </dgm:presLayoutVars>
      </dgm:prSet>
      <dgm:spPr/>
      <dgm:t>
        <a:bodyPr/>
        <a:lstStyle/>
        <a:p>
          <a:endParaRPr lang="fr-FR"/>
        </a:p>
      </dgm:t>
    </dgm:pt>
    <dgm:pt modelId="{689DF6B2-A58F-42D4-9C9A-60BBA8171859}" type="pres">
      <dgm:prSet presAssocID="{9D54E836-7BE0-4A9D-8E3A-3BECBEB7A182}" presName="sibTrans" presStyleCnt="0"/>
      <dgm:spPr/>
    </dgm:pt>
    <dgm:pt modelId="{909B560E-C582-4C90-936B-7341DB36F71F}" type="pres">
      <dgm:prSet presAssocID="{13B6E2A0-BF89-400D-B7BA-CF590C0C0614}" presName="textNode" presStyleLbl="node1" presStyleIdx="4" presStyleCnt="5">
        <dgm:presLayoutVars>
          <dgm:bulletEnabled val="1"/>
        </dgm:presLayoutVars>
      </dgm:prSet>
      <dgm:spPr/>
    </dgm:pt>
  </dgm:ptLst>
  <dgm:cxnLst>
    <dgm:cxn modelId="{F27E36D1-D0F8-4698-AA90-8DA7C6E7CC17}" type="presOf" srcId="{3A15199B-FEF6-4D48-901C-80BBF46E3CBF}" destId="{9F38B48D-A1E7-4196-8B54-15C399FFA342}" srcOrd="0" destOrd="0" presId="urn:microsoft.com/office/officeart/2005/8/layout/hProcess9"/>
    <dgm:cxn modelId="{0189E438-EE1E-44FB-805F-11E91937D7AD}" srcId="{FC1DCBE2-826F-4E7D-9353-4B287AA4549E}" destId="{3608CE76-270E-4282-8E53-3D4476E7CFE5}" srcOrd="3" destOrd="0" parTransId="{2E758F2F-D1A8-4139-B833-8B3F90EC6858}" sibTransId="{9D54E836-7BE0-4A9D-8E3A-3BECBEB7A182}"/>
    <dgm:cxn modelId="{E523D8A0-6EDB-4AFE-A312-09FE9C9367D7}" type="presOf" srcId="{3608CE76-270E-4282-8E53-3D4476E7CFE5}" destId="{5C8EBCF4-90BC-4D00-BAFF-384102A64C1A}" srcOrd="0" destOrd="0" presId="urn:microsoft.com/office/officeart/2005/8/layout/hProcess9"/>
    <dgm:cxn modelId="{F24C46EE-4052-4C13-BEF1-415901F0ECBE}" type="presOf" srcId="{7424250E-F1C4-4012-838A-C6E01F4E02A6}" destId="{2FE015F3-AF85-4F53-B1CB-9B33BECAB03C}" srcOrd="0" destOrd="0" presId="urn:microsoft.com/office/officeart/2005/8/layout/hProcess9"/>
    <dgm:cxn modelId="{5EBE2781-E2DF-4148-B99B-9568949EF9C8}" srcId="{FC1DCBE2-826F-4E7D-9353-4B287AA4549E}" destId="{3A15199B-FEF6-4D48-901C-80BBF46E3CBF}" srcOrd="1" destOrd="0" parTransId="{1639F5E7-E5A3-4A97-939F-A68087A95171}" sibTransId="{D40BAD23-DFA4-4A81-8032-4F0085B6E02F}"/>
    <dgm:cxn modelId="{BA2216FE-E734-4542-92AE-E140E0C9696F}" srcId="{FC1DCBE2-826F-4E7D-9353-4B287AA4549E}" destId="{13B6E2A0-BF89-400D-B7BA-CF590C0C0614}" srcOrd="4" destOrd="0" parTransId="{9CA5BE35-0450-4601-AAEE-C2CAA23CF845}" sibTransId="{C1761D40-BD6E-4B96-878A-24371949A17C}"/>
    <dgm:cxn modelId="{4B19B9CC-FC5B-42B4-A03F-D7C42307659E}" type="presOf" srcId="{FC1DCBE2-826F-4E7D-9353-4B287AA4549E}" destId="{F20841D3-A6BA-42E6-B4A4-489A6F8AB23E}" srcOrd="0" destOrd="0" presId="urn:microsoft.com/office/officeart/2005/8/layout/hProcess9"/>
    <dgm:cxn modelId="{4182991B-B1DD-4175-9918-572CE21DB0C3}" type="presOf" srcId="{556662FC-6120-4FE0-B872-64DB8E8558E0}" destId="{F382DC5D-27FC-43A0-A8DC-69A2B5920EEF}" srcOrd="0" destOrd="0" presId="urn:microsoft.com/office/officeart/2005/8/layout/hProcess9"/>
    <dgm:cxn modelId="{A977947E-0CFD-4C59-B4A2-BE9E081C4278}" srcId="{FC1DCBE2-826F-4E7D-9353-4B287AA4549E}" destId="{556662FC-6120-4FE0-B872-64DB8E8558E0}" srcOrd="2" destOrd="0" parTransId="{DE182206-6BFC-4627-8849-2B3689AFA2E3}" sibTransId="{6FD697A2-5B8C-46CD-BA9F-A65E2FC4BB79}"/>
    <dgm:cxn modelId="{CB6CF9AF-50CF-402C-A68A-41109481B0C6}" type="presOf" srcId="{13B6E2A0-BF89-400D-B7BA-CF590C0C0614}" destId="{909B560E-C582-4C90-936B-7341DB36F71F}" srcOrd="0" destOrd="0" presId="urn:microsoft.com/office/officeart/2005/8/layout/hProcess9"/>
    <dgm:cxn modelId="{A2BE3245-0C6A-455F-A523-3A0D5631CECF}" srcId="{FC1DCBE2-826F-4E7D-9353-4B287AA4549E}" destId="{7424250E-F1C4-4012-838A-C6E01F4E02A6}" srcOrd="0" destOrd="0" parTransId="{74C1A666-1089-4804-A161-1924EC4A159C}" sibTransId="{8058691E-8A6A-4BCF-AA1D-E15979665573}"/>
    <dgm:cxn modelId="{2507EC14-281A-4D59-8348-4DF6D849E64A}" type="presParOf" srcId="{F20841D3-A6BA-42E6-B4A4-489A6F8AB23E}" destId="{9A035549-637D-4793-B753-686977E6D8F5}" srcOrd="0" destOrd="0" presId="urn:microsoft.com/office/officeart/2005/8/layout/hProcess9"/>
    <dgm:cxn modelId="{5C67AB57-167D-4676-BAE1-41E885C9CDD0}" type="presParOf" srcId="{F20841D3-A6BA-42E6-B4A4-489A6F8AB23E}" destId="{4CE5C9A7-87F5-47AD-B9D5-EEA8E58134CB}" srcOrd="1" destOrd="0" presId="urn:microsoft.com/office/officeart/2005/8/layout/hProcess9"/>
    <dgm:cxn modelId="{A2D80209-FE47-472F-B126-5FC5536594D7}" type="presParOf" srcId="{4CE5C9A7-87F5-47AD-B9D5-EEA8E58134CB}" destId="{2FE015F3-AF85-4F53-B1CB-9B33BECAB03C}" srcOrd="0" destOrd="0" presId="urn:microsoft.com/office/officeart/2005/8/layout/hProcess9"/>
    <dgm:cxn modelId="{E1B34642-7CE2-4FEB-8B89-ADE075F7E379}" type="presParOf" srcId="{4CE5C9A7-87F5-47AD-B9D5-EEA8E58134CB}" destId="{0390A154-F41D-4E83-A18E-22C59C5F54C0}" srcOrd="1" destOrd="0" presId="urn:microsoft.com/office/officeart/2005/8/layout/hProcess9"/>
    <dgm:cxn modelId="{AA09E2D6-7249-4D38-B855-74661D294FFB}" type="presParOf" srcId="{4CE5C9A7-87F5-47AD-B9D5-EEA8E58134CB}" destId="{9F38B48D-A1E7-4196-8B54-15C399FFA342}" srcOrd="2" destOrd="0" presId="urn:microsoft.com/office/officeart/2005/8/layout/hProcess9"/>
    <dgm:cxn modelId="{A53FFA19-D101-4414-B13D-D44903E702C8}" type="presParOf" srcId="{4CE5C9A7-87F5-47AD-B9D5-EEA8E58134CB}" destId="{1C827071-A24E-4CDE-974C-7255E2258D3C}" srcOrd="3" destOrd="0" presId="urn:microsoft.com/office/officeart/2005/8/layout/hProcess9"/>
    <dgm:cxn modelId="{F5E5F623-2DA0-4436-9415-01486AA7FAEF}" type="presParOf" srcId="{4CE5C9A7-87F5-47AD-B9D5-EEA8E58134CB}" destId="{F382DC5D-27FC-43A0-A8DC-69A2B5920EEF}" srcOrd="4" destOrd="0" presId="urn:microsoft.com/office/officeart/2005/8/layout/hProcess9"/>
    <dgm:cxn modelId="{9D5C8FCB-7A4E-47FD-9BA9-BEC65DE8FE1A}" type="presParOf" srcId="{4CE5C9A7-87F5-47AD-B9D5-EEA8E58134CB}" destId="{E7F2840D-10DE-467B-A5A7-3ACD8E2487A6}" srcOrd="5" destOrd="0" presId="urn:microsoft.com/office/officeart/2005/8/layout/hProcess9"/>
    <dgm:cxn modelId="{5AE61D90-7E3A-4923-BBD1-498AF0ABDED3}" type="presParOf" srcId="{4CE5C9A7-87F5-47AD-B9D5-EEA8E58134CB}" destId="{5C8EBCF4-90BC-4D00-BAFF-384102A64C1A}" srcOrd="6" destOrd="0" presId="urn:microsoft.com/office/officeart/2005/8/layout/hProcess9"/>
    <dgm:cxn modelId="{3180FC79-7FF7-4927-85CC-AAA0D42D3D74}" type="presParOf" srcId="{4CE5C9A7-87F5-47AD-B9D5-EEA8E58134CB}" destId="{689DF6B2-A58F-42D4-9C9A-60BBA8171859}" srcOrd="7" destOrd="0" presId="urn:microsoft.com/office/officeart/2005/8/layout/hProcess9"/>
    <dgm:cxn modelId="{EBBB3B83-247C-48E2-A870-6E727C92A7D6}" type="presParOf" srcId="{4CE5C9A7-87F5-47AD-B9D5-EEA8E58134CB}" destId="{909B560E-C582-4C90-936B-7341DB36F71F}"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35549-637D-4793-B753-686977E6D8F5}">
      <dsp:nvSpPr>
        <dsp:cNvPr id="0" name=""/>
        <dsp:cNvSpPr/>
      </dsp:nvSpPr>
      <dsp:spPr>
        <a:xfrm>
          <a:off x="605313" y="0"/>
          <a:ext cx="6860222" cy="2939386"/>
        </a:xfrm>
        <a:prstGeom prst="rightArrow">
          <a:avLst/>
        </a:prstGeom>
        <a:solidFill>
          <a:schemeClr val="bg1">
            <a:lumMod val="65000"/>
          </a:schemeClr>
        </a:solidFill>
        <a:ln>
          <a:noFill/>
        </a:ln>
        <a:effectLst/>
      </dsp:spPr>
      <dsp:style>
        <a:lnRef idx="0">
          <a:scrgbClr r="0" g="0" b="0"/>
        </a:lnRef>
        <a:fillRef idx="1">
          <a:scrgbClr r="0" g="0" b="0"/>
        </a:fillRef>
        <a:effectRef idx="0">
          <a:scrgbClr r="0" g="0" b="0"/>
        </a:effectRef>
        <a:fontRef idx="minor"/>
      </dsp:style>
    </dsp:sp>
    <dsp:sp modelId="{2FE015F3-AF85-4F53-B1CB-9B33BECAB03C}">
      <dsp:nvSpPr>
        <dsp:cNvPr id="0" name=""/>
        <dsp:cNvSpPr/>
      </dsp:nvSpPr>
      <dsp:spPr>
        <a:xfrm>
          <a:off x="3546" y="881815"/>
          <a:ext cx="1550722" cy="1175754"/>
        </a:xfrm>
        <a:prstGeom prst="roundRect">
          <a:avLst/>
        </a:prstGeom>
        <a:solidFill>
          <a:schemeClr val="tx2">
            <a:lumMod val="5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dirty="0" smtClean="0"/>
            <a:t>Accéder aux données</a:t>
          </a:r>
          <a:endParaRPr lang="fr-FR" sz="1600" kern="1200" dirty="0"/>
        </a:p>
      </dsp:txBody>
      <dsp:txXfrm>
        <a:off x="60942" y="939211"/>
        <a:ext cx="1435930" cy="1060962"/>
      </dsp:txXfrm>
    </dsp:sp>
    <dsp:sp modelId="{9F38B48D-A1E7-4196-8B54-15C399FFA342}">
      <dsp:nvSpPr>
        <dsp:cNvPr id="0" name=""/>
        <dsp:cNvSpPr/>
      </dsp:nvSpPr>
      <dsp:spPr>
        <a:xfrm>
          <a:off x="1631805" y="881815"/>
          <a:ext cx="1550722" cy="1175754"/>
        </a:xfrm>
        <a:prstGeom prst="roundRect">
          <a:avLst/>
        </a:prstGeom>
        <a:solidFill>
          <a:schemeClr val="tx2">
            <a:lumMod val="75000"/>
          </a:schemeClr>
        </a:solidFill>
        <a:ln w="349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dirty="0" smtClean="0"/>
            <a:t>Explorer les données</a:t>
          </a:r>
          <a:endParaRPr lang="fr-FR" sz="1600" kern="1200" dirty="0"/>
        </a:p>
      </dsp:txBody>
      <dsp:txXfrm>
        <a:off x="1689201" y="939211"/>
        <a:ext cx="1435930" cy="1060962"/>
      </dsp:txXfrm>
    </dsp:sp>
    <dsp:sp modelId="{F382DC5D-27FC-43A0-A8DC-69A2B5920EEF}">
      <dsp:nvSpPr>
        <dsp:cNvPr id="0" name=""/>
        <dsp:cNvSpPr/>
      </dsp:nvSpPr>
      <dsp:spPr>
        <a:xfrm>
          <a:off x="3260063" y="881815"/>
          <a:ext cx="1550722" cy="1175754"/>
        </a:xfrm>
        <a:prstGeom prst="roundRect">
          <a:avLst/>
        </a:prstGeom>
        <a:solidFill>
          <a:schemeClr val="tx2">
            <a:lumMod val="60000"/>
            <a:lumOff val="4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dirty="0" smtClean="0"/>
            <a:t>Préparer les données</a:t>
          </a:r>
          <a:endParaRPr lang="fr-FR" sz="1600" kern="1200" dirty="0"/>
        </a:p>
      </dsp:txBody>
      <dsp:txXfrm>
        <a:off x="3317459" y="939211"/>
        <a:ext cx="1435930" cy="1060962"/>
      </dsp:txXfrm>
    </dsp:sp>
    <dsp:sp modelId="{5C8EBCF4-90BC-4D00-BAFF-384102A64C1A}">
      <dsp:nvSpPr>
        <dsp:cNvPr id="0" name=""/>
        <dsp:cNvSpPr/>
      </dsp:nvSpPr>
      <dsp:spPr>
        <a:xfrm>
          <a:off x="4888322" y="881815"/>
          <a:ext cx="1550722" cy="1175754"/>
        </a:xfrm>
        <a:prstGeom prst="roundRect">
          <a:avLst/>
        </a:prstGeom>
        <a:solidFill>
          <a:schemeClr val="tx2">
            <a:lumMod val="40000"/>
            <a:lumOff val="6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dirty="0" smtClean="0"/>
            <a:t>Analyser et créer des rapports sur les données</a:t>
          </a:r>
          <a:endParaRPr lang="fr-FR" sz="1600" kern="1200" dirty="0"/>
        </a:p>
      </dsp:txBody>
      <dsp:txXfrm>
        <a:off x="4945718" y="939211"/>
        <a:ext cx="1435930" cy="1060962"/>
      </dsp:txXfrm>
    </dsp:sp>
    <dsp:sp modelId="{909B560E-C582-4C90-936B-7341DB36F71F}">
      <dsp:nvSpPr>
        <dsp:cNvPr id="0" name=""/>
        <dsp:cNvSpPr/>
      </dsp:nvSpPr>
      <dsp:spPr>
        <a:xfrm>
          <a:off x="6516580" y="881815"/>
          <a:ext cx="1550722" cy="1175754"/>
        </a:xfrm>
        <a:prstGeom prst="roundRect">
          <a:avLst/>
        </a:prstGeom>
        <a:solidFill>
          <a:schemeClr val="accent3">
            <a:lumMod val="60000"/>
            <a:lumOff val="4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dirty="0" smtClean="0"/>
            <a:t>Exporter les résultats</a:t>
          </a:r>
          <a:endParaRPr lang="fr-FR" sz="1600" kern="1200" dirty="0"/>
        </a:p>
      </dsp:txBody>
      <dsp:txXfrm>
        <a:off x="6573976" y="939211"/>
        <a:ext cx="1435930" cy="106096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BFFCB1-02A6-457E-99C7-CE0D3964A044}" type="datetimeFigureOut">
              <a:rPr lang="fr-FR" smtClean="0"/>
              <a:t>24/11/2022</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0EFFEE-8BB5-4EE3-B5E4-8BEE5445A2D8}" type="slidenum">
              <a:rPr lang="fr-FR" smtClean="0"/>
              <a:t>‹N°›</a:t>
            </a:fld>
            <a:endParaRPr lang="fr-FR" dirty="0"/>
          </a:p>
        </p:txBody>
      </p:sp>
    </p:spTree>
    <p:extLst>
      <p:ext uri="{BB962C8B-B14F-4D97-AF65-F5344CB8AC3E}">
        <p14:creationId xmlns:p14="http://schemas.microsoft.com/office/powerpoint/2010/main" val="13878512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B8E228-00D3-4B0C-B1B5-59CA1C698C61}" type="datetimeFigureOut">
              <a:rPr lang="fr-FR" smtClean="0"/>
              <a:t>24/11/2022</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B7E0B1-8DA9-46EC-BDB4-0CD8ECEAB252}" type="slidenum">
              <a:rPr lang="fr-FR" smtClean="0"/>
              <a:t>‹N°›</a:t>
            </a:fld>
            <a:endParaRPr lang="fr-FR" dirty="0"/>
          </a:p>
        </p:txBody>
      </p:sp>
    </p:spTree>
    <p:extLst>
      <p:ext uri="{BB962C8B-B14F-4D97-AF65-F5344CB8AC3E}">
        <p14:creationId xmlns:p14="http://schemas.microsoft.com/office/powerpoint/2010/main" val="1737165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2_Diapositive de couvertur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0" y="1122363"/>
            <a:ext cx="9144000" cy="2387600"/>
          </a:xfrm>
          <a:prstGeom prst="rect">
            <a:avLst/>
          </a:prstGeom>
        </p:spPr>
        <p:txBody>
          <a:bodyPr anchor="b"/>
          <a:lstStyle>
            <a:lvl1pPr marL="0" algn="l" defTabSz="914377" rtl="0" eaLnBrk="1" latinLnBrk="0" hangingPunct="1">
              <a:lnSpc>
                <a:spcPct val="90000"/>
              </a:lnSpc>
              <a:spcBef>
                <a:spcPts val="1333"/>
              </a:spcBef>
              <a:defRPr lang="fr-FR" sz="3600" kern="1200" dirty="0" smtClean="0">
                <a:solidFill>
                  <a:srgbClr val="13324A"/>
                </a:solidFill>
                <a:latin typeface="Calibri Light" panose="020F0302020204030204" pitchFamily="34" charset="0"/>
                <a:ea typeface="+mn-ea"/>
                <a:cs typeface="+mn-cs"/>
              </a:defRPr>
            </a:lvl1pPr>
          </a:lstStyle>
          <a:p>
            <a:pPr>
              <a:lnSpc>
                <a:spcPct val="90000"/>
              </a:lnSpc>
              <a:spcBef>
                <a:spcPts val="1000"/>
              </a:spcBef>
            </a:pPr>
            <a:r>
              <a:rPr lang="fr-FR" dirty="0" smtClean="0"/>
              <a:t>CLIQUEZ POUR AJOUTER UN TITRE</a:t>
            </a:r>
            <a:endParaRPr lang="fr-FR" sz="3600" dirty="0">
              <a:solidFill>
                <a:srgbClr val="13324A"/>
              </a:solidFill>
              <a:latin typeface="Calibri Light" panose="020F0302020204030204" pitchFamily="34" charset="0"/>
            </a:endParaRPr>
          </a:p>
        </p:txBody>
      </p:sp>
      <p:sp>
        <p:nvSpPr>
          <p:cNvPr id="3" name="Sous-titre 2"/>
          <p:cNvSpPr>
            <a:spLocks noGrp="1"/>
          </p:cNvSpPr>
          <p:nvPr>
            <p:ph type="subTitle" idx="1" hasCustomPrompt="1"/>
          </p:nvPr>
        </p:nvSpPr>
        <p:spPr>
          <a:xfrm>
            <a:off x="1524000" y="3602038"/>
            <a:ext cx="9144000" cy="1655762"/>
          </a:xfrm>
          <a:prstGeom prst="rect">
            <a:avLst/>
          </a:prstGeom>
        </p:spPr>
        <p:txBody>
          <a:bodyPr/>
          <a:lstStyle>
            <a:lvl1pPr marL="0" indent="0" algn="l" defTabSz="914377" rtl="0" eaLnBrk="1" latinLnBrk="0" hangingPunct="1">
              <a:lnSpc>
                <a:spcPct val="90000"/>
              </a:lnSpc>
              <a:spcBef>
                <a:spcPts val="1000"/>
              </a:spcBef>
              <a:buNone/>
              <a:defRPr lang="fr-FR" sz="1800" b="0" kern="1200" baseline="0" dirty="0">
                <a:solidFill>
                  <a:srgbClr val="13324A"/>
                </a:solidFill>
                <a:latin typeface="Calibri Light" panose="020F0302020204030204" pitchFamily="34" charset="0"/>
                <a:ea typeface="+mn-ea"/>
                <a:cs typeface="+mn-cs"/>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smtClean="0"/>
              <a:t>Indiquez la date – le lieu - le Prénom et le Nom</a:t>
            </a:r>
            <a:endParaRPr lang="fr-FR" dirty="0"/>
          </a:p>
        </p:txBody>
      </p:sp>
      <p:sp>
        <p:nvSpPr>
          <p:cNvPr id="5"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lang="fr-FR" smtClean="0"/>
              <a:pPr/>
              <a:t>‹N°›</a:t>
            </a:fld>
            <a:endParaRPr lang="fr-FR" dirty="0"/>
          </a:p>
        </p:txBody>
      </p:sp>
    </p:spTree>
    <p:extLst>
      <p:ext uri="{BB962C8B-B14F-4D97-AF65-F5344CB8AC3E}">
        <p14:creationId xmlns:p14="http://schemas.microsoft.com/office/powerpoint/2010/main" val="267941533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9_Diapositive textes-2">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a:xfrm>
            <a:off x="8610600" y="6356352"/>
            <a:ext cx="2743200" cy="365125"/>
          </a:xfrm>
          <a:prstGeom prst="rect">
            <a:avLst/>
          </a:prstGeom>
        </p:spPr>
        <p:txBody>
          <a:bodyPr/>
          <a:lstStyle/>
          <a:p>
            <a:fld id="{D348DF54-380C-439F-A3D8-83F6F52CA378}" type="slidenum">
              <a:rPr lang="fr-FR" smtClean="0"/>
              <a:t>‹N°›</a:t>
            </a:fld>
            <a:endParaRPr lang="fr-FR" dirty="0"/>
          </a:p>
        </p:txBody>
      </p:sp>
      <p:sp>
        <p:nvSpPr>
          <p:cNvPr id="4" name="Espace réservé du contenu 9"/>
          <p:cNvSpPr>
            <a:spLocks noGrp="1"/>
          </p:cNvSpPr>
          <p:nvPr>
            <p:ph sz="half" idx="1" hasCustomPrompt="1"/>
          </p:nvPr>
        </p:nvSpPr>
        <p:spPr>
          <a:xfrm>
            <a:off x="914400" y="1454150"/>
            <a:ext cx="5181600" cy="4351338"/>
          </a:xfrm>
          <a:prstGeom prst="rect">
            <a:avLst/>
          </a:prstGeom>
        </p:spPr>
        <p:txBody>
          <a:bodyPr/>
          <a:lstStyle>
            <a:lvl1pPr>
              <a:defRPr sz="240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Arial" panose="020B060402020202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lvl="0"/>
            <a:r>
              <a:rPr lang="fr-FR" dirty="0" smtClean="0"/>
              <a:t>Cliquez pour ajouter du texte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6" name="Espace réservé du contenu 10"/>
          <p:cNvSpPr>
            <a:spLocks noGrp="1"/>
          </p:cNvSpPr>
          <p:nvPr>
            <p:ph sz="half" idx="2" hasCustomPrompt="1"/>
          </p:nvPr>
        </p:nvSpPr>
        <p:spPr>
          <a:xfrm>
            <a:off x="6248400" y="1454150"/>
            <a:ext cx="5181600" cy="4351338"/>
          </a:xfrm>
          <a:prstGeom prst="rect">
            <a:avLst/>
          </a:prstGeom>
        </p:spPr>
        <p:txBody>
          <a:bodyPr/>
          <a:lstStyle>
            <a:lvl1pPr>
              <a:defRPr sz="240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Arial" panose="020B060402020202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lvl="0"/>
            <a:r>
              <a:rPr lang="fr-FR" dirty="0" smtClean="0"/>
              <a:t>Cliquez pour ajoutez du texte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9" name="Titre 1"/>
          <p:cNvSpPr>
            <a:spLocks noGrp="1"/>
          </p:cNvSpPr>
          <p:nvPr>
            <p:ph type="title" hasCustomPrompt="1"/>
          </p:nvPr>
        </p:nvSpPr>
        <p:spPr>
          <a:xfrm>
            <a:off x="1629580" y="211369"/>
            <a:ext cx="8974800" cy="478800"/>
          </a:xfrm>
          <a:prstGeom prst="rect">
            <a:avLst/>
          </a:prstGeom>
        </p:spPr>
        <p:txBody>
          <a:bodyPr/>
          <a:lstStyle>
            <a:lvl1pPr algn="ctr">
              <a:defRPr sz="2800">
                <a:ln>
                  <a:noFill/>
                </a:ln>
                <a:solidFill>
                  <a:srgbClr val="13324A"/>
                </a:solidFill>
              </a:defRPr>
            </a:lvl1pPr>
          </a:lstStyle>
          <a:p>
            <a:r>
              <a:rPr lang="fr-FR" dirty="0" smtClean="0"/>
              <a:t>CLIQUEZ POUR AJOUTER UN TITRE</a:t>
            </a:r>
            <a:endParaRPr lang="fr-FR" dirty="0"/>
          </a:p>
        </p:txBody>
      </p:sp>
    </p:spTree>
    <p:extLst>
      <p:ext uri="{BB962C8B-B14F-4D97-AF65-F5344CB8AC3E}">
        <p14:creationId xmlns:p14="http://schemas.microsoft.com/office/powerpoint/2010/main" val="204823266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9_Diapositive texte et image">
    <p:spTree>
      <p:nvGrpSpPr>
        <p:cNvPr id="1" name=""/>
        <p:cNvGrpSpPr/>
        <p:nvPr/>
      </p:nvGrpSpPr>
      <p:grpSpPr>
        <a:xfrm>
          <a:off x="0" y="0"/>
          <a:ext cx="0" cy="0"/>
          <a:chOff x="0" y="0"/>
          <a:chExt cx="0" cy="0"/>
        </a:xfrm>
      </p:grpSpPr>
      <p:sp>
        <p:nvSpPr>
          <p:cNvPr id="9" name="Espace réservé du numéro de diapositive 4"/>
          <p:cNvSpPr>
            <a:spLocks noGrp="1"/>
          </p:cNvSpPr>
          <p:nvPr>
            <p:ph type="sldNum" sz="quarter" idx="12"/>
          </p:nvPr>
        </p:nvSpPr>
        <p:spPr>
          <a:xfrm>
            <a:off x="8610600" y="6356352"/>
            <a:ext cx="2743200" cy="365125"/>
          </a:xfrm>
          <a:prstGeom prst="rect">
            <a:avLst/>
          </a:prstGeom>
        </p:spPr>
        <p:txBody>
          <a:bodyPr/>
          <a:lstStyle/>
          <a:p>
            <a:fld id="{D348DF54-380C-439F-A3D8-83F6F52CA378}" type="slidenum">
              <a:rPr lang="fr-FR" smtClean="0"/>
              <a:t>‹N°›</a:t>
            </a:fld>
            <a:endParaRPr lang="fr-FR" dirty="0"/>
          </a:p>
        </p:txBody>
      </p:sp>
      <p:sp>
        <p:nvSpPr>
          <p:cNvPr id="7" name="Espace réservé du texte 6"/>
          <p:cNvSpPr>
            <a:spLocks noGrp="1"/>
          </p:cNvSpPr>
          <p:nvPr>
            <p:ph type="body" sz="half" idx="2"/>
          </p:nvPr>
        </p:nvSpPr>
        <p:spPr>
          <a:xfrm>
            <a:off x="839788" y="987427"/>
            <a:ext cx="3932237" cy="488156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400" baseline="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0" name="Espace réservé pour une image  5"/>
          <p:cNvSpPr>
            <a:spLocks noGrp="1"/>
          </p:cNvSpPr>
          <p:nvPr>
            <p:ph type="pic" idx="1"/>
          </p:nvPr>
        </p:nvSpPr>
        <p:spPr>
          <a:xfrm>
            <a:off x="5183188" y="987427"/>
            <a:ext cx="6172200" cy="4873625"/>
          </a:xfrm>
          <a:prstGeom prst="rect">
            <a:avLst/>
          </a:prstGeom>
        </p:spPr>
      </p:sp>
      <p:sp>
        <p:nvSpPr>
          <p:cNvPr id="6"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Tree>
    <p:extLst>
      <p:ext uri="{BB962C8B-B14F-4D97-AF65-F5344CB8AC3E}">
        <p14:creationId xmlns:p14="http://schemas.microsoft.com/office/powerpoint/2010/main" val="424437107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9_Diapositive textes-3">
    <p:spTree>
      <p:nvGrpSpPr>
        <p:cNvPr id="1" name=""/>
        <p:cNvGrpSpPr/>
        <p:nvPr/>
      </p:nvGrpSpPr>
      <p:grpSpPr>
        <a:xfrm>
          <a:off x="0" y="0"/>
          <a:ext cx="0" cy="0"/>
          <a:chOff x="0" y="0"/>
          <a:chExt cx="0" cy="0"/>
        </a:xfrm>
      </p:grpSpPr>
      <p:sp>
        <p:nvSpPr>
          <p:cNvPr id="9" name="Espace réservé du numéro de diapositive 4"/>
          <p:cNvSpPr>
            <a:spLocks noGrp="1"/>
          </p:cNvSpPr>
          <p:nvPr>
            <p:ph type="sldNum" sz="quarter" idx="12"/>
          </p:nvPr>
        </p:nvSpPr>
        <p:spPr>
          <a:xfrm>
            <a:off x="8610600" y="6356352"/>
            <a:ext cx="2743200" cy="365125"/>
          </a:xfrm>
          <a:prstGeom prst="rect">
            <a:avLst/>
          </a:prstGeom>
        </p:spPr>
        <p:txBody>
          <a:bodyPr/>
          <a:lstStyle/>
          <a:p>
            <a:fld id="{D348DF54-380C-439F-A3D8-83F6F52CA378}" type="slidenum">
              <a:rPr lang="fr-FR" smtClean="0"/>
              <a:t>‹N°›</a:t>
            </a:fld>
            <a:endParaRPr lang="fr-FR" dirty="0"/>
          </a:p>
        </p:txBody>
      </p:sp>
      <p:sp>
        <p:nvSpPr>
          <p:cNvPr id="7" name="Espace réservé du texte 6"/>
          <p:cNvSpPr>
            <a:spLocks noGrp="1"/>
          </p:cNvSpPr>
          <p:nvPr>
            <p:ph type="body" sz="half" idx="2"/>
          </p:nvPr>
        </p:nvSpPr>
        <p:spPr>
          <a:xfrm>
            <a:off x="526745" y="987427"/>
            <a:ext cx="3295607" cy="488156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400" baseline="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6"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11" name="Espace réservé du texte 6"/>
          <p:cNvSpPr>
            <a:spLocks noGrp="1"/>
          </p:cNvSpPr>
          <p:nvPr>
            <p:ph type="body" sz="half" idx="13"/>
          </p:nvPr>
        </p:nvSpPr>
        <p:spPr>
          <a:xfrm>
            <a:off x="4419123" y="987426"/>
            <a:ext cx="3295607" cy="488156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400" baseline="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2" name="Espace réservé du texte 6"/>
          <p:cNvSpPr>
            <a:spLocks noGrp="1"/>
          </p:cNvSpPr>
          <p:nvPr>
            <p:ph type="body" sz="half" idx="14"/>
          </p:nvPr>
        </p:nvSpPr>
        <p:spPr>
          <a:xfrm>
            <a:off x="8311501" y="987426"/>
            <a:ext cx="3295607" cy="488156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400" baseline="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266869842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9_Diapositive graphique - imag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04875" y="1368425"/>
            <a:ext cx="10515600" cy="435133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lang="fr-FR" sz="2400" kern="1200" dirty="0" smtClean="0">
                <a:solidFill>
                  <a:srgbClr val="13324A"/>
                </a:solidFill>
                <a:latin typeface="+mj-lt"/>
                <a:ea typeface="+mn-ea"/>
                <a:cs typeface="+mn-cs"/>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4" name="Espace réservé du numéro de diapositive 5"/>
          <p:cNvSpPr>
            <a:spLocks noGrp="1"/>
          </p:cNvSpPr>
          <p:nvPr>
            <p:ph type="sldNum" sz="quarter" idx="12"/>
          </p:nvPr>
        </p:nvSpPr>
        <p:spPr>
          <a:xfrm>
            <a:off x="8610600" y="6356352"/>
            <a:ext cx="2743200" cy="365125"/>
          </a:xfrm>
          <a:prstGeom prst="rect">
            <a:avLst/>
          </a:prstGeom>
        </p:spPr>
        <p:txBody>
          <a:bodyPr/>
          <a:lstStyle/>
          <a:p>
            <a:fld id="{5576368F-74A2-41EB-A1A0-8E728342CBF4}" type="slidenum">
              <a:rPr lang="fr-FR" smtClean="0"/>
              <a:t>‹N°›</a:t>
            </a:fld>
            <a:endParaRPr lang="fr-FR" dirty="0"/>
          </a:p>
        </p:txBody>
      </p:sp>
    </p:spTree>
    <p:extLst>
      <p:ext uri="{BB962C8B-B14F-4D97-AF65-F5344CB8AC3E}">
        <p14:creationId xmlns:p14="http://schemas.microsoft.com/office/powerpoint/2010/main" val="164016774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2_Diapositive titre-intermédiaire">
    <p:spTree>
      <p:nvGrpSpPr>
        <p:cNvPr id="1" name=""/>
        <p:cNvGrpSpPr/>
        <p:nvPr/>
      </p:nvGrpSpPr>
      <p:grpSpPr>
        <a:xfrm>
          <a:off x="0" y="0"/>
          <a:ext cx="0" cy="0"/>
          <a:chOff x="0" y="0"/>
          <a:chExt cx="0" cy="0"/>
        </a:xfrm>
      </p:grpSpPr>
      <p:sp>
        <p:nvSpPr>
          <p:cNvPr id="4" name="Espace réservé du texte 8"/>
          <p:cNvSpPr>
            <a:spLocks noGrp="1"/>
          </p:cNvSpPr>
          <p:nvPr>
            <p:ph type="body" idx="1" hasCustomPrompt="1"/>
          </p:nvPr>
        </p:nvSpPr>
        <p:spPr>
          <a:xfrm>
            <a:off x="994047" y="2128204"/>
            <a:ext cx="10515600" cy="1500187"/>
          </a:xfrm>
          <a:prstGeom prst="rect">
            <a:avLst/>
          </a:prstGeom>
        </p:spPr>
        <p:txBody>
          <a:bodyPr/>
          <a:lstStyle>
            <a:lvl1pPr marL="0" indent="0">
              <a:buNone/>
              <a:defRPr sz="3200" baseline="0">
                <a:solidFill>
                  <a:srgbClr val="13324A"/>
                </a:solidFill>
                <a:latin typeface="+mj-lt"/>
              </a:defRPr>
            </a:lvl1pPr>
          </a:lstStyle>
          <a:p>
            <a:r>
              <a:rPr lang="fr-FR" dirty="0" smtClean="0"/>
              <a:t>CLIQUEZ POUR AJOUTER UN TITRE</a:t>
            </a:r>
            <a:endParaRPr lang="fr-FR" dirty="0"/>
          </a:p>
        </p:txBody>
      </p:sp>
      <p:sp>
        <p:nvSpPr>
          <p:cNvPr id="5"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lang="fr-FR" smtClean="0"/>
              <a:pPr/>
              <a:t>‹N°›</a:t>
            </a:fld>
            <a:endParaRPr lang="fr-FR" dirty="0"/>
          </a:p>
        </p:txBody>
      </p:sp>
    </p:spTree>
    <p:extLst>
      <p:ext uri="{BB962C8B-B14F-4D97-AF65-F5344CB8AC3E}">
        <p14:creationId xmlns:p14="http://schemas.microsoft.com/office/powerpoint/2010/main" val="213153258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9_Diapositive titre et text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1021492" y="1260389"/>
            <a:ext cx="10058400" cy="4805677"/>
          </a:xfrm>
          <a:prstGeom prst="rect">
            <a:avLst/>
          </a:prstGeom>
        </p:spPr>
        <p:txBody>
          <a:bodyPr/>
          <a:lstStyle>
            <a:lvl1pPr marL="0" indent="0" algn="just" defTabSz="914377" rtl="0" eaLnBrk="1" latinLnBrk="0" hangingPunct="1">
              <a:lnSpc>
                <a:spcPct val="90000"/>
              </a:lnSpc>
              <a:spcBef>
                <a:spcPts val="1000"/>
              </a:spcBef>
              <a:buNone/>
              <a:defRPr lang="fr-FR" sz="1800" kern="1200" dirty="0">
                <a:solidFill>
                  <a:srgbClr val="13324A"/>
                </a:solidFill>
                <a:latin typeface="Calibri Light" panose="020F0302020204030204" pitchFamily="34" charset="0"/>
                <a:ea typeface="+mn-ea"/>
                <a:cs typeface="+mn-cs"/>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smtClean="0"/>
              <a:t>Cliquez pour ajouter du texte</a:t>
            </a:r>
            <a:endParaRPr lang="fr-FR" dirty="0"/>
          </a:p>
        </p:txBody>
      </p:sp>
      <p:sp>
        <p:nvSpPr>
          <p:cNvPr id="2"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5"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113296541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9_Diapositive texte et exergue">
    <p:spTree>
      <p:nvGrpSpPr>
        <p:cNvPr id="1" name=""/>
        <p:cNvGrpSpPr/>
        <p:nvPr/>
      </p:nvGrpSpPr>
      <p:grpSpPr>
        <a:xfrm>
          <a:off x="0" y="0"/>
          <a:ext cx="0" cy="0"/>
          <a:chOff x="0" y="0"/>
          <a:chExt cx="0" cy="0"/>
        </a:xfrm>
      </p:grpSpPr>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1392" y="1040113"/>
            <a:ext cx="5045808" cy="5065937"/>
          </a:xfrm>
          <a:prstGeom prst="rect">
            <a:avLst/>
          </a:prstGeom>
        </p:spPr>
      </p:pic>
      <p:sp>
        <p:nvSpPr>
          <p:cNvPr id="11" name="Espace réservé du texte 6"/>
          <p:cNvSpPr>
            <a:spLocks noGrp="1"/>
          </p:cNvSpPr>
          <p:nvPr>
            <p:ph type="body" sz="half" idx="2"/>
          </p:nvPr>
        </p:nvSpPr>
        <p:spPr>
          <a:xfrm>
            <a:off x="962252" y="1686902"/>
            <a:ext cx="3932237" cy="3772354"/>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1800" baseline="0">
                <a:solidFill>
                  <a:srgbClr val="13324A"/>
                </a:solidFill>
                <a:latin typeface="+mj-lt"/>
              </a:defRPr>
            </a:lvl1pPr>
            <a:lvl2pPr marL="685783" indent="-228594">
              <a:buFont typeface="Calibri Light" panose="020F0302020204030204" pitchFamily="34" charset="0"/>
              <a:buChar char="›"/>
              <a:defRPr lang="fr-FR" sz="1800" kern="1200" dirty="0" smtClean="0">
                <a:solidFill>
                  <a:srgbClr val="13324A"/>
                </a:solidFill>
                <a:latin typeface="Calibri Light" panose="020F0302020204030204" pitchFamily="34" charset="0"/>
                <a:ea typeface="+mn-ea"/>
                <a:cs typeface="+mn-cs"/>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lang="fr-FR" sz="1100" kern="1200" dirty="0">
                <a:solidFill>
                  <a:srgbClr val="13324A"/>
                </a:solidFill>
                <a:latin typeface="+mj-lt"/>
                <a:ea typeface="+mn-ea"/>
                <a:cs typeface="+mn-cs"/>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8"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125130333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9_Diapositive texte/illustration">
    <p:spTree>
      <p:nvGrpSpPr>
        <p:cNvPr id="1" name=""/>
        <p:cNvGrpSpPr/>
        <p:nvPr/>
      </p:nvGrpSpPr>
      <p:grpSpPr>
        <a:xfrm>
          <a:off x="0" y="0"/>
          <a:ext cx="0" cy="0"/>
          <a:chOff x="0" y="0"/>
          <a:chExt cx="0" cy="0"/>
        </a:xfrm>
      </p:grpSpPr>
      <p:sp>
        <p:nvSpPr>
          <p:cNvPr id="7"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9" name="Espace réservé du contenu 2"/>
          <p:cNvSpPr>
            <a:spLocks noGrp="1"/>
          </p:cNvSpPr>
          <p:nvPr>
            <p:ph idx="1"/>
          </p:nvPr>
        </p:nvSpPr>
        <p:spPr>
          <a:xfrm>
            <a:off x="838200" y="1417411"/>
            <a:ext cx="10515600" cy="4351338"/>
          </a:xfrm>
          <a:prstGeom prst="rect">
            <a:avLst/>
          </a:prstGeom>
        </p:spPr>
        <p:txBody>
          <a:bodyPr/>
          <a:lstStyle>
            <a:lvl1pPr marL="228594" indent="-228594">
              <a:defRPr lang="fr-FR" sz="2400" kern="1200" dirty="0" smtClean="0">
                <a:solidFill>
                  <a:srgbClr val="13324A"/>
                </a:solidFill>
                <a:latin typeface="+mj-lt"/>
                <a:ea typeface="+mn-ea"/>
                <a:cs typeface="+mn-cs"/>
              </a:defRPr>
            </a:lvl1pPr>
            <a:lvl2pPr marL="685783" indent="-228594">
              <a:buFont typeface="Wingdings" panose="05000000000000000000" pitchFamily="2" charset="2"/>
              <a:buChar char="§"/>
              <a:defRPr sz="2200">
                <a:solidFill>
                  <a:srgbClr val="13324A"/>
                </a:solidFill>
                <a:latin typeface="+mj-lt"/>
              </a:defRPr>
            </a:lvl2pPr>
            <a:lvl3pPr marL="1142971" indent="-228594">
              <a:buFont typeface="Wingdings" panose="05000000000000000000" pitchFamily="2" charset="2"/>
              <a:buChar char="§"/>
              <a:defRPr sz="2000">
                <a:solidFill>
                  <a:srgbClr val="13324A"/>
                </a:solidFill>
                <a:latin typeface="+mj-lt"/>
              </a:defRPr>
            </a:lvl3pPr>
            <a:lvl4pPr marL="1600160" indent="-228594">
              <a:buFont typeface="Calibri Light" panose="020F0302020204030204" pitchFamily="34" charset="0"/>
              <a:buChar char="›"/>
              <a:defRPr>
                <a:solidFill>
                  <a:srgbClr val="13324A"/>
                </a:solidFill>
                <a:latin typeface="+mj-lt"/>
              </a:defRPr>
            </a:lvl4pPr>
            <a:lvl5pPr marL="2057349" indent="-228594">
              <a:buFont typeface="Calibri Light" panose="020F0302020204030204" pitchFamily="34" charset="0"/>
              <a:buChar char="‒"/>
              <a:defRPr sz="16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107674891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9_Diapositive intertitres et textes 2">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a:solidFill>
                  <a:prstClr val="black">
                    <a:tint val="75000"/>
                  </a:prstClr>
                </a:solidFill>
              </a:rPr>
              <a:pPr/>
              <a:t>‹N°›</a:t>
            </a:fld>
            <a:endParaRPr dirty="0">
              <a:solidFill>
                <a:prstClr val="black">
                  <a:tint val="75000"/>
                </a:prstClr>
              </a:solidFill>
            </a:endParaRPr>
          </a:p>
        </p:txBody>
      </p:sp>
      <p:sp>
        <p:nvSpPr>
          <p:cNvPr id="7"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8" name="Espace réservé du texte 2"/>
          <p:cNvSpPr>
            <a:spLocks noGrp="1"/>
          </p:cNvSpPr>
          <p:nvPr>
            <p:ph type="body" idx="1"/>
          </p:nvPr>
        </p:nvSpPr>
        <p:spPr>
          <a:xfrm>
            <a:off x="838200" y="1403577"/>
            <a:ext cx="5157787" cy="823912"/>
          </a:xfrm>
          <a:prstGeom prst="rect">
            <a:avLst/>
          </a:prstGeom>
        </p:spPr>
        <p:txBody>
          <a:bodyPr anchor="t"/>
          <a:lstStyle>
            <a:lvl1pPr marL="0" indent="0">
              <a:buNone/>
              <a:defRPr sz="2400" b="0">
                <a:solidFill>
                  <a:srgbClr val="13324A"/>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smtClean="0"/>
              <a:t>Modifiez les styles du texte du masque</a:t>
            </a:r>
          </a:p>
        </p:txBody>
      </p:sp>
      <p:sp>
        <p:nvSpPr>
          <p:cNvPr id="10" name="Espace réservé du contenu 3"/>
          <p:cNvSpPr>
            <a:spLocks noGrp="1"/>
          </p:cNvSpPr>
          <p:nvPr>
            <p:ph sz="half" idx="2"/>
          </p:nvPr>
        </p:nvSpPr>
        <p:spPr>
          <a:xfrm>
            <a:off x="838200" y="2227489"/>
            <a:ext cx="5157787" cy="3684588"/>
          </a:xfrm>
          <a:prstGeom prst="rect">
            <a:avLst/>
          </a:prstGeom>
        </p:spPr>
        <p:txBody>
          <a:bodyPr/>
          <a:lstStyle>
            <a:lvl1pPr>
              <a:defRPr sz="200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200">
                <a:solidFill>
                  <a:srgbClr val="13324A"/>
                </a:solidFill>
                <a:latin typeface="+mj-lt"/>
              </a:defRPr>
            </a:lvl3pPr>
            <a:lvl4pPr marL="1600160" indent="-228594">
              <a:buFont typeface="Arial" panose="020B0604020202020204" pitchFamily="34" charset="0"/>
              <a:buChar char="•"/>
              <a:defRPr sz="1200">
                <a:solidFill>
                  <a:srgbClr val="13324A"/>
                </a:solidFill>
                <a:latin typeface="+mj-lt"/>
              </a:defRPr>
            </a:lvl4pPr>
            <a:lvl5pPr marL="2057349" indent="-228594">
              <a:buFont typeface="Calibri Light" panose="020F0302020204030204" pitchFamily="34" charset="0"/>
              <a:buChar char="‒"/>
              <a:defRPr sz="1100">
                <a:solidFill>
                  <a:srgbClr val="13324A"/>
                </a:solidFill>
                <a:latin typeface="+mj-lt"/>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2" name="Espace réservé du texte 4"/>
          <p:cNvSpPr>
            <a:spLocks noGrp="1"/>
          </p:cNvSpPr>
          <p:nvPr>
            <p:ph type="body" sz="quarter" idx="3"/>
          </p:nvPr>
        </p:nvSpPr>
        <p:spPr>
          <a:xfrm>
            <a:off x="6170612" y="1403577"/>
            <a:ext cx="5183188" cy="823912"/>
          </a:xfrm>
          <a:prstGeom prst="rect">
            <a:avLst/>
          </a:prstGeom>
        </p:spPr>
        <p:txBody>
          <a:bodyPr anchor="t"/>
          <a:lstStyle>
            <a:lvl1pPr marL="0" indent="0">
              <a:buNone/>
              <a:defRPr sz="2400" b="0">
                <a:solidFill>
                  <a:srgbClr val="13324A"/>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smtClean="0"/>
              <a:t>Modifiez les styles du texte du masque</a:t>
            </a:r>
          </a:p>
        </p:txBody>
      </p:sp>
      <p:sp>
        <p:nvSpPr>
          <p:cNvPr id="13" name="Espace réservé du contenu 5"/>
          <p:cNvSpPr>
            <a:spLocks noGrp="1"/>
          </p:cNvSpPr>
          <p:nvPr>
            <p:ph sz="quarter" idx="4"/>
          </p:nvPr>
        </p:nvSpPr>
        <p:spPr>
          <a:xfrm>
            <a:off x="6170612" y="2227489"/>
            <a:ext cx="5183188" cy="3684588"/>
          </a:xfrm>
          <a:prstGeom prst="rect">
            <a:avLst/>
          </a:prstGeom>
        </p:spPr>
        <p:txBody>
          <a:bodyPr/>
          <a:lstStyle>
            <a:lvl1pPr marL="228594" indent="-228594">
              <a:defRPr lang="fr-FR" sz="2000" kern="1200" dirty="0" smtClean="0">
                <a:solidFill>
                  <a:srgbClr val="13324A"/>
                </a:solidFill>
                <a:latin typeface="+mj-lt"/>
                <a:ea typeface="+mn-ea"/>
                <a:cs typeface="+mn-cs"/>
              </a:defRPr>
            </a:lvl1pPr>
            <a:lvl2pPr marL="685783" indent="-228594">
              <a:buFont typeface="Calibri Light" panose="020F0302020204030204" pitchFamily="34" charset="0"/>
              <a:buChar char="›"/>
              <a:defRPr lang="fr-FR" sz="1800" kern="1200" dirty="0" smtClean="0">
                <a:solidFill>
                  <a:srgbClr val="13324A"/>
                </a:solidFill>
                <a:latin typeface="+mj-lt"/>
                <a:ea typeface="+mn-ea"/>
                <a:cs typeface="+mn-cs"/>
              </a:defRPr>
            </a:lvl2pPr>
            <a:lvl3pPr marL="1142971" indent="-228594">
              <a:buFont typeface="Wingdings" panose="05000000000000000000" pitchFamily="2" charset="2"/>
              <a:buChar char="§"/>
              <a:defRPr lang="fr-FR" sz="1200" kern="1200" dirty="0" smtClean="0">
                <a:solidFill>
                  <a:srgbClr val="13324A"/>
                </a:solidFill>
                <a:latin typeface="+mj-lt"/>
                <a:ea typeface="+mn-ea"/>
                <a:cs typeface="+mn-cs"/>
              </a:defRPr>
            </a:lvl3pPr>
            <a:lvl4pPr marL="1600160" indent="-228594">
              <a:buFont typeface="Arial" panose="020B0604020202020204" pitchFamily="34" charset="0"/>
              <a:buChar char="•"/>
              <a:defRPr lang="fr-FR" sz="1200" kern="1200" dirty="0" smtClean="0">
                <a:solidFill>
                  <a:srgbClr val="13324A"/>
                </a:solidFill>
                <a:latin typeface="+mj-lt"/>
                <a:ea typeface="+mn-ea"/>
                <a:cs typeface="+mn-cs"/>
              </a:defRPr>
            </a:lvl4pPr>
            <a:lvl5pPr marL="2057349" indent="-228594">
              <a:buFont typeface="Calibri Light" panose="020F0302020204030204" pitchFamily="34" charset="0"/>
              <a:buChar char="‒"/>
              <a:defRPr lang="fr-FR" sz="1100" kern="1200" dirty="0">
                <a:solidFill>
                  <a:srgbClr val="13324A"/>
                </a:solidFill>
                <a:latin typeface="+mj-lt"/>
                <a:ea typeface="+mn-ea"/>
                <a:cs typeface="+mn-cs"/>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marL="685783" lvl="1" indent="-228594" algn="l" defTabSz="914377" rtl="0" eaLnBrk="1" latinLnBrk="0" hangingPunct="1">
              <a:lnSpc>
                <a:spcPct val="90000"/>
              </a:lnSpc>
              <a:spcBef>
                <a:spcPts val="500"/>
              </a:spcBef>
              <a:buFont typeface="Calibri Light" panose="020F0302020204030204" pitchFamily="34" charset="0"/>
              <a:buChar char="›"/>
            </a:pPr>
            <a:r>
              <a:rPr lang="fr-FR" dirty="0" smtClean="0"/>
              <a:t>Deuxième niveau</a:t>
            </a:r>
          </a:p>
          <a:p>
            <a:pPr marL="1142971" lvl="2" indent="-228594" algn="l" defTabSz="914377" rtl="0" eaLnBrk="1" latinLnBrk="0" hangingPunct="1">
              <a:lnSpc>
                <a:spcPct val="90000"/>
              </a:lnSpc>
              <a:spcBef>
                <a:spcPts val="500"/>
              </a:spcBef>
              <a:buFont typeface="Wingdings" panose="05000000000000000000" pitchFamily="2" charset="2"/>
              <a:buChar char="§"/>
            </a:pPr>
            <a:r>
              <a:rPr lang="fr-FR" dirty="0" smtClean="0"/>
              <a:t>Troisième niveau</a:t>
            </a:r>
          </a:p>
          <a:p>
            <a:pPr marL="1600160" lvl="3" indent="-228594" algn="l" defTabSz="914377" rtl="0" eaLnBrk="1" latinLnBrk="0" hangingPunct="1">
              <a:lnSpc>
                <a:spcPct val="90000"/>
              </a:lnSpc>
              <a:spcBef>
                <a:spcPts val="500"/>
              </a:spcBef>
              <a:buFont typeface="Arial" panose="020B0604020202020204" pitchFamily="34" charset="0"/>
              <a:buChar char="•"/>
            </a:pPr>
            <a:r>
              <a:rPr lang="fr-FR" dirty="0" smtClean="0"/>
              <a:t>Quatrième niveau</a:t>
            </a:r>
          </a:p>
          <a:p>
            <a:pPr marL="2057349" lvl="4" indent="-228594" algn="l" defTabSz="914377" rtl="0" eaLnBrk="1" latinLnBrk="0" hangingPunct="1">
              <a:lnSpc>
                <a:spcPct val="90000"/>
              </a:lnSpc>
              <a:spcBef>
                <a:spcPts val="500"/>
              </a:spcBef>
              <a:buFont typeface="Calibri Light" panose="020F0302020204030204" pitchFamily="34" charset="0"/>
              <a:buChar char="‒"/>
            </a:pPr>
            <a:r>
              <a:rPr lang="fr-FR" dirty="0" smtClean="0"/>
              <a:t>Cinquième niveau</a:t>
            </a:r>
            <a:endParaRPr lang="fr-FR" dirty="0"/>
          </a:p>
        </p:txBody>
      </p:sp>
    </p:spTree>
    <p:extLst>
      <p:ext uri="{BB962C8B-B14F-4D97-AF65-F5344CB8AC3E}">
        <p14:creationId xmlns:p14="http://schemas.microsoft.com/office/powerpoint/2010/main" val="9692229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9_Diapositive textes-2">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a:xfrm>
            <a:off x="8610600" y="6356352"/>
            <a:ext cx="2743200" cy="365125"/>
          </a:xfrm>
          <a:prstGeom prst="rect">
            <a:avLst/>
          </a:prstGeom>
        </p:spPr>
        <p:txBody>
          <a:bodyPr/>
          <a:lstStyle/>
          <a:p>
            <a:fld id="{D348DF54-380C-439F-A3D8-83F6F52CA378}" type="slidenum">
              <a:rPr>
                <a:solidFill>
                  <a:prstClr val="black">
                    <a:tint val="75000"/>
                  </a:prstClr>
                </a:solidFill>
              </a:rPr>
              <a:pPr/>
              <a:t>‹N°›</a:t>
            </a:fld>
            <a:endParaRPr dirty="0">
              <a:solidFill>
                <a:prstClr val="black">
                  <a:tint val="75000"/>
                </a:prstClr>
              </a:solidFill>
            </a:endParaRPr>
          </a:p>
        </p:txBody>
      </p:sp>
      <p:sp>
        <p:nvSpPr>
          <p:cNvPr id="4" name="Espace réservé du contenu 9"/>
          <p:cNvSpPr>
            <a:spLocks noGrp="1"/>
          </p:cNvSpPr>
          <p:nvPr>
            <p:ph sz="half" idx="1" hasCustomPrompt="1"/>
          </p:nvPr>
        </p:nvSpPr>
        <p:spPr>
          <a:xfrm>
            <a:off x="914400" y="1454150"/>
            <a:ext cx="5181600" cy="4351338"/>
          </a:xfrm>
          <a:prstGeom prst="rect">
            <a:avLst/>
          </a:prstGeom>
        </p:spPr>
        <p:txBody>
          <a:bodyPr/>
          <a:lstStyle>
            <a:lvl1pPr>
              <a:defRPr sz="240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Arial" panose="020B060402020202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lvl="0"/>
            <a:r>
              <a:rPr lang="fr-FR" dirty="0" smtClean="0"/>
              <a:t>Cliquez pour ajouter du texte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6" name="Espace réservé du contenu 10"/>
          <p:cNvSpPr>
            <a:spLocks noGrp="1"/>
          </p:cNvSpPr>
          <p:nvPr>
            <p:ph sz="half" idx="2" hasCustomPrompt="1"/>
          </p:nvPr>
        </p:nvSpPr>
        <p:spPr>
          <a:xfrm>
            <a:off x="6248400" y="1454150"/>
            <a:ext cx="5181600" cy="4351338"/>
          </a:xfrm>
          <a:prstGeom prst="rect">
            <a:avLst/>
          </a:prstGeom>
        </p:spPr>
        <p:txBody>
          <a:bodyPr/>
          <a:lstStyle>
            <a:lvl1pPr>
              <a:defRPr sz="240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Arial" panose="020B060402020202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lvl="0"/>
            <a:r>
              <a:rPr lang="fr-FR" dirty="0" smtClean="0"/>
              <a:t>Cliquez pour ajoutez du texte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9" name="Titre 1"/>
          <p:cNvSpPr>
            <a:spLocks noGrp="1"/>
          </p:cNvSpPr>
          <p:nvPr>
            <p:ph type="title" hasCustomPrompt="1"/>
          </p:nvPr>
        </p:nvSpPr>
        <p:spPr>
          <a:xfrm>
            <a:off x="1629580" y="211369"/>
            <a:ext cx="8974800" cy="478800"/>
          </a:xfrm>
          <a:prstGeom prst="rect">
            <a:avLst/>
          </a:prstGeom>
        </p:spPr>
        <p:txBody>
          <a:bodyPr/>
          <a:lstStyle>
            <a:lvl1pPr algn="ctr">
              <a:defRPr sz="2800">
                <a:ln>
                  <a:noFill/>
                </a:ln>
                <a:solidFill>
                  <a:srgbClr val="13324A"/>
                </a:solidFill>
              </a:defRPr>
            </a:lvl1pPr>
          </a:lstStyle>
          <a:p>
            <a:r>
              <a:rPr lang="fr-FR" dirty="0" smtClean="0"/>
              <a:t>CLIQUEZ POUR AJOUTER UN TITRE</a:t>
            </a:r>
            <a:endParaRPr lang="fr-FR" dirty="0"/>
          </a:p>
        </p:txBody>
      </p:sp>
    </p:spTree>
    <p:extLst>
      <p:ext uri="{BB962C8B-B14F-4D97-AF65-F5344CB8AC3E}">
        <p14:creationId xmlns:p14="http://schemas.microsoft.com/office/powerpoint/2010/main" val="1172547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_Diapositive titre-intermédiaire">
    <p:spTree>
      <p:nvGrpSpPr>
        <p:cNvPr id="1" name=""/>
        <p:cNvGrpSpPr/>
        <p:nvPr/>
      </p:nvGrpSpPr>
      <p:grpSpPr>
        <a:xfrm>
          <a:off x="0" y="0"/>
          <a:ext cx="0" cy="0"/>
          <a:chOff x="0" y="0"/>
          <a:chExt cx="0" cy="0"/>
        </a:xfrm>
      </p:grpSpPr>
      <p:sp>
        <p:nvSpPr>
          <p:cNvPr id="4" name="Espace réservé du texte 8"/>
          <p:cNvSpPr>
            <a:spLocks noGrp="1"/>
          </p:cNvSpPr>
          <p:nvPr>
            <p:ph type="body" idx="1" hasCustomPrompt="1"/>
          </p:nvPr>
        </p:nvSpPr>
        <p:spPr>
          <a:xfrm>
            <a:off x="994047" y="2128204"/>
            <a:ext cx="10515600" cy="1500187"/>
          </a:xfrm>
          <a:prstGeom prst="rect">
            <a:avLst/>
          </a:prstGeom>
        </p:spPr>
        <p:txBody>
          <a:bodyPr/>
          <a:lstStyle>
            <a:lvl1pPr marL="0" indent="0">
              <a:buNone/>
              <a:defRPr sz="3200" baseline="0">
                <a:solidFill>
                  <a:srgbClr val="13324A"/>
                </a:solidFill>
                <a:latin typeface="+mj-lt"/>
              </a:defRPr>
            </a:lvl1pPr>
          </a:lstStyle>
          <a:p>
            <a:r>
              <a:rPr lang="fr-FR" dirty="0" smtClean="0"/>
              <a:t>CLIQUEZ POUR AJOUTER UN TITRE</a:t>
            </a:r>
            <a:endParaRPr lang="fr-FR" dirty="0"/>
          </a:p>
        </p:txBody>
      </p:sp>
      <p:sp>
        <p:nvSpPr>
          <p:cNvPr id="5"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lang="fr-FR" smtClean="0"/>
              <a:pPr/>
              <a:t>‹N°›</a:t>
            </a:fld>
            <a:endParaRPr lang="fr-FR" dirty="0"/>
          </a:p>
        </p:txBody>
      </p:sp>
    </p:spTree>
    <p:extLst>
      <p:ext uri="{BB962C8B-B14F-4D97-AF65-F5344CB8AC3E}">
        <p14:creationId xmlns:p14="http://schemas.microsoft.com/office/powerpoint/2010/main" val="22372852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5/9_Diapositive textes-2">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a:xfrm>
            <a:off x="8610600" y="6356352"/>
            <a:ext cx="2922814" cy="365125"/>
          </a:xfrm>
          <a:prstGeom prst="rect">
            <a:avLst/>
          </a:prstGeom>
        </p:spPr>
        <p:txBody>
          <a:bodyPr/>
          <a:lstStyle/>
          <a:p>
            <a:fld id="{D348DF54-380C-439F-A3D8-83F6F52CA378}" type="slidenum">
              <a:rPr>
                <a:solidFill>
                  <a:prstClr val="black">
                    <a:tint val="75000"/>
                  </a:prstClr>
                </a:solidFill>
              </a:rPr>
              <a:pPr/>
              <a:t>‹N°›</a:t>
            </a:fld>
            <a:endParaRPr dirty="0">
              <a:solidFill>
                <a:prstClr val="black">
                  <a:tint val="75000"/>
                </a:prstClr>
              </a:solidFill>
            </a:endParaRPr>
          </a:p>
        </p:txBody>
      </p:sp>
      <p:sp>
        <p:nvSpPr>
          <p:cNvPr id="4" name="Espace réservé du contenu 9"/>
          <p:cNvSpPr>
            <a:spLocks noGrp="1"/>
          </p:cNvSpPr>
          <p:nvPr>
            <p:ph sz="half" idx="1" hasCustomPrompt="1"/>
          </p:nvPr>
        </p:nvSpPr>
        <p:spPr>
          <a:xfrm>
            <a:off x="3570765" y="1241847"/>
            <a:ext cx="2630134" cy="1214452"/>
          </a:xfrm>
          <a:prstGeom prst="rect">
            <a:avLst/>
          </a:prstGeom>
        </p:spPr>
        <p:txBody>
          <a:bodyPr/>
          <a:lstStyle>
            <a:lvl1pPr marL="0" marR="0" indent="0" algn="l" defTabSz="914377" rtl="0" eaLnBrk="1" fontAlgn="auto" latinLnBrk="0" hangingPunct="1">
              <a:lnSpc>
                <a:spcPct val="90000"/>
              </a:lnSpc>
              <a:spcBef>
                <a:spcPts val="1000"/>
              </a:spcBef>
              <a:spcAft>
                <a:spcPts val="0"/>
              </a:spcAft>
              <a:buClrTx/>
              <a:buSzTx/>
              <a:buFontTx/>
              <a:buNone/>
              <a:tabLst/>
              <a:defRPr sz="1000" b="0" baseline="0">
                <a:solidFill>
                  <a:srgbClr val="13324A"/>
                </a:solidFill>
                <a:latin typeface="+mj-lt"/>
              </a:defRPr>
            </a:lvl1pPr>
            <a:lvl2pPr marL="685783" indent="-228594" algn="l">
              <a:buFont typeface="Calibri Light" panose="020F0302020204030204" pitchFamily="34" charset="0"/>
              <a:buChar char="›"/>
              <a:defRPr sz="1000" baseline="0">
                <a:solidFill>
                  <a:schemeClr val="tx1"/>
                </a:solidFill>
                <a:latin typeface="+mn-lt"/>
              </a:defRPr>
            </a:lvl2pPr>
            <a:lvl3pPr marL="1142971" indent="-228594">
              <a:buFont typeface="Wingdings" panose="05000000000000000000" pitchFamily="2" charset="2"/>
              <a:buChar char="§"/>
              <a:defRPr sz="1000">
                <a:solidFill>
                  <a:schemeClr val="tx1"/>
                </a:solidFill>
                <a:latin typeface="+mn-lt"/>
              </a:defRPr>
            </a:lvl3pPr>
            <a:lvl4pPr marL="1600160" indent="-228594">
              <a:buFont typeface="Arial" panose="020B0604020202020204" pitchFamily="34" charset="0"/>
              <a:buChar char="•"/>
              <a:defRPr sz="1000">
                <a:solidFill>
                  <a:schemeClr val="tx1"/>
                </a:solidFill>
                <a:latin typeface="+mn-lt"/>
              </a:defRPr>
            </a:lvl4pPr>
            <a:lvl5pPr marL="2057349" indent="-228594">
              <a:buFont typeface="Calibri Light" panose="020F0302020204030204" pitchFamily="34" charset="0"/>
              <a:buChar char="‒"/>
              <a:defRPr sz="1000">
                <a:solidFill>
                  <a:schemeClr val="tx1"/>
                </a:solidFill>
                <a:latin typeface="+mn-lt"/>
              </a:defRPr>
            </a:lvl5pPr>
          </a:lstStyle>
          <a:p>
            <a:pPr lvl="1"/>
            <a:r>
              <a:rPr lang="fr-FR" dirty="0" smtClean="0"/>
              <a:t>A compléter</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9" name="Titre 1"/>
          <p:cNvSpPr>
            <a:spLocks noGrp="1"/>
          </p:cNvSpPr>
          <p:nvPr>
            <p:ph type="title" hasCustomPrompt="1"/>
          </p:nvPr>
        </p:nvSpPr>
        <p:spPr>
          <a:xfrm>
            <a:off x="2130878" y="214680"/>
            <a:ext cx="4131129" cy="523220"/>
          </a:xfrm>
          <a:prstGeom prst="rect">
            <a:avLst/>
          </a:prstGeom>
        </p:spPr>
        <p:txBody>
          <a:bodyPr/>
          <a:lstStyle>
            <a:lvl1pPr algn="l">
              <a:defRPr sz="1800">
                <a:ln>
                  <a:noFill/>
                </a:ln>
                <a:solidFill>
                  <a:srgbClr val="335B82"/>
                </a:solidFill>
                <a:latin typeface="+mn-lt"/>
              </a:defRPr>
            </a:lvl1pPr>
          </a:lstStyle>
          <a:p>
            <a:r>
              <a:rPr lang="fr-FR" dirty="0" smtClean="0"/>
              <a:t>…</a:t>
            </a:r>
            <a:endParaRPr lang="fr-FR" dirty="0"/>
          </a:p>
        </p:txBody>
      </p:sp>
      <p:sp>
        <p:nvSpPr>
          <p:cNvPr id="2" name="ZoneTexte 1"/>
          <p:cNvSpPr txBox="1"/>
          <p:nvPr userDrawn="1"/>
        </p:nvSpPr>
        <p:spPr>
          <a:xfrm>
            <a:off x="810606" y="208808"/>
            <a:ext cx="1320272" cy="369332"/>
          </a:xfrm>
          <a:prstGeom prst="rect">
            <a:avLst/>
          </a:prstGeom>
          <a:noFill/>
        </p:spPr>
        <p:txBody>
          <a:bodyPr vert="horz" wrap="square" rtlCol="0">
            <a:spAutoFit/>
          </a:bodyPr>
          <a:lstStyle/>
          <a:p>
            <a:pPr algn="r"/>
            <a:r>
              <a:rPr lang="fr-FR" dirty="0" smtClean="0">
                <a:solidFill>
                  <a:prstClr val="black"/>
                </a:solidFill>
              </a:rPr>
              <a:t>PERIMETRE:</a:t>
            </a:r>
            <a:endParaRPr lang="fr-FR" dirty="0">
              <a:solidFill>
                <a:prstClr val="black"/>
              </a:solidFill>
            </a:endParaRPr>
          </a:p>
        </p:txBody>
      </p:sp>
      <p:sp>
        <p:nvSpPr>
          <p:cNvPr id="7" name="ZoneTexte 6"/>
          <p:cNvSpPr txBox="1"/>
          <p:nvPr userDrawn="1"/>
        </p:nvSpPr>
        <p:spPr>
          <a:xfrm>
            <a:off x="6351814" y="208663"/>
            <a:ext cx="1208315" cy="369332"/>
          </a:xfrm>
          <a:prstGeom prst="rect">
            <a:avLst/>
          </a:prstGeom>
          <a:noFill/>
        </p:spPr>
        <p:txBody>
          <a:bodyPr vert="horz" wrap="square" rtlCol="0">
            <a:spAutoFit/>
          </a:bodyPr>
          <a:lstStyle/>
          <a:p>
            <a:pPr algn="r"/>
            <a:r>
              <a:rPr lang="fr-FR" dirty="0" smtClean="0">
                <a:solidFill>
                  <a:prstClr val="black"/>
                </a:solidFill>
              </a:rPr>
              <a:t>REFERENT:</a:t>
            </a:r>
            <a:endParaRPr lang="fr-FR" dirty="0">
              <a:solidFill>
                <a:prstClr val="black"/>
              </a:solidFill>
            </a:endParaRPr>
          </a:p>
        </p:txBody>
      </p:sp>
      <p:sp>
        <p:nvSpPr>
          <p:cNvPr id="10" name="Espace réservé du texte 9"/>
          <p:cNvSpPr>
            <a:spLocks noGrp="1"/>
          </p:cNvSpPr>
          <p:nvPr>
            <p:ph type="body" sz="quarter" idx="13" hasCustomPrompt="1"/>
          </p:nvPr>
        </p:nvSpPr>
        <p:spPr>
          <a:xfrm>
            <a:off x="7650163" y="207963"/>
            <a:ext cx="2816451" cy="608012"/>
          </a:xfrm>
          <a:prstGeom prst="rect">
            <a:avLst/>
          </a:prstGeom>
        </p:spPr>
        <p:txBody>
          <a:bodyPr/>
          <a:lstStyle>
            <a:lvl1pPr marL="0" indent="0">
              <a:buNone/>
              <a:defRPr sz="1800">
                <a:solidFill>
                  <a:srgbClr val="335B82"/>
                </a:solidFill>
                <a:latin typeface="+mn-lt"/>
              </a:defRPr>
            </a:lvl1pPr>
          </a:lstStyle>
          <a:p>
            <a:pPr lvl="0"/>
            <a:r>
              <a:rPr lang="fr-FR" dirty="0" smtClean="0"/>
              <a:t>…</a:t>
            </a:r>
            <a:endParaRPr lang="fr-FR" dirty="0"/>
          </a:p>
        </p:txBody>
      </p:sp>
      <p:sp>
        <p:nvSpPr>
          <p:cNvPr id="11" name="ZoneTexte 10"/>
          <p:cNvSpPr txBox="1"/>
          <p:nvPr userDrawn="1"/>
        </p:nvSpPr>
        <p:spPr>
          <a:xfrm>
            <a:off x="987876" y="937866"/>
            <a:ext cx="5181600" cy="369332"/>
          </a:xfrm>
          <a:prstGeom prst="rect">
            <a:avLst/>
          </a:prstGeom>
          <a:noFill/>
        </p:spPr>
        <p:txBody>
          <a:bodyPr vert="horz" wrap="square" rtlCol="0">
            <a:spAutoFit/>
          </a:bodyPr>
          <a:lstStyle/>
          <a:p>
            <a:r>
              <a:rPr lang="fr-FR" dirty="0" smtClean="0">
                <a:solidFill>
                  <a:srgbClr val="335B82"/>
                </a:solidFill>
              </a:rPr>
              <a:t>Votre périmètre: </a:t>
            </a:r>
            <a:endParaRPr lang="fr-FR" dirty="0">
              <a:solidFill>
                <a:srgbClr val="335B82"/>
              </a:solidFill>
            </a:endParaRPr>
          </a:p>
        </p:txBody>
      </p:sp>
      <p:sp>
        <p:nvSpPr>
          <p:cNvPr id="13" name="ZoneTexte 12"/>
          <p:cNvSpPr txBox="1"/>
          <p:nvPr userDrawn="1"/>
        </p:nvSpPr>
        <p:spPr>
          <a:xfrm>
            <a:off x="987876" y="3413584"/>
            <a:ext cx="5181600" cy="369332"/>
          </a:xfrm>
          <a:prstGeom prst="rect">
            <a:avLst/>
          </a:prstGeom>
          <a:noFill/>
        </p:spPr>
        <p:txBody>
          <a:bodyPr vert="horz" wrap="square" rtlCol="0">
            <a:spAutoFit/>
          </a:bodyPr>
          <a:lstStyle/>
          <a:p>
            <a:r>
              <a:rPr lang="fr-FR" dirty="0" smtClean="0">
                <a:solidFill>
                  <a:srgbClr val="335B82"/>
                </a:solidFill>
              </a:rPr>
              <a:t>Vos traitements majeurs: </a:t>
            </a:r>
            <a:endParaRPr lang="fr-FR" dirty="0">
              <a:solidFill>
                <a:srgbClr val="335B82"/>
              </a:solidFill>
            </a:endParaRPr>
          </a:p>
        </p:txBody>
      </p:sp>
      <p:sp>
        <p:nvSpPr>
          <p:cNvPr id="14" name="Espace réservé du contenu 9"/>
          <p:cNvSpPr>
            <a:spLocks noGrp="1"/>
          </p:cNvSpPr>
          <p:nvPr>
            <p:ph sz="half" idx="15" hasCustomPrompt="1"/>
          </p:nvPr>
        </p:nvSpPr>
        <p:spPr>
          <a:xfrm>
            <a:off x="6556664" y="1307198"/>
            <a:ext cx="5050226" cy="2096772"/>
          </a:xfrm>
          <a:prstGeom prst="rect">
            <a:avLst/>
          </a:prstGeom>
        </p:spPr>
        <p:txBody>
          <a:bodyPr/>
          <a:lstStyle>
            <a:lvl1pPr>
              <a:defRPr sz="1000">
                <a:solidFill>
                  <a:srgbClr val="13324A"/>
                </a:solidFill>
                <a:latin typeface="+mj-lt"/>
              </a:defRPr>
            </a:lvl1pPr>
            <a:lvl2pPr marL="685783" indent="-228594">
              <a:buFont typeface="Calibri Light" panose="020F0302020204030204" pitchFamily="34" charset="0"/>
              <a:buChar char="›"/>
              <a:defRPr sz="1000">
                <a:solidFill>
                  <a:schemeClr val="tx1"/>
                </a:solidFill>
                <a:latin typeface="+mn-lt"/>
              </a:defRPr>
            </a:lvl2pPr>
            <a:lvl3pPr marL="1142971" indent="-228594">
              <a:buFont typeface="Wingdings" panose="05000000000000000000" pitchFamily="2" charset="2"/>
              <a:buChar char="§"/>
              <a:defRPr sz="1000">
                <a:solidFill>
                  <a:schemeClr val="tx1"/>
                </a:solidFill>
                <a:latin typeface="+mn-lt"/>
              </a:defRPr>
            </a:lvl3pPr>
            <a:lvl4pPr marL="1600160" indent="-228594">
              <a:buFont typeface="Arial" panose="020B0604020202020204" pitchFamily="34" charset="0"/>
              <a:buChar char="•"/>
              <a:defRPr sz="1000">
                <a:solidFill>
                  <a:schemeClr val="tx1"/>
                </a:solidFill>
                <a:latin typeface="+mn-lt"/>
              </a:defRPr>
            </a:lvl4pPr>
            <a:lvl5pPr marL="2057349" indent="-228594">
              <a:buFont typeface="Calibri Light" panose="020F0302020204030204" pitchFamily="34" charset="0"/>
              <a:buChar char="‒"/>
              <a:defRPr sz="1000">
                <a:solidFill>
                  <a:schemeClr val="tx1"/>
                </a:solidFill>
                <a:latin typeface="+mn-lt"/>
              </a:defRPr>
            </a:lvl5pPr>
          </a:lstStyle>
          <a:p>
            <a:pPr lvl="1"/>
            <a:r>
              <a:rPr lang="fr-FR" dirty="0" smtClean="0"/>
              <a:t>A compléter</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5" name="ZoneTexte 14"/>
          <p:cNvSpPr txBox="1"/>
          <p:nvPr userDrawn="1"/>
        </p:nvSpPr>
        <p:spPr>
          <a:xfrm>
            <a:off x="6425290" y="928252"/>
            <a:ext cx="5181600" cy="369332"/>
          </a:xfrm>
          <a:prstGeom prst="rect">
            <a:avLst/>
          </a:prstGeom>
          <a:noFill/>
        </p:spPr>
        <p:txBody>
          <a:bodyPr vert="horz" wrap="square" rtlCol="0">
            <a:spAutoFit/>
          </a:bodyPr>
          <a:lstStyle/>
          <a:p>
            <a:r>
              <a:rPr lang="fr-FR" dirty="0" smtClean="0">
                <a:solidFill>
                  <a:srgbClr val="335B82"/>
                </a:solidFill>
              </a:rPr>
              <a:t>Vos enjeux 2019-2020: </a:t>
            </a:r>
            <a:endParaRPr lang="fr-FR" dirty="0">
              <a:solidFill>
                <a:srgbClr val="335B82"/>
              </a:solidFill>
            </a:endParaRPr>
          </a:p>
        </p:txBody>
      </p:sp>
      <p:sp>
        <p:nvSpPr>
          <p:cNvPr id="17" name="ZoneTexte 16"/>
          <p:cNvSpPr txBox="1"/>
          <p:nvPr userDrawn="1"/>
        </p:nvSpPr>
        <p:spPr>
          <a:xfrm>
            <a:off x="6425290" y="3403970"/>
            <a:ext cx="5181600" cy="369332"/>
          </a:xfrm>
          <a:prstGeom prst="rect">
            <a:avLst/>
          </a:prstGeom>
          <a:noFill/>
        </p:spPr>
        <p:txBody>
          <a:bodyPr vert="horz" wrap="square" rtlCol="0">
            <a:spAutoFit/>
          </a:bodyPr>
          <a:lstStyle/>
          <a:p>
            <a:r>
              <a:rPr lang="fr-FR" dirty="0" smtClean="0">
                <a:solidFill>
                  <a:srgbClr val="335B82"/>
                </a:solidFill>
              </a:rPr>
              <a:t>Les points à aborder et/ou partager: </a:t>
            </a:r>
            <a:endParaRPr lang="fr-FR" dirty="0">
              <a:solidFill>
                <a:srgbClr val="335B82"/>
              </a:solidFill>
            </a:endParaRPr>
          </a:p>
        </p:txBody>
      </p:sp>
      <p:sp>
        <p:nvSpPr>
          <p:cNvPr id="6" name="Espace réservé du texte 5"/>
          <p:cNvSpPr>
            <a:spLocks noGrp="1"/>
          </p:cNvSpPr>
          <p:nvPr>
            <p:ph type="body" sz="quarter" idx="16" hasCustomPrompt="1"/>
          </p:nvPr>
        </p:nvSpPr>
        <p:spPr>
          <a:xfrm>
            <a:off x="987876" y="3792530"/>
            <a:ext cx="5188657" cy="2309812"/>
          </a:xfrm>
          <a:prstGeom prst="rect">
            <a:avLst/>
          </a:prstGeom>
        </p:spPr>
        <p:txBody>
          <a:bodyPr/>
          <a:lstStyle>
            <a:lvl1pPr>
              <a:defRPr sz="1000">
                <a:solidFill>
                  <a:schemeClr val="tx1"/>
                </a:solidFill>
              </a:defRPr>
            </a:lvl1pPr>
            <a:lvl2pPr>
              <a:defRPr sz="10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fr-FR" dirty="0" smtClean="0"/>
              <a:t>A compléter</a:t>
            </a:r>
          </a:p>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8" name="Espace réservé du texte 17"/>
          <p:cNvSpPr>
            <a:spLocks noGrp="1"/>
          </p:cNvSpPr>
          <p:nvPr>
            <p:ph type="body" sz="quarter" idx="17" hasCustomPrompt="1"/>
          </p:nvPr>
        </p:nvSpPr>
        <p:spPr>
          <a:xfrm>
            <a:off x="6556664" y="3774699"/>
            <a:ext cx="5050226" cy="2309813"/>
          </a:xfrm>
          <a:prstGeom prst="rect">
            <a:avLst/>
          </a:prstGeom>
        </p:spPr>
        <p:txBody>
          <a:bodyPr/>
          <a:lstStyle>
            <a:lvl1pPr>
              <a:defRPr sz="1000">
                <a:solidFill>
                  <a:schemeClr val="tx1"/>
                </a:solidFill>
              </a:defRPr>
            </a:lvl1pPr>
            <a:lvl2pPr>
              <a:defRPr sz="10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fr-FR" dirty="0" smtClean="0"/>
              <a:t>A compléter</a:t>
            </a:r>
          </a:p>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grpSp>
        <p:nvGrpSpPr>
          <p:cNvPr id="21" name="Groupe 20"/>
          <p:cNvGrpSpPr/>
          <p:nvPr userDrawn="1"/>
        </p:nvGrpSpPr>
        <p:grpSpPr>
          <a:xfrm>
            <a:off x="76448" y="8231"/>
            <a:ext cx="824594" cy="824594"/>
            <a:chOff x="0" y="0"/>
            <a:chExt cx="824594" cy="824594"/>
          </a:xfrm>
        </p:grpSpPr>
        <p:pic>
          <p:nvPicPr>
            <p:cNvPr id="19" name="Image 18"/>
            <p:cNvPicPr>
              <a:picLocks noChangeAspect="1"/>
            </p:cNvPicPr>
            <p:nvPr userDrawn="1"/>
          </p:nvPicPr>
          <p:blipFill>
            <a:blip r:embed="rId2" cstate="print">
              <a:clrChange>
                <a:clrFrom>
                  <a:srgbClr val="E4E2EA"/>
                </a:clrFrom>
                <a:clrTo>
                  <a:srgbClr val="E4E2EA">
                    <a:alpha val="0"/>
                  </a:srgbClr>
                </a:clrTo>
              </a:clrChange>
              <a:grayscl/>
              <a:extLst>
                <a:ext uri="{28A0092B-C50C-407E-A947-70E740481C1C}">
                  <a14:useLocalDpi xmlns:a14="http://schemas.microsoft.com/office/drawing/2010/main" val="0"/>
                </a:ext>
              </a:extLst>
            </a:blip>
            <a:stretch>
              <a:fillRect/>
            </a:stretch>
          </p:blipFill>
          <p:spPr>
            <a:xfrm>
              <a:off x="0" y="0"/>
              <a:ext cx="824594" cy="824594"/>
            </a:xfrm>
            <a:prstGeom prst="rect">
              <a:avLst/>
            </a:prstGeom>
          </p:spPr>
        </p:pic>
        <p:sp>
          <p:nvSpPr>
            <p:cNvPr id="20" name="Rectangle 19"/>
            <p:cNvSpPr/>
            <p:nvPr userDrawn="1"/>
          </p:nvSpPr>
          <p:spPr>
            <a:xfrm>
              <a:off x="148782" y="181741"/>
              <a:ext cx="495569" cy="10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dirty="0" smtClean="0">
                  <a:solidFill>
                    <a:srgbClr val="335B82"/>
                  </a:solidFill>
                </a:rPr>
                <a:t>GACM</a:t>
              </a:r>
              <a:endParaRPr lang="fr-FR" sz="800" b="1" dirty="0">
                <a:solidFill>
                  <a:srgbClr val="335B82"/>
                </a:solidFill>
              </a:endParaRPr>
            </a:p>
          </p:txBody>
        </p:sp>
      </p:grpSp>
      <p:grpSp>
        <p:nvGrpSpPr>
          <p:cNvPr id="28" name="Groupe 27"/>
          <p:cNvGrpSpPr/>
          <p:nvPr userDrawn="1"/>
        </p:nvGrpSpPr>
        <p:grpSpPr>
          <a:xfrm>
            <a:off x="987876" y="1290332"/>
            <a:ext cx="2676778" cy="1232055"/>
            <a:chOff x="-7057" y="1318843"/>
            <a:chExt cx="2676778" cy="1232055"/>
          </a:xfrm>
        </p:grpSpPr>
        <p:sp>
          <p:nvSpPr>
            <p:cNvPr id="22" name="ZoneTexte 21"/>
            <p:cNvSpPr txBox="1"/>
            <p:nvPr userDrawn="1"/>
          </p:nvSpPr>
          <p:spPr>
            <a:xfrm>
              <a:off x="39587" y="1318843"/>
              <a:ext cx="1580902" cy="246221"/>
            </a:xfrm>
            <a:prstGeom prst="rect">
              <a:avLst/>
            </a:prstGeom>
            <a:noFill/>
          </p:spPr>
          <p:txBody>
            <a:bodyPr vert="horz" wrap="square" rtlCol="0">
              <a:spAutoFit/>
            </a:bodyPr>
            <a:lstStyle/>
            <a:p>
              <a:r>
                <a:rPr lang="fr-FR" sz="1000" b="1" dirty="0" smtClean="0">
                  <a:solidFill>
                    <a:prstClr val="black"/>
                  </a:solidFill>
                </a:rPr>
                <a:t>Nb d’utilisateurs SAS :</a:t>
              </a:r>
              <a:endParaRPr lang="fr-FR" sz="1000" b="1" dirty="0">
                <a:solidFill>
                  <a:prstClr val="black"/>
                </a:solidFill>
              </a:endParaRPr>
            </a:p>
          </p:txBody>
        </p:sp>
        <p:sp>
          <p:nvSpPr>
            <p:cNvPr id="23" name="ZoneTexte 22"/>
            <p:cNvSpPr txBox="1"/>
            <p:nvPr userDrawn="1"/>
          </p:nvSpPr>
          <p:spPr>
            <a:xfrm>
              <a:off x="0" y="1554331"/>
              <a:ext cx="2669721" cy="246221"/>
            </a:xfrm>
            <a:prstGeom prst="rect">
              <a:avLst/>
            </a:prstGeom>
            <a:noFill/>
          </p:spPr>
          <p:txBody>
            <a:bodyPr vert="horz" wrap="square" rtlCol="0">
              <a:spAutoFit/>
            </a:bodyPr>
            <a:lstStyle/>
            <a:p>
              <a:r>
                <a:rPr lang="fr-FR" sz="1000" dirty="0" smtClean="0">
                  <a:solidFill>
                    <a:prstClr val="black"/>
                  </a:solidFill>
                </a:rPr>
                <a:t>- dont utilisateurs des tâches SEG (uniquement): </a:t>
              </a:r>
              <a:endParaRPr lang="fr-FR" sz="1000" dirty="0">
                <a:solidFill>
                  <a:prstClr val="black"/>
                </a:solidFill>
              </a:endParaRPr>
            </a:p>
          </p:txBody>
        </p:sp>
        <p:sp>
          <p:nvSpPr>
            <p:cNvPr id="24" name="ZoneTexte 23"/>
            <p:cNvSpPr txBox="1"/>
            <p:nvPr userDrawn="1"/>
          </p:nvSpPr>
          <p:spPr>
            <a:xfrm>
              <a:off x="-7056" y="1790947"/>
              <a:ext cx="2575833" cy="246221"/>
            </a:xfrm>
            <a:prstGeom prst="rect">
              <a:avLst/>
            </a:prstGeom>
            <a:noFill/>
          </p:spPr>
          <p:txBody>
            <a:bodyPr vert="horz" wrap="square" rtlCol="0">
              <a:spAutoFit/>
            </a:bodyPr>
            <a:lstStyle/>
            <a:p>
              <a:r>
                <a:rPr lang="fr-FR" sz="1000" dirty="0" smtClean="0">
                  <a:solidFill>
                    <a:prstClr val="black"/>
                  </a:solidFill>
                </a:rPr>
                <a:t>- dont utilisateurs du langage SAS:</a:t>
              </a:r>
              <a:endParaRPr lang="fr-FR" sz="1000" dirty="0">
                <a:solidFill>
                  <a:prstClr val="black"/>
                </a:solidFill>
              </a:endParaRPr>
            </a:p>
          </p:txBody>
        </p:sp>
        <p:sp>
          <p:nvSpPr>
            <p:cNvPr id="25" name="ZoneTexte 24"/>
            <p:cNvSpPr txBox="1"/>
            <p:nvPr userDrawn="1"/>
          </p:nvSpPr>
          <p:spPr>
            <a:xfrm>
              <a:off x="-7057" y="2046773"/>
              <a:ext cx="2575833" cy="246221"/>
            </a:xfrm>
            <a:prstGeom prst="rect">
              <a:avLst/>
            </a:prstGeom>
            <a:noFill/>
          </p:spPr>
          <p:txBody>
            <a:bodyPr vert="horz" wrap="square" rtlCol="0">
              <a:spAutoFit/>
            </a:bodyPr>
            <a:lstStyle/>
            <a:p>
              <a:r>
                <a:rPr lang="fr-FR" sz="1000" dirty="0" smtClean="0">
                  <a:solidFill>
                    <a:prstClr val="black"/>
                  </a:solidFill>
                </a:rPr>
                <a:t>- dont utilisateurs du reporting SAS (</a:t>
              </a:r>
              <a:r>
                <a:rPr lang="fr-FR" sz="800" dirty="0" err="1" smtClean="0">
                  <a:solidFill>
                    <a:prstClr val="black"/>
                  </a:solidFill>
                </a:rPr>
                <a:t>ods</a:t>
              </a:r>
              <a:r>
                <a:rPr lang="fr-FR" sz="800" dirty="0" smtClean="0">
                  <a:solidFill>
                    <a:prstClr val="black"/>
                  </a:solidFill>
                </a:rPr>
                <a:t>, etc</a:t>
              </a:r>
              <a:r>
                <a:rPr lang="fr-FR" sz="1000" dirty="0" smtClean="0">
                  <a:solidFill>
                    <a:prstClr val="black"/>
                  </a:solidFill>
                </a:rPr>
                <a:t>.):</a:t>
              </a:r>
              <a:endParaRPr lang="fr-FR" sz="1000" dirty="0">
                <a:solidFill>
                  <a:prstClr val="black"/>
                </a:solidFill>
              </a:endParaRPr>
            </a:p>
          </p:txBody>
        </p:sp>
        <p:sp>
          <p:nvSpPr>
            <p:cNvPr id="26" name="ZoneTexte 25"/>
            <p:cNvSpPr txBox="1"/>
            <p:nvPr userDrawn="1"/>
          </p:nvSpPr>
          <p:spPr>
            <a:xfrm>
              <a:off x="0" y="2304677"/>
              <a:ext cx="2575833" cy="246221"/>
            </a:xfrm>
            <a:prstGeom prst="rect">
              <a:avLst/>
            </a:prstGeom>
            <a:noFill/>
          </p:spPr>
          <p:txBody>
            <a:bodyPr vert="horz" wrap="square" rtlCol="0">
              <a:spAutoFit/>
            </a:bodyPr>
            <a:lstStyle/>
            <a:p>
              <a:r>
                <a:rPr lang="fr-FR" sz="1000" dirty="0" smtClean="0">
                  <a:solidFill>
                    <a:prstClr val="black"/>
                  </a:solidFill>
                </a:rPr>
                <a:t>- dont … :</a:t>
              </a:r>
              <a:endParaRPr lang="fr-FR" sz="1000" dirty="0">
                <a:solidFill>
                  <a:prstClr val="black"/>
                </a:solidFill>
              </a:endParaRPr>
            </a:p>
          </p:txBody>
        </p:sp>
      </p:grpSp>
      <p:sp>
        <p:nvSpPr>
          <p:cNvPr id="29" name="ZoneTexte 28"/>
          <p:cNvSpPr txBox="1"/>
          <p:nvPr userDrawn="1"/>
        </p:nvSpPr>
        <p:spPr>
          <a:xfrm>
            <a:off x="994932" y="2608867"/>
            <a:ext cx="2575833" cy="707886"/>
          </a:xfrm>
          <a:prstGeom prst="rect">
            <a:avLst/>
          </a:prstGeom>
          <a:noFill/>
        </p:spPr>
        <p:txBody>
          <a:bodyPr vert="horz" wrap="square" rtlCol="0">
            <a:spAutoFit/>
          </a:bodyPr>
          <a:lstStyle/>
          <a:p>
            <a:r>
              <a:rPr lang="fr-FR" sz="1000" b="1" dirty="0" smtClean="0">
                <a:solidFill>
                  <a:prstClr val="black"/>
                </a:solidFill>
              </a:rPr>
              <a:t>Besoins en formation:</a:t>
            </a:r>
          </a:p>
          <a:p>
            <a:r>
              <a:rPr lang="fr-FR" sz="1000" dirty="0" smtClean="0">
                <a:solidFill>
                  <a:prstClr val="black"/>
                </a:solidFill>
              </a:rPr>
              <a:t>- dont niveau 1:</a:t>
            </a:r>
          </a:p>
          <a:p>
            <a:r>
              <a:rPr lang="fr-FR" sz="1000" dirty="0" smtClean="0">
                <a:solidFill>
                  <a:prstClr val="black"/>
                </a:solidFill>
              </a:rPr>
              <a:t>- dont niveau 2:</a:t>
            </a:r>
          </a:p>
          <a:p>
            <a:r>
              <a:rPr lang="fr-FR" sz="1000" dirty="0" smtClean="0">
                <a:solidFill>
                  <a:prstClr val="black"/>
                </a:solidFill>
              </a:rPr>
              <a:t>- dont optimisation:  </a:t>
            </a:r>
            <a:endParaRPr lang="fr-FR" sz="1000" dirty="0">
              <a:solidFill>
                <a:prstClr val="black"/>
              </a:solidFill>
            </a:endParaRPr>
          </a:p>
        </p:txBody>
      </p:sp>
      <p:sp>
        <p:nvSpPr>
          <p:cNvPr id="8" name="Espace réservé du texte 7"/>
          <p:cNvSpPr>
            <a:spLocks noGrp="1"/>
          </p:cNvSpPr>
          <p:nvPr>
            <p:ph type="body" sz="quarter" idx="18" hasCustomPrompt="1"/>
          </p:nvPr>
        </p:nvSpPr>
        <p:spPr>
          <a:xfrm>
            <a:off x="3578676" y="2748725"/>
            <a:ext cx="2630487" cy="568028"/>
          </a:xfrm>
          <a:prstGeom prst="rect">
            <a:avLst/>
          </a:prstGeom>
        </p:spPr>
        <p:txBody>
          <a:bodyPr/>
          <a:lstStyle>
            <a:lvl1pPr marL="0" indent="0">
              <a:spcBef>
                <a:spcPts val="0"/>
              </a:spcBef>
              <a:buFontTx/>
              <a:buNone/>
              <a:defRPr sz="1000">
                <a:solidFill>
                  <a:schemeClr val="tx1"/>
                </a:solidFill>
              </a:defRPr>
            </a:lvl1pPr>
            <a:lvl2pPr>
              <a:defRPr sz="10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fr-FR" dirty="0" smtClean="0"/>
              <a:t>A compléter</a:t>
            </a:r>
            <a:endParaRPr lang="fr-FR" dirty="0"/>
          </a:p>
        </p:txBody>
      </p:sp>
    </p:spTree>
    <p:extLst>
      <p:ext uri="{BB962C8B-B14F-4D97-AF65-F5344CB8AC3E}">
        <p14:creationId xmlns:p14="http://schemas.microsoft.com/office/powerpoint/2010/main" val="128308004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1325563"/>
          </a:xfrm>
          <a:prstGeom prst="rect">
            <a:avLst/>
          </a:prstGeom>
        </p:spPr>
        <p:txBody>
          <a:bodyPr/>
          <a:lstStyle/>
          <a:p>
            <a:r>
              <a:rPr lang="fr-FR" smtClean="0"/>
              <a:t>Modifiez le style du titre</a:t>
            </a:r>
            <a:endParaRPr lang="fr-FR"/>
          </a:p>
        </p:txBody>
      </p:sp>
      <p:sp>
        <p:nvSpPr>
          <p:cNvPr id="3" name="Espace réservé du numéro de diapositive 2"/>
          <p:cNvSpPr>
            <a:spLocks noGrp="1"/>
          </p:cNvSpPr>
          <p:nvPr>
            <p:ph type="sldNum" sz="quarter" idx="10"/>
          </p:nvPr>
        </p:nvSpPr>
        <p:spPr/>
        <p:txBody>
          <a:bodyPr/>
          <a:lstStyle/>
          <a:p>
            <a:fld id="{D348DF54-380C-439F-A3D8-83F6F52CA378}"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19674247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9_Diapositive texte et image">
    <p:spTree>
      <p:nvGrpSpPr>
        <p:cNvPr id="1" name=""/>
        <p:cNvGrpSpPr/>
        <p:nvPr/>
      </p:nvGrpSpPr>
      <p:grpSpPr>
        <a:xfrm>
          <a:off x="0" y="0"/>
          <a:ext cx="0" cy="0"/>
          <a:chOff x="0" y="0"/>
          <a:chExt cx="0" cy="0"/>
        </a:xfrm>
      </p:grpSpPr>
      <p:sp>
        <p:nvSpPr>
          <p:cNvPr id="9" name="Espace réservé du numéro de diapositive 4"/>
          <p:cNvSpPr>
            <a:spLocks noGrp="1"/>
          </p:cNvSpPr>
          <p:nvPr>
            <p:ph type="sldNum" sz="quarter" idx="12"/>
          </p:nvPr>
        </p:nvSpPr>
        <p:spPr>
          <a:xfrm>
            <a:off x="8610600" y="6356352"/>
            <a:ext cx="2743200" cy="365125"/>
          </a:xfrm>
          <a:prstGeom prst="rect">
            <a:avLst/>
          </a:prstGeom>
        </p:spPr>
        <p:txBody>
          <a:bodyPr/>
          <a:lstStyle/>
          <a:p>
            <a:fld id="{D348DF54-380C-439F-A3D8-83F6F52CA378}" type="slidenum">
              <a:rPr>
                <a:solidFill>
                  <a:prstClr val="black">
                    <a:tint val="75000"/>
                  </a:prstClr>
                </a:solidFill>
              </a:rPr>
              <a:pPr/>
              <a:t>‹N°›</a:t>
            </a:fld>
            <a:endParaRPr dirty="0">
              <a:solidFill>
                <a:prstClr val="black">
                  <a:tint val="75000"/>
                </a:prstClr>
              </a:solidFill>
            </a:endParaRPr>
          </a:p>
        </p:txBody>
      </p:sp>
      <p:sp>
        <p:nvSpPr>
          <p:cNvPr id="7" name="Espace réservé du texte 6"/>
          <p:cNvSpPr>
            <a:spLocks noGrp="1"/>
          </p:cNvSpPr>
          <p:nvPr>
            <p:ph type="body" sz="half" idx="2"/>
          </p:nvPr>
        </p:nvSpPr>
        <p:spPr>
          <a:xfrm>
            <a:off x="839788" y="987427"/>
            <a:ext cx="3932237" cy="488156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400" baseline="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0" name="Espace réservé pour une image  5"/>
          <p:cNvSpPr>
            <a:spLocks noGrp="1"/>
          </p:cNvSpPr>
          <p:nvPr>
            <p:ph type="pic" idx="1"/>
          </p:nvPr>
        </p:nvSpPr>
        <p:spPr>
          <a:xfrm>
            <a:off x="5183188" y="987427"/>
            <a:ext cx="6172200" cy="4873625"/>
          </a:xfrm>
          <a:prstGeom prst="rect">
            <a:avLst/>
          </a:prstGeom>
        </p:spPr>
      </p:sp>
      <p:sp>
        <p:nvSpPr>
          <p:cNvPr id="6"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Tree>
    <p:extLst>
      <p:ext uri="{BB962C8B-B14F-4D97-AF65-F5344CB8AC3E}">
        <p14:creationId xmlns:p14="http://schemas.microsoft.com/office/powerpoint/2010/main" val="392415680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9_Diapositive textes-3">
    <p:spTree>
      <p:nvGrpSpPr>
        <p:cNvPr id="1" name=""/>
        <p:cNvGrpSpPr/>
        <p:nvPr/>
      </p:nvGrpSpPr>
      <p:grpSpPr>
        <a:xfrm>
          <a:off x="0" y="0"/>
          <a:ext cx="0" cy="0"/>
          <a:chOff x="0" y="0"/>
          <a:chExt cx="0" cy="0"/>
        </a:xfrm>
      </p:grpSpPr>
      <p:sp>
        <p:nvSpPr>
          <p:cNvPr id="9" name="Espace réservé du numéro de diapositive 4"/>
          <p:cNvSpPr>
            <a:spLocks noGrp="1"/>
          </p:cNvSpPr>
          <p:nvPr>
            <p:ph type="sldNum" sz="quarter" idx="12"/>
          </p:nvPr>
        </p:nvSpPr>
        <p:spPr>
          <a:xfrm>
            <a:off x="8610600" y="6356352"/>
            <a:ext cx="2743200" cy="365125"/>
          </a:xfrm>
          <a:prstGeom prst="rect">
            <a:avLst/>
          </a:prstGeom>
        </p:spPr>
        <p:txBody>
          <a:bodyPr/>
          <a:lstStyle/>
          <a:p>
            <a:fld id="{D348DF54-380C-439F-A3D8-83F6F52CA378}" type="slidenum">
              <a:rPr>
                <a:solidFill>
                  <a:prstClr val="black">
                    <a:tint val="75000"/>
                  </a:prstClr>
                </a:solidFill>
              </a:rPr>
              <a:pPr/>
              <a:t>‹N°›</a:t>
            </a:fld>
            <a:endParaRPr dirty="0">
              <a:solidFill>
                <a:prstClr val="black">
                  <a:tint val="75000"/>
                </a:prstClr>
              </a:solidFill>
            </a:endParaRPr>
          </a:p>
        </p:txBody>
      </p:sp>
      <p:sp>
        <p:nvSpPr>
          <p:cNvPr id="7" name="Espace réservé du texte 6"/>
          <p:cNvSpPr>
            <a:spLocks noGrp="1"/>
          </p:cNvSpPr>
          <p:nvPr>
            <p:ph type="body" sz="half" idx="2"/>
          </p:nvPr>
        </p:nvSpPr>
        <p:spPr>
          <a:xfrm>
            <a:off x="526745" y="987427"/>
            <a:ext cx="3295607" cy="488156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400" baseline="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6"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11" name="Espace réservé du texte 6"/>
          <p:cNvSpPr>
            <a:spLocks noGrp="1"/>
          </p:cNvSpPr>
          <p:nvPr>
            <p:ph type="body" sz="half" idx="13"/>
          </p:nvPr>
        </p:nvSpPr>
        <p:spPr>
          <a:xfrm>
            <a:off x="4419123" y="987426"/>
            <a:ext cx="3295607" cy="488156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400" baseline="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2" name="Espace réservé du texte 6"/>
          <p:cNvSpPr>
            <a:spLocks noGrp="1"/>
          </p:cNvSpPr>
          <p:nvPr>
            <p:ph type="body" sz="half" idx="14"/>
          </p:nvPr>
        </p:nvSpPr>
        <p:spPr>
          <a:xfrm>
            <a:off x="8311501" y="987426"/>
            <a:ext cx="3295607" cy="488156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400" baseline="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347730284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9_Diapositive graphique - imag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04875" y="1368425"/>
            <a:ext cx="10515600" cy="435133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lang="fr-FR" sz="2400" kern="1200" dirty="0" smtClean="0">
                <a:solidFill>
                  <a:srgbClr val="13324A"/>
                </a:solidFill>
                <a:latin typeface="+mj-lt"/>
                <a:ea typeface="+mn-ea"/>
                <a:cs typeface="+mn-cs"/>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4" name="Espace réservé du numéro de diapositive 5"/>
          <p:cNvSpPr>
            <a:spLocks noGrp="1"/>
          </p:cNvSpPr>
          <p:nvPr>
            <p:ph type="sldNum" sz="quarter" idx="12"/>
          </p:nvPr>
        </p:nvSpPr>
        <p:spPr>
          <a:xfrm>
            <a:off x="8610600" y="6356352"/>
            <a:ext cx="2743200" cy="365125"/>
          </a:xfrm>
          <a:prstGeom prst="rect">
            <a:avLst/>
          </a:prstGeom>
        </p:spPr>
        <p:txBody>
          <a:bodyPr/>
          <a:lstStyle/>
          <a:p>
            <a:fld id="{5576368F-74A2-41EB-A1A0-8E728342CBF4}"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70318535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1325563"/>
          </a:xfrm>
          <a:prstGeom prst="rect">
            <a:avLst/>
          </a:prstGeom>
        </p:spPr>
        <p:txBody>
          <a:bodyPr/>
          <a:lstStyle/>
          <a:p>
            <a:r>
              <a:rPr lang="fr-FR" smtClean="0"/>
              <a:t>Modifiez le style du titre</a:t>
            </a:r>
            <a:endParaRPr lang="fr-FR"/>
          </a:p>
        </p:txBody>
      </p:sp>
      <p:sp>
        <p:nvSpPr>
          <p:cNvPr id="3" name="Espace réservé du numéro de diapositive 2"/>
          <p:cNvSpPr>
            <a:spLocks noGrp="1"/>
          </p:cNvSpPr>
          <p:nvPr>
            <p:ph type="sldNum" sz="quarter" idx="10"/>
          </p:nvPr>
        </p:nvSpPr>
        <p:spPr/>
        <p:txBody>
          <a:bodyPr/>
          <a:lstStyle/>
          <a:p>
            <a:fld id="{D348DF54-380C-439F-A3D8-83F6F52CA378}"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20865966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2_Diapositive titre-intermédiaire">
    <p:spTree>
      <p:nvGrpSpPr>
        <p:cNvPr id="1" name=""/>
        <p:cNvGrpSpPr/>
        <p:nvPr/>
      </p:nvGrpSpPr>
      <p:grpSpPr>
        <a:xfrm>
          <a:off x="0" y="0"/>
          <a:ext cx="0" cy="0"/>
          <a:chOff x="0" y="0"/>
          <a:chExt cx="0" cy="0"/>
        </a:xfrm>
      </p:grpSpPr>
      <p:sp>
        <p:nvSpPr>
          <p:cNvPr id="4" name="Espace réservé du texte 8"/>
          <p:cNvSpPr>
            <a:spLocks noGrp="1"/>
          </p:cNvSpPr>
          <p:nvPr>
            <p:ph type="body" idx="1" hasCustomPrompt="1"/>
          </p:nvPr>
        </p:nvSpPr>
        <p:spPr>
          <a:xfrm>
            <a:off x="994047" y="2128204"/>
            <a:ext cx="10515600" cy="1500187"/>
          </a:xfrm>
          <a:prstGeom prst="rect">
            <a:avLst/>
          </a:prstGeom>
        </p:spPr>
        <p:txBody>
          <a:bodyPr/>
          <a:lstStyle>
            <a:lvl1pPr marL="0" indent="0">
              <a:buNone/>
              <a:defRPr sz="3200" baseline="0">
                <a:solidFill>
                  <a:srgbClr val="13324A"/>
                </a:solidFill>
                <a:latin typeface="+mj-lt"/>
              </a:defRPr>
            </a:lvl1pPr>
          </a:lstStyle>
          <a:p>
            <a:r>
              <a:rPr lang="fr-FR" dirty="0" smtClean="0"/>
              <a:t>CLIQUEZ POUR AJOUTER UN TITRE</a:t>
            </a:r>
            <a:endParaRPr lang="fr-FR" dirty="0"/>
          </a:p>
        </p:txBody>
      </p:sp>
      <p:sp>
        <p:nvSpPr>
          <p:cNvPr id="5"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lang="fr-FR" smtClean="0"/>
              <a:pPr/>
              <a:t>‹N°›</a:t>
            </a:fld>
            <a:endParaRPr lang="fr-FR" dirty="0"/>
          </a:p>
        </p:txBody>
      </p:sp>
    </p:spTree>
    <p:extLst>
      <p:ext uri="{BB962C8B-B14F-4D97-AF65-F5344CB8AC3E}">
        <p14:creationId xmlns:p14="http://schemas.microsoft.com/office/powerpoint/2010/main" val="221730219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pic>
        <p:nvPicPr>
          <p:cNvPr id="6" name="Background">
            <a:extLst>
              <a:ext uri="{FF2B5EF4-FFF2-40B4-BE49-F238E27FC236}">
                <a16:creationId xmlns:a16="http://schemas.microsoft.com/office/drawing/2014/main" id="{8F212C43-53C1-42D8-A539-45C02A0CAA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9" y="-2058"/>
            <a:ext cx="12192000" cy="6858000"/>
          </a:xfrm>
          <a:prstGeom prst="rect">
            <a:avLst/>
          </a:prstGeom>
        </p:spPr>
      </p:pic>
      <p:sp>
        <p:nvSpPr>
          <p:cNvPr id="3" name="Espace réservé du numéro de diapositive 2"/>
          <p:cNvSpPr>
            <a:spLocks noGrp="1"/>
          </p:cNvSpPr>
          <p:nvPr>
            <p:ph type="sldNum" sz="quarter" idx="10"/>
          </p:nvPr>
        </p:nvSpPr>
        <p:spPr/>
        <p:txBody>
          <a:bodyPr/>
          <a:lstStyle/>
          <a:p>
            <a:fld id="{D348DF54-380C-439F-A3D8-83F6F52CA378}" type="slidenum">
              <a:rPr lang="fr-FR" smtClean="0">
                <a:solidFill>
                  <a:prstClr val="black">
                    <a:tint val="75000"/>
                  </a:prstClr>
                </a:solidFill>
              </a:rPr>
              <a:pPr/>
              <a:t>‹N°›</a:t>
            </a:fld>
            <a:endParaRPr lang="fr-FR" dirty="0">
              <a:solidFill>
                <a:prstClr val="black">
                  <a:tint val="75000"/>
                </a:prstClr>
              </a:solidFill>
            </a:endParaRPr>
          </a:p>
        </p:txBody>
      </p:sp>
    </p:spTree>
    <p:extLst>
      <p:ext uri="{BB962C8B-B14F-4D97-AF65-F5344CB8AC3E}">
        <p14:creationId xmlns:p14="http://schemas.microsoft.com/office/powerpoint/2010/main" val="317182136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9_Diapositive titre et text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1021492" y="1260389"/>
            <a:ext cx="10058400" cy="4805677"/>
          </a:xfrm>
          <a:prstGeom prst="rect">
            <a:avLst/>
          </a:prstGeom>
        </p:spPr>
        <p:txBody>
          <a:bodyPr/>
          <a:lstStyle>
            <a:lvl1pPr marL="0" indent="0" algn="just" defTabSz="914377" rtl="0" eaLnBrk="1" latinLnBrk="0" hangingPunct="1">
              <a:lnSpc>
                <a:spcPct val="90000"/>
              </a:lnSpc>
              <a:spcBef>
                <a:spcPts val="1000"/>
              </a:spcBef>
              <a:buNone/>
              <a:defRPr lang="fr-FR" sz="1800" kern="1200" dirty="0">
                <a:solidFill>
                  <a:srgbClr val="13324A"/>
                </a:solidFill>
                <a:latin typeface="Calibri Light" panose="020F0302020204030204" pitchFamily="34" charset="0"/>
                <a:ea typeface="+mn-ea"/>
                <a:cs typeface="+mn-cs"/>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smtClean="0"/>
              <a:t>Cliquez pour ajouter du texte</a:t>
            </a:r>
            <a:endParaRPr lang="fr-FR" dirty="0"/>
          </a:p>
        </p:txBody>
      </p:sp>
      <p:sp>
        <p:nvSpPr>
          <p:cNvPr id="2"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5"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303613066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9_Diapositive texte et exergue">
    <p:spTree>
      <p:nvGrpSpPr>
        <p:cNvPr id="1" name=""/>
        <p:cNvGrpSpPr/>
        <p:nvPr/>
      </p:nvGrpSpPr>
      <p:grpSpPr>
        <a:xfrm>
          <a:off x="0" y="0"/>
          <a:ext cx="0" cy="0"/>
          <a:chOff x="0" y="0"/>
          <a:chExt cx="0" cy="0"/>
        </a:xfrm>
      </p:grpSpPr>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1392" y="1040113"/>
            <a:ext cx="5045808" cy="5065937"/>
          </a:xfrm>
          <a:prstGeom prst="rect">
            <a:avLst/>
          </a:prstGeom>
        </p:spPr>
      </p:pic>
      <p:sp>
        <p:nvSpPr>
          <p:cNvPr id="11" name="Espace réservé du texte 6"/>
          <p:cNvSpPr>
            <a:spLocks noGrp="1"/>
          </p:cNvSpPr>
          <p:nvPr>
            <p:ph type="body" sz="half" idx="2"/>
          </p:nvPr>
        </p:nvSpPr>
        <p:spPr>
          <a:xfrm>
            <a:off x="962252" y="1686902"/>
            <a:ext cx="3932237" cy="3772354"/>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1800" baseline="0">
                <a:solidFill>
                  <a:srgbClr val="13324A"/>
                </a:solidFill>
                <a:latin typeface="+mj-lt"/>
              </a:defRPr>
            </a:lvl1pPr>
            <a:lvl2pPr marL="685783" indent="-228594">
              <a:buFont typeface="Calibri Light" panose="020F0302020204030204" pitchFamily="34" charset="0"/>
              <a:buChar char="›"/>
              <a:defRPr lang="fr-FR" sz="1800" kern="1200" dirty="0" smtClean="0">
                <a:solidFill>
                  <a:srgbClr val="13324A"/>
                </a:solidFill>
                <a:latin typeface="Calibri Light" panose="020F0302020204030204" pitchFamily="34" charset="0"/>
                <a:ea typeface="+mn-ea"/>
                <a:cs typeface="+mn-cs"/>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lang="fr-FR" sz="1100" kern="1200" dirty="0">
                <a:solidFill>
                  <a:srgbClr val="13324A"/>
                </a:solidFill>
                <a:latin typeface="+mj-lt"/>
                <a:ea typeface="+mn-ea"/>
                <a:cs typeface="+mn-cs"/>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8"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192014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9_Diapositive textes-2">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a:xfrm>
            <a:off x="8610600" y="6356352"/>
            <a:ext cx="2743200" cy="365125"/>
          </a:xfrm>
          <a:prstGeom prst="rect">
            <a:avLst/>
          </a:prstGeom>
        </p:spPr>
        <p:txBody>
          <a:bodyPr/>
          <a:lstStyle/>
          <a:p>
            <a:fld id="{D348DF54-380C-439F-A3D8-83F6F52CA378}" type="slidenum">
              <a:rPr lang="fr-FR" smtClean="0"/>
              <a:t>‹N°›</a:t>
            </a:fld>
            <a:endParaRPr lang="fr-FR" dirty="0"/>
          </a:p>
        </p:txBody>
      </p:sp>
      <p:sp>
        <p:nvSpPr>
          <p:cNvPr id="4" name="Espace réservé du contenu 9"/>
          <p:cNvSpPr>
            <a:spLocks noGrp="1"/>
          </p:cNvSpPr>
          <p:nvPr>
            <p:ph sz="half" idx="1" hasCustomPrompt="1"/>
          </p:nvPr>
        </p:nvSpPr>
        <p:spPr>
          <a:xfrm>
            <a:off x="914400" y="1454150"/>
            <a:ext cx="5181600" cy="4351338"/>
          </a:xfrm>
          <a:prstGeom prst="rect">
            <a:avLst/>
          </a:prstGeom>
        </p:spPr>
        <p:txBody>
          <a:bodyPr/>
          <a:lstStyle>
            <a:lvl1pPr>
              <a:defRPr sz="240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Arial" panose="020B060402020202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lvl="0"/>
            <a:r>
              <a:rPr lang="fr-FR" dirty="0" smtClean="0"/>
              <a:t>Cliquez pour ajouter du texte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6" name="Espace réservé du contenu 10"/>
          <p:cNvSpPr>
            <a:spLocks noGrp="1"/>
          </p:cNvSpPr>
          <p:nvPr>
            <p:ph sz="half" idx="2" hasCustomPrompt="1"/>
          </p:nvPr>
        </p:nvSpPr>
        <p:spPr>
          <a:xfrm>
            <a:off x="6248400" y="1454150"/>
            <a:ext cx="5181600" cy="4351338"/>
          </a:xfrm>
          <a:prstGeom prst="rect">
            <a:avLst/>
          </a:prstGeom>
        </p:spPr>
        <p:txBody>
          <a:bodyPr/>
          <a:lstStyle>
            <a:lvl1pPr>
              <a:defRPr sz="240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Arial" panose="020B060402020202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lvl="0"/>
            <a:r>
              <a:rPr lang="fr-FR" dirty="0" smtClean="0"/>
              <a:t>Cliquez pour ajoutez du texte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9" name="Titre 1"/>
          <p:cNvSpPr>
            <a:spLocks noGrp="1"/>
          </p:cNvSpPr>
          <p:nvPr>
            <p:ph type="title" hasCustomPrompt="1"/>
          </p:nvPr>
        </p:nvSpPr>
        <p:spPr>
          <a:xfrm>
            <a:off x="1629580" y="211369"/>
            <a:ext cx="8974800" cy="478800"/>
          </a:xfrm>
          <a:prstGeom prst="rect">
            <a:avLst/>
          </a:prstGeom>
        </p:spPr>
        <p:txBody>
          <a:bodyPr/>
          <a:lstStyle>
            <a:lvl1pPr algn="ctr">
              <a:defRPr sz="2800">
                <a:ln>
                  <a:noFill/>
                </a:ln>
                <a:solidFill>
                  <a:srgbClr val="13324A"/>
                </a:solidFill>
              </a:defRPr>
            </a:lvl1pPr>
          </a:lstStyle>
          <a:p>
            <a:r>
              <a:rPr lang="fr-FR" dirty="0" smtClean="0"/>
              <a:t>CLIQUEZ POUR AJOUTER UN TITRE</a:t>
            </a:r>
            <a:endParaRPr lang="fr-FR" dirty="0"/>
          </a:p>
        </p:txBody>
      </p:sp>
    </p:spTree>
    <p:extLst>
      <p:ext uri="{BB962C8B-B14F-4D97-AF65-F5344CB8AC3E}">
        <p14:creationId xmlns:p14="http://schemas.microsoft.com/office/powerpoint/2010/main" val="208983793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9_Diapositive texte/illustration">
    <p:spTree>
      <p:nvGrpSpPr>
        <p:cNvPr id="1" name=""/>
        <p:cNvGrpSpPr/>
        <p:nvPr/>
      </p:nvGrpSpPr>
      <p:grpSpPr>
        <a:xfrm>
          <a:off x="0" y="0"/>
          <a:ext cx="0" cy="0"/>
          <a:chOff x="0" y="0"/>
          <a:chExt cx="0" cy="0"/>
        </a:xfrm>
      </p:grpSpPr>
      <p:sp>
        <p:nvSpPr>
          <p:cNvPr id="7"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9" name="Espace réservé du contenu 2"/>
          <p:cNvSpPr>
            <a:spLocks noGrp="1"/>
          </p:cNvSpPr>
          <p:nvPr>
            <p:ph idx="1"/>
          </p:nvPr>
        </p:nvSpPr>
        <p:spPr>
          <a:xfrm>
            <a:off x="838200" y="1417411"/>
            <a:ext cx="10515600" cy="4351338"/>
          </a:xfrm>
          <a:prstGeom prst="rect">
            <a:avLst/>
          </a:prstGeom>
        </p:spPr>
        <p:txBody>
          <a:bodyPr/>
          <a:lstStyle>
            <a:lvl1pPr marL="228594" indent="-228594">
              <a:defRPr lang="fr-FR" sz="2400" kern="1200" dirty="0" smtClean="0">
                <a:solidFill>
                  <a:srgbClr val="13324A"/>
                </a:solidFill>
                <a:latin typeface="+mj-lt"/>
                <a:ea typeface="+mn-ea"/>
                <a:cs typeface="+mn-cs"/>
              </a:defRPr>
            </a:lvl1pPr>
            <a:lvl2pPr marL="685783" indent="-228594">
              <a:buFont typeface="Wingdings" panose="05000000000000000000" pitchFamily="2" charset="2"/>
              <a:buChar char="§"/>
              <a:defRPr sz="2200">
                <a:solidFill>
                  <a:srgbClr val="13324A"/>
                </a:solidFill>
                <a:latin typeface="+mj-lt"/>
              </a:defRPr>
            </a:lvl2pPr>
            <a:lvl3pPr marL="1142971" indent="-228594">
              <a:buFont typeface="Wingdings" panose="05000000000000000000" pitchFamily="2" charset="2"/>
              <a:buChar char="§"/>
              <a:defRPr sz="2000">
                <a:solidFill>
                  <a:srgbClr val="13324A"/>
                </a:solidFill>
                <a:latin typeface="+mj-lt"/>
              </a:defRPr>
            </a:lvl3pPr>
            <a:lvl4pPr marL="1600160" indent="-228594">
              <a:buFont typeface="Calibri Light" panose="020F0302020204030204" pitchFamily="34" charset="0"/>
              <a:buChar char="›"/>
              <a:defRPr>
                <a:solidFill>
                  <a:srgbClr val="13324A"/>
                </a:solidFill>
                <a:latin typeface="+mj-lt"/>
              </a:defRPr>
            </a:lvl4pPr>
            <a:lvl5pPr marL="2057349" indent="-228594">
              <a:buFont typeface="Calibri Light" panose="020F0302020204030204" pitchFamily="34" charset="0"/>
              <a:buChar char="‒"/>
              <a:defRPr sz="16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225088850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9_Diapositive intertitres et textes 2">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a:solidFill>
                  <a:prstClr val="black">
                    <a:tint val="75000"/>
                  </a:prstClr>
                </a:solidFill>
              </a:rPr>
              <a:pPr/>
              <a:t>‹N°›</a:t>
            </a:fld>
            <a:endParaRPr dirty="0">
              <a:solidFill>
                <a:prstClr val="black">
                  <a:tint val="75000"/>
                </a:prstClr>
              </a:solidFill>
            </a:endParaRPr>
          </a:p>
        </p:txBody>
      </p:sp>
      <p:sp>
        <p:nvSpPr>
          <p:cNvPr id="7"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8" name="Espace réservé du texte 2"/>
          <p:cNvSpPr>
            <a:spLocks noGrp="1"/>
          </p:cNvSpPr>
          <p:nvPr>
            <p:ph type="body" idx="1"/>
          </p:nvPr>
        </p:nvSpPr>
        <p:spPr>
          <a:xfrm>
            <a:off x="838200" y="1403577"/>
            <a:ext cx="5157787" cy="823912"/>
          </a:xfrm>
          <a:prstGeom prst="rect">
            <a:avLst/>
          </a:prstGeom>
        </p:spPr>
        <p:txBody>
          <a:bodyPr anchor="t"/>
          <a:lstStyle>
            <a:lvl1pPr marL="0" indent="0">
              <a:buNone/>
              <a:defRPr sz="2400" b="0">
                <a:solidFill>
                  <a:srgbClr val="13324A"/>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smtClean="0"/>
              <a:t>Modifiez les styles du texte du masque</a:t>
            </a:r>
          </a:p>
        </p:txBody>
      </p:sp>
      <p:sp>
        <p:nvSpPr>
          <p:cNvPr id="10" name="Espace réservé du contenu 3"/>
          <p:cNvSpPr>
            <a:spLocks noGrp="1"/>
          </p:cNvSpPr>
          <p:nvPr>
            <p:ph sz="half" idx="2"/>
          </p:nvPr>
        </p:nvSpPr>
        <p:spPr>
          <a:xfrm>
            <a:off x="838200" y="2227489"/>
            <a:ext cx="5157787" cy="3684588"/>
          </a:xfrm>
          <a:prstGeom prst="rect">
            <a:avLst/>
          </a:prstGeom>
        </p:spPr>
        <p:txBody>
          <a:bodyPr/>
          <a:lstStyle>
            <a:lvl1pPr>
              <a:defRPr sz="200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200">
                <a:solidFill>
                  <a:srgbClr val="13324A"/>
                </a:solidFill>
                <a:latin typeface="+mj-lt"/>
              </a:defRPr>
            </a:lvl3pPr>
            <a:lvl4pPr marL="1600160" indent="-228594">
              <a:buFont typeface="Arial" panose="020B0604020202020204" pitchFamily="34" charset="0"/>
              <a:buChar char="•"/>
              <a:defRPr sz="1200">
                <a:solidFill>
                  <a:srgbClr val="13324A"/>
                </a:solidFill>
                <a:latin typeface="+mj-lt"/>
              </a:defRPr>
            </a:lvl4pPr>
            <a:lvl5pPr marL="2057349" indent="-228594">
              <a:buFont typeface="Calibri Light" panose="020F0302020204030204" pitchFamily="34" charset="0"/>
              <a:buChar char="‒"/>
              <a:defRPr sz="1100">
                <a:solidFill>
                  <a:srgbClr val="13324A"/>
                </a:solidFill>
                <a:latin typeface="+mj-lt"/>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2" name="Espace réservé du texte 4"/>
          <p:cNvSpPr>
            <a:spLocks noGrp="1"/>
          </p:cNvSpPr>
          <p:nvPr>
            <p:ph type="body" sz="quarter" idx="3"/>
          </p:nvPr>
        </p:nvSpPr>
        <p:spPr>
          <a:xfrm>
            <a:off x="6170612" y="1403577"/>
            <a:ext cx="5183188" cy="823912"/>
          </a:xfrm>
          <a:prstGeom prst="rect">
            <a:avLst/>
          </a:prstGeom>
        </p:spPr>
        <p:txBody>
          <a:bodyPr anchor="t"/>
          <a:lstStyle>
            <a:lvl1pPr marL="0" indent="0">
              <a:buNone/>
              <a:defRPr sz="2400" b="0">
                <a:solidFill>
                  <a:srgbClr val="13324A"/>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smtClean="0"/>
              <a:t>Modifiez les styles du texte du masque</a:t>
            </a:r>
          </a:p>
        </p:txBody>
      </p:sp>
      <p:sp>
        <p:nvSpPr>
          <p:cNvPr id="13" name="Espace réservé du contenu 5"/>
          <p:cNvSpPr>
            <a:spLocks noGrp="1"/>
          </p:cNvSpPr>
          <p:nvPr>
            <p:ph sz="quarter" idx="4"/>
          </p:nvPr>
        </p:nvSpPr>
        <p:spPr>
          <a:xfrm>
            <a:off x="6170612" y="2227489"/>
            <a:ext cx="5183188" cy="3684588"/>
          </a:xfrm>
          <a:prstGeom prst="rect">
            <a:avLst/>
          </a:prstGeom>
        </p:spPr>
        <p:txBody>
          <a:bodyPr/>
          <a:lstStyle>
            <a:lvl1pPr marL="228594" indent="-228594">
              <a:defRPr lang="fr-FR" sz="2000" kern="1200" dirty="0" smtClean="0">
                <a:solidFill>
                  <a:srgbClr val="13324A"/>
                </a:solidFill>
                <a:latin typeface="+mj-lt"/>
                <a:ea typeface="+mn-ea"/>
                <a:cs typeface="+mn-cs"/>
              </a:defRPr>
            </a:lvl1pPr>
            <a:lvl2pPr marL="685783" indent="-228594">
              <a:buFont typeface="Calibri Light" panose="020F0302020204030204" pitchFamily="34" charset="0"/>
              <a:buChar char="›"/>
              <a:defRPr lang="fr-FR" sz="1800" kern="1200" dirty="0" smtClean="0">
                <a:solidFill>
                  <a:srgbClr val="13324A"/>
                </a:solidFill>
                <a:latin typeface="+mj-lt"/>
                <a:ea typeface="+mn-ea"/>
                <a:cs typeface="+mn-cs"/>
              </a:defRPr>
            </a:lvl2pPr>
            <a:lvl3pPr marL="1142971" indent="-228594">
              <a:buFont typeface="Wingdings" panose="05000000000000000000" pitchFamily="2" charset="2"/>
              <a:buChar char="§"/>
              <a:defRPr lang="fr-FR" sz="1200" kern="1200" dirty="0" smtClean="0">
                <a:solidFill>
                  <a:srgbClr val="13324A"/>
                </a:solidFill>
                <a:latin typeface="+mj-lt"/>
                <a:ea typeface="+mn-ea"/>
                <a:cs typeface="+mn-cs"/>
              </a:defRPr>
            </a:lvl3pPr>
            <a:lvl4pPr marL="1600160" indent="-228594">
              <a:buFont typeface="Arial" panose="020B0604020202020204" pitchFamily="34" charset="0"/>
              <a:buChar char="•"/>
              <a:defRPr lang="fr-FR" sz="1200" kern="1200" dirty="0" smtClean="0">
                <a:solidFill>
                  <a:srgbClr val="13324A"/>
                </a:solidFill>
                <a:latin typeface="+mj-lt"/>
                <a:ea typeface="+mn-ea"/>
                <a:cs typeface="+mn-cs"/>
              </a:defRPr>
            </a:lvl4pPr>
            <a:lvl5pPr marL="2057349" indent="-228594">
              <a:buFont typeface="Calibri Light" panose="020F0302020204030204" pitchFamily="34" charset="0"/>
              <a:buChar char="‒"/>
              <a:defRPr lang="fr-FR" sz="1100" kern="1200" dirty="0">
                <a:solidFill>
                  <a:srgbClr val="13324A"/>
                </a:solidFill>
                <a:latin typeface="+mj-lt"/>
                <a:ea typeface="+mn-ea"/>
                <a:cs typeface="+mn-cs"/>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marL="685783" lvl="1" indent="-228594" algn="l" defTabSz="914377" rtl="0" eaLnBrk="1" latinLnBrk="0" hangingPunct="1">
              <a:lnSpc>
                <a:spcPct val="90000"/>
              </a:lnSpc>
              <a:spcBef>
                <a:spcPts val="500"/>
              </a:spcBef>
              <a:buFont typeface="Calibri Light" panose="020F0302020204030204" pitchFamily="34" charset="0"/>
              <a:buChar char="›"/>
            </a:pPr>
            <a:r>
              <a:rPr lang="fr-FR" dirty="0" smtClean="0"/>
              <a:t>Deuxième niveau</a:t>
            </a:r>
          </a:p>
          <a:p>
            <a:pPr marL="1142971" lvl="2" indent="-228594" algn="l" defTabSz="914377" rtl="0" eaLnBrk="1" latinLnBrk="0" hangingPunct="1">
              <a:lnSpc>
                <a:spcPct val="90000"/>
              </a:lnSpc>
              <a:spcBef>
                <a:spcPts val="500"/>
              </a:spcBef>
              <a:buFont typeface="Wingdings" panose="05000000000000000000" pitchFamily="2" charset="2"/>
              <a:buChar char="§"/>
            </a:pPr>
            <a:r>
              <a:rPr lang="fr-FR" dirty="0" smtClean="0"/>
              <a:t>Troisième niveau</a:t>
            </a:r>
          </a:p>
          <a:p>
            <a:pPr marL="1600160" lvl="3" indent="-228594" algn="l" defTabSz="914377" rtl="0" eaLnBrk="1" latinLnBrk="0" hangingPunct="1">
              <a:lnSpc>
                <a:spcPct val="90000"/>
              </a:lnSpc>
              <a:spcBef>
                <a:spcPts val="500"/>
              </a:spcBef>
              <a:buFont typeface="Arial" panose="020B0604020202020204" pitchFamily="34" charset="0"/>
              <a:buChar char="•"/>
            </a:pPr>
            <a:r>
              <a:rPr lang="fr-FR" dirty="0" smtClean="0"/>
              <a:t>Quatrième niveau</a:t>
            </a:r>
          </a:p>
          <a:p>
            <a:pPr marL="2057349" lvl="4" indent="-228594" algn="l" defTabSz="914377" rtl="0" eaLnBrk="1" latinLnBrk="0" hangingPunct="1">
              <a:lnSpc>
                <a:spcPct val="90000"/>
              </a:lnSpc>
              <a:spcBef>
                <a:spcPts val="500"/>
              </a:spcBef>
              <a:buFont typeface="Calibri Light" panose="020F0302020204030204" pitchFamily="34" charset="0"/>
              <a:buChar char="‒"/>
            </a:pPr>
            <a:r>
              <a:rPr lang="fr-FR" dirty="0" smtClean="0"/>
              <a:t>Cinquième niveau</a:t>
            </a:r>
            <a:endParaRPr lang="fr-FR" dirty="0"/>
          </a:p>
        </p:txBody>
      </p:sp>
    </p:spTree>
    <p:extLst>
      <p:ext uri="{BB962C8B-B14F-4D97-AF65-F5344CB8AC3E}">
        <p14:creationId xmlns:p14="http://schemas.microsoft.com/office/powerpoint/2010/main" val="212635398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9_Diapositive textes-2">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a:xfrm>
            <a:off x="8610600" y="6356352"/>
            <a:ext cx="2743200" cy="365125"/>
          </a:xfrm>
          <a:prstGeom prst="rect">
            <a:avLst/>
          </a:prstGeom>
        </p:spPr>
        <p:txBody>
          <a:bodyPr/>
          <a:lstStyle/>
          <a:p>
            <a:fld id="{D348DF54-380C-439F-A3D8-83F6F52CA378}" type="slidenum">
              <a:rPr>
                <a:solidFill>
                  <a:prstClr val="black">
                    <a:tint val="75000"/>
                  </a:prstClr>
                </a:solidFill>
              </a:rPr>
              <a:pPr/>
              <a:t>‹N°›</a:t>
            </a:fld>
            <a:endParaRPr dirty="0">
              <a:solidFill>
                <a:prstClr val="black">
                  <a:tint val="75000"/>
                </a:prstClr>
              </a:solidFill>
            </a:endParaRPr>
          </a:p>
        </p:txBody>
      </p:sp>
      <p:sp>
        <p:nvSpPr>
          <p:cNvPr id="4" name="Espace réservé du contenu 9"/>
          <p:cNvSpPr>
            <a:spLocks noGrp="1"/>
          </p:cNvSpPr>
          <p:nvPr>
            <p:ph sz="half" idx="1" hasCustomPrompt="1"/>
          </p:nvPr>
        </p:nvSpPr>
        <p:spPr>
          <a:xfrm>
            <a:off x="914400" y="1454150"/>
            <a:ext cx="5181600" cy="4351338"/>
          </a:xfrm>
          <a:prstGeom prst="rect">
            <a:avLst/>
          </a:prstGeom>
        </p:spPr>
        <p:txBody>
          <a:bodyPr/>
          <a:lstStyle>
            <a:lvl1pPr>
              <a:defRPr sz="240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Arial" panose="020B060402020202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lvl="0"/>
            <a:r>
              <a:rPr lang="fr-FR" dirty="0" smtClean="0"/>
              <a:t>Cliquez pour ajouter du texte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6" name="Espace réservé du contenu 10"/>
          <p:cNvSpPr>
            <a:spLocks noGrp="1"/>
          </p:cNvSpPr>
          <p:nvPr>
            <p:ph sz="half" idx="2" hasCustomPrompt="1"/>
          </p:nvPr>
        </p:nvSpPr>
        <p:spPr>
          <a:xfrm>
            <a:off x="6248400" y="1454150"/>
            <a:ext cx="5181600" cy="4351338"/>
          </a:xfrm>
          <a:prstGeom prst="rect">
            <a:avLst/>
          </a:prstGeom>
        </p:spPr>
        <p:txBody>
          <a:bodyPr/>
          <a:lstStyle>
            <a:lvl1pPr>
              <a:defRPr sz="240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Arial" panose="020B060402020202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lvl="0"/>
            <a:r>
              <a:rPr lang="fr-FR" dirty="0" smtClean="0"/>
              <a:t>Cliquez pour ajoutez du texte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9" name="Titre 1"/>
          <p:cNvSpPr>
            <a:spLocks noGrp="1"/>
          </p:cNvSpPr>
          <p:nvPr>
            <p:ph type="title" hasCustomPrompt="1"/>
          </p:nvPr>
        </p:nvSpPr>
        <p:spPr>
          <a:xfrm>
            <a:off x="1629580" y="211369"/>
            <a:ext cx="8974800" cy="478800"/>
          </a:xfrm>
          <a:prstGeom prst="rect">
            <a:avLst/>
          </a:prstGeom>
        </p:spPr>
        <p:txBody>
          <a:bodyPr/>
          <a:lstStyle>
            <a:lvl1pPr algn="ctr">
              <a:defRPr sz="2800">
                <a:ln>
                  <a:noFill/>
                </a:ln>
                <a:solidFill>
                  <a:srgbClr val="13324A"/>
                </a:solidFill>
              </a:defRPr>
            </a:lvl1pPr>
          </a:lstStyle>
          <a:p>
            <a:r>
              <a:rPr lang="fr-FR" dirty="0" smtClean="0"/>
              <a:t>CLIQUEZ POUR AJOUTER UN TITRE</a:t>
            </a:r>
            <a:endParaRPr lang="fr-FR" dirty="0"/>
          </a:p>
        </p:txBody>
      </p:sp>
    </p:spTree>
    <p:extLst>
      <p:ext uri="{BB962C8B-B14F-4D97-AF65-F5344CB8AC3E}">
        <p14:creationId xmlns:p14="http://schemas.microsoft.com/office/powerpoint/2010/main" val="337611432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5/9_Diapositive textes-2">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a:xfrm>
            <a:off x="8610600" y="6356352"/>
            <a:ext cx="2922814" cy="365125"/>
          </a:xfrm>
          <a:prstGeom prst="rect">
            <a:avLst/>
          </a:prstGeom>
        </p:spPr>
        <p:txBody>
          <a:bodyPr/>
          <a:lstStyle/>
          <a:p>
            <a:fld id="{D348DF54-380C-439F-A3D8-83F6F52CA378}" type="slidenum">
              <a:rPr>
                <a:solidFill>
                  <a:prstClr val="black">
                    <a:tint val="75000"/>
                  </a:prstClr>
                </a:solidFill>
              </a:rPr>
              <a:pPr/>
              <a:t>‹N°›</a:t>
            </a:fld>
            <a:endParaRPr dirty="0">
              <a:solidFill>
                <a:prstClr val="black">
                  <a:tint val="75000"/>
                </a:prstClr>
              </a:solidFill>
            </a:endParaRPr>
          </a:p>
        </p:txBody>
      </p:sp>
      <p:sp>
        <p:nvSpPr>
          <p:cNvPr id="4" name="Espace réservé du contenu 9"/>
          <p:cNvSpPr>
            <a:spLocks noGrp="1"/>
          </p:cNvSpPr>
          <p:nvPr>
            <p:ph sz="half" idx="1" hasCustomPrompt="1"/>
          </p:nvPr>
        </p:nvSpPr>
        <p:spPr>
          <a:xfrm>
            <a:off x="3570765" y="1241847"/>
            <a:ext cx="2630134" cy="1214452"/>
          </a:xfrm>
          <a:prstGeom prst="rect">
            <a:avLst/>
          </a:prstGeom>
        </p:spPr>
        <p:txBody>
          <a:bodyPr/>
          <a:lstStyle>
            <a:lvl1pPr marL="0" marR="0" indent="0" algn="l" defTabSz="914377" rtl="0" eaLnBrk="1" fontAlgn="auto" latinLnBrk="0" hangingPunct="1">
              <a:lnSpc>
                <a:spcPct val="90000"/>
              </a:lnSpc>
              <a:spcBef>
                <a:spcPts val="1000"/>
              </a:spcBef>
              <a:spcAft>
                <a:spcPts val="0"/>
              </a:spcAft>
              <a:buClrTx/>
              <a:buSzTx/>
              <a:buFontTx/>
              <a:buNone/>
              <a:tabLst/>
              <a:defRPr sz="1000" b="0" baseline="0">
                <a:solidFill>
                  <a:srgbClr val="13324A"/>
                </a:solidFill>
                <a:latin typeface="+mj-lt"/>
              </a:defRPr>
            </a:lvl1pPr>
            <a:lvl2pPr marL="685783" indent="-228594" algn="l">
              <a:buFont typeface="Calibri Light" panose="020F0302020204030204" pitchFamily="34" charset="0"/>
              <a:buChar char="›"/>
              <a:defRPr sz="1000" baseline="0">
                <a:solidFill>
                  <a:schemeClr val="tx1"/>
                </a:solidFill>
                <a:latin typeface="+mn-lt"/>
              </a:defRPr>
            </a:lvl2pPr>
            <a:lvl3pPr marL="1142971" indent="-228594">
              <a:buFont typeface="Wingdings" panose="05000000000000000000" pitchFamily="2" charset="2"/>
              <a:buChar char="§"/>
              <a:defRPr sz="1000">
                <a:solidFill>
                  <a:schemeClr val="tx1"/>
                </a:solidFill>
                <a:latin typeface="+mn-lt"/>
              </a:defRPr>
            </a:lvl3pPr>
            <a:lvl4pPr marL="1600160" indent="-228594">
              <a:buFont typeface="Arial" panose="020B0604020202020204" pitchFamily="34" charset="0"/>
              <a:buChar char="•"/>
              <a:defRPr sz="1000">
                <a:solidFill>
                  <a:schemeClr val="tx1"/>
                </a:solidFill>
                <a:latin typeface="+mn-lt"/>
              </a:defRPr>
            </a:lvl4pPr>
            <a:lvl5pPr marL="2057349" indent="-228594">
              <a:buFont typeface="Calibri Light" panose="020F0302020204030204" pitchFamily="34" charset="0"/>
              <a:buChar char="‒"/>
              <a:defRPr sz="1000">
                <a:solidFill>
                  <a:schemeClr val="tx1"/>
                </a:solidFill>
                <a:latin typeface="+mn-lt"/>
              </a:defRPr>
            </a:lvl5pPr>
          </a:lstStyle>
          <a:p>
            <a:pPr lvl="1"/>
            <a:r>
              <a:rPr lang="fr-FR" dirty="0" smtClean="0"/>
              <a:t>A compléter</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9" name="Titre 1"/>
          <p:cNvSpPr>
            <a:spLocks noGrp="1"/>
          </p:cNvSpPr>
          <p:nvPr>
            <p:ph type="title" hasCustomPrompt="1"/>
          </p:nvPr>
        </p:nvSpPr>
        <p:spPr>
          <a:xfrm>
            <a:off x="2130878" y="214680"/>
            <a:ext cx="4131129" cy="523220"/>
          </a:xfrm>
          <a:prstGeom prst="rect">
            <a:avLst/>
          </a:prstGeom>
        </p:spPr>
        <p:txBody>
          <a:bodyPr/>
          <a:lstStyle>
            <a:lvl1pPr algn="l">
              <a:defRPr sz="1800">
                <a:ln>
                  <a:noFill/>
                </a:ln>
                <a:solidFill>
                  <a:srgbClr val="335B82"/>
                </a:solidFill>
                <a:latin typeface="+mn-lt"/>
              </a:defRPr>
            </a:lvl1pPr>
          </a:lstStyle>
          <a:p>
            <a:r>
              <a:rPr lang="fr-FR" dirty="0" smtClean="0"/>
              <a:t>…</a:t>
            </a:r>
            <a:endParaRPr lang="fr-FR" dirty="0"/>
          </a:p>
        </p:txBody>
      </p:sp>
      <p:sp>
        <p:nvSpPr>
          <p:cNvPr id="2" name="ZoneTexte 1"/>
          <p:cNvSpPr txBox="1"/>
          <p:nvPr userDrawn="1"/>
        </p:nvSpPr>
        <p:spPr>
          <a:xfrm>
            <a:off x="810606" y="208808"/>
            <a:ext cx="1320272" cy="369332"/>
          </a:xfrm>
          <a:prstGeom prst="rect">
            <a:avLst/>
          </a:prstGeom>
          <a:noFill/>
        </p:spPr>
        <p:txBody>
          <a:bodyPr vert="horz" wrap="square" rtlCol="0">
            <a:spAutoFit/>
          </a:bodyPr>
          <a:lstStyle/>
          <a:p>
            <a:pPr algn="r"/>
            <a:r>
              <a:rPr lang="fr-FR" dirty="0" smtClean="0">
                <a:solidFill>
                  <a:prstClr val="black"/>
                </a:solidFill>
              </a:rPr>
              <a:t>PERIMETRE:</a:t>
            </a:r>
            <a:endParaRPr lang="fr-FR" dirty="0">
              <a:solidFill>
                <a:prstClr val="black"/>
              </a:solidFill>
            </a:endParaRPr>
          </a:p>
        </p:txBody>
      </p:sp>
      <p:sp>
        <p:nvSpPr>
          <p:cNvPr id="7" name="ZoneTexte 6"/>
          <p:cNvSpPr txBox="1"/>
          <p:nvPr userDrawn="1"/>
        </p:nvSpPr>
        <p:spPr>
          <a:xfrm>
            <a:off x="6351814" y="208663"/>
            <a:ext cx="1208315" cy="369332"/>
          </a:xfrm>
          <a:prstGeom prst="rect">
            <a:avLst/>
          </a:prstGeom>
          <a:noFill/>
        </p:spPr>
        <p:txBody>
          <a:bodyPr vert="horz" wrap="square" rtlCol="0">
            <a:spAutoFit/>
          </a:bodyPr>
          <a:lstStyle/>
          <a:p>
            <a:pPr algn="r"/>
            <a:r>
              <a:rPr lang="fr-FR" dirty="0" smtClean="0">
                <a:solidFill>
                  <a:prstClr val="black"/>
                </a:solidFill>
              </a:rPr>
              <a:t>REFERENT:</a:t>
            </a:r>
            <a:endParaRPr lang="fr-FR" dirty="0">
              <a:solidFill>
                <a:prstClr val="black"/>
              </a:solidFill>
            </a:endParaRPr>
          </a:p>
        </p:txBody>
      </p:sp>
      <p:sp>
        <p:nvSpPr>
          <p:cNvPr id="10" name="Espace réservé du texte 9"/>
          <p:cNvSpPr>
            <a:spLocks noGrp="1"/>
          </p:cNvSpPr>
          <p:nvPr>
            <p:ph type="body" sz="quarter" idx="13" hasCustomPrompt="1"/>
          </p:nvPr>
        </p:nvSpPr>
        <p:spPr>
          <a:xfrm>
            <a:off x="7650163" y="207963"/>
            <a:ext cx="2816451" cy="608012"/>
          </a:xfrm>
          <a:prstGeom prst="rect">
            <a:avLst/>
          </a:prstGeom>
        </p:spPr>
        <p:txBody>
          <a:bodyPr/>
          <a:lstStyle>
            <a:lvl1pPr marL="0" indent="0">
              <a:buNone/>
              <a:defRPr sz="1800">
                <a:solidFill>
                  <a:srgbClr val="335B82"/>
                </a:solidFill>
                <a:latin typeface="+mn-lt"/>
              </a:defRPr>
            </a:lvl1pPr>
          </a:lstStyle>
          <a:p>
            <a:pPr lvl="0"/>
            <a:r>
              <a:rPr lang="fr-FR" dirty="0" smtClean="0"/>
              <a:t>…</a:t>
            </a:r>
            <a:endParaRPr lang="fr-FR" dirty="0"/>
          </a:p>
        </p:txBody>
      </p:sp>
      <p:sp>
        <p:nvSpPr>
          <p:cNvPr id="11" name="ZoneTexte 10"/>
          <p:cNvSpPr txBox="1"/>
          <p:nvPr userDrawn="1"/>
        </p:nvSpPr>
        <p:spPr>
          <a:xfrm>
            <a:off x="987876" y="937866"/>
            <a:ext cx="5181600" cy="369332"/>
          </a:xfrm>
          <a:prstGeom prst="rect">
            <a:avLst/>
          </a:prstGeom>
          <a:noFill/>
        </p:spPr>
        <p:txBody>
          <a:bodyPr vert="horz" wrap="square" rtlCol="0">
            <a:spAutoFit/>
          </a:bodyPr>
          <a:lstStyle/>
          <a:p>
            <a:r>
              <a:rPr lang="fr-FR" dirty="0" smtClean="0">
                <a:solidFill>
                  <a:srgbClr val="335B82"/>
                </a:solidFill>
              </a:rPr>
              <a:t>Votre périmètre: </a:t>
            </a:r>
            <a:endParaRPr lang="fr-FR" dirty="0">
              <a:solidFill>
                <a:srgbClr val="335B82"/>
              </a:solidFill>
            </a:endParaRPr>
          </a:p>
        </p:txBody>
      </p:sp>
      <p:sp>
        <p:nvSpPr>
          <p:cNvPr id="13" name="ZoneTexte 12"/>
          <p:cNvSpPr txBox="1"/>
          <p:nvPr userDrawn="1"/>
        </p:nvSpPr>
        <p:spPr>
          <a:xfrm>
            <a:off x="987876" y="3413584"/>
            <a:ext cx="5181600" cy="369332"/>
          </a:xfrm>
          <a:prstGeom prst="rect">
            <a:avLst/>
          </a:prstGeom>
          <a:noFill/>
        </p:spPr>
        <p:txBody>
          <a:bodyPr vert="horz" wrap="square" rtlCol="0">
            <a:spAutoFit/>
          </a:bodyPr>
          <a:lstStyle/>
          <a:p>
            <a:r>
              <a:rPr lang="fr-FR" dirty="0" smtClean="0">
                <a:solidFill>
                  <a:srgbClr val="335B82"/>
                </a:solidFill>
              </a:rPr>
              <a:t>Vos traitements majeurs: </a:t>
            </a:r>
            <a:endParaRPr lang="fr-FR" dirty="0">
              <a:solidFill>
                <a:srgbClr val="335B82"/>
              </a:solidFill>
            </a:endParaRPr>
          </a:p>
        </p:txBody>
      </p:sp>
      <p:sp>
        <p:nvSpPr>
          <p:cNvPr id="14" name="Espace réservé du contenu 9"/>
          <p:cNvSpPr>
            <a:spLocks noGrp="1"/>
          </p:cNvSpPr>
          <p:nvPr>
            <p:ph sz="half" idx="15" hasCustomPrompt="1"/>
          </p:nvPr>
        </p:nvSpPr>
        <p:spPr>
          <a:xfrm>
            <a:off x="6556664" y="1307198"/>
            <a:ext cx="5050226" cy="2096772"/>
          </a:xfrm>
          <a:prstGeom prst="rect">
            <a:avLst/>
          </a:prstGeom>
        </p:spPr>
        <p:txBody>
          <a:bodyPr/>
          <a:lstStyle>
            <a:lvl1pPr>
              <a:defRPr sz="1000">
                <a:solidFill>
                  <a:srgbClr val="13324A"/>
                </a:solidFill>
                <a:latin typeface="+mj-lt"/>
              </a:defRPr>
            </a:lvl1pPr>
            <a:lvl2pPr marL="685783" indent="-228594">
              <a:buFont typeface="Calibri Light" panose="020F0302020204030204" pitchFamily="34" charset="0"/>
              <a:buChar char="›"/>
              <a:defRPr sz="1000">
                <a:solidFill>
                  <a:schemeClr val="tx1"/>
                </a:solidFill>
                <a:latin typeface="+mn-lt"/>
              </a:defRPr>
            </a:lvl2pPr>
            <a:lvl3pPr marL="1142971" indent="-228594">
              <a:buFont typeface="Wingdings" panose="05000000000000000000" pitchFamily="2" charset="2"/>
              <a:buChar char="§"/>
              <a:defRPr sz="1000">
                <a:solidFill>
                  <a:schemeClr val="tx1"/>
                </a:solidFill>
                <a:latin typeface="+mn-lt"/>
              </a:defRPr>
            </a:lvl3pPr>
            <a:lvl4pPr marL="1600160" indent="-228594">
              <a:buFont typeface="Arial" panose="020B0604020202020204" pitchFamily="34" charset="0"/>
              <a:buChar char="•"/>
              <a:defRPr sz="1000">
                <a:solidFill>
                  <a:schemeClr val="tx1"/>
                </a:solidFill>
                <a:latin typeface="+mn-lt"/>
              </a:defRPr>
            </a:lvl4pPr>
            <a:lvl5pPr marL="2057349" indent="-228594">
              <a:buFont typeface="Calibri Light" panose="020F0302020204030204" pitchFamily="34" charset="0"/>
              <a:buChar char="‒"/>
              <a:defRPr sz="1000">
                <a:solidFill>
                  <a:schemeClr val="tx1"/>
                </a:solidFill>
                <a:latin typeface="+mn-lt"/>
              </a:defRPr>
            </a:lvl5pPr>
          </a:lstStyle>
          <a:p>
            <a:pPr lvl="1"/>
            <a:r>
              <a:rPr lang="fr-FR" dirty="0" smtClean="0"/>
              <a:t>A compléter</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5" name="ZoneTexte 14"/>
          <p:cNvSpPr txBox="1"/>
          <p:nvPr userDrawn="1"/>
        </p:nvSpPr>
        <p:spPr>
          <a:xfrm>
            <a:off x="6425290" y="928252"/>
            <a:ext cx="5181600" cy="369332"/>
          </a:xfrm>
          <a:prstGeom prst="rect">
            <a:avLst/>
          </a:prstGeom>
          <a:noFill/>
        </p:spPr>
        <p:txBody>
          <a:bodyPr vert="horz" wrap="square" rtlCol="0">
            <a:spAutoFit/>
          </a:bodyPr>
          <a:lstStyle/>
          <a:p>
            <a:r>
              <a:rPr lang="fr-FR" dirty="0" smtClean="0">
                <a:solidFill>
                  <a:srgbClr val="335B82"/>
                </a:solidFill>
              </a:rPr>
              <a:t>Vos enjeux 2019-2020: </a:t>
            </a:r>
            <a:endParaRPr lang="fr-FR" dirty="0">
              <a:solidFill>
                <a:srgbClr val="335B82"/>
              </a:solidFill>
            </a:endParaRPr>
          </a:p>
        </p:txBody>
      </p:sp>
      <p:sp>
        <p:nvSpPr>
          <p:cNvPr id="17" name="ZoneTexte 16"/>
          <p:cNvSpPr txBox="1"/>
          <p:nvPr userDrawn="1"/>
        </p:nvSpPr>
        <p:spPr>
          <a:xfrm>
            <a:off x="6425290" y="3403970"/>
            <a:ext cx="5181600" cy="369332"/>
          </a:xfrm>
          <a:prstGeom prst="rect">
            <a:avLst/>
          </a:prstGeom>
          <a:noFill/>
        </p:spPr>
        <p:txBody>
          <a:bodyPr vert="horz" wrap="square" rtlCol="0">
            <a:spAutoFit/>
          </a:bodyPr>
          <a:lstStyle/>
          <a:p>
            <a:r>
              <a:rPr lang="fr-FR" dirty="0" smtClean="0">
                <a:solidFill>
                  <a:srgbClr val="335B82"/>
                </a:solidFill>
              </a:rPr>
              <a:t>Les points à aborder et/ou partager: </a:t>
            </a:r>
            <a:endParaRPr lang="fr-FR" dirty="0">
              <a:solidFill>
                <a:srgbClr val="335B82"/>
              </a:solidFill>
            </a:endParaRPr>
          </a:p>
        </p:txBody>
      </p:sp>
      <p:sp>
        <p:nvSpPr>
          <p:cNvPr id="6" name="Espace réservé du texte 5"/>
          <p:cNvSpPr>
            <a:spLocks noGrp="1"/>
          </p:cNvSpPr>
          <p:nvPr>
            <p:ph type="body" sz="quarter" idx="16" hasCustomPrompt="1"/>
          </p:nvPr>
        </p:nvSpPr>
        <p:spPr>
          <a:xfrm>
            <a:off x="987876" y="3792530"/>
            <a:ext cx="5188657" cy="2309812"/>
          </a:xfrm>
          <a:prstGeom prst="rect">
            <a:avLst/>
          </a:prstGeom>
        </p:spPr>
        <p:txBody>
          <a:bodyPr/>
          <a:lstStyle>
            <a:lvl1pPr>
              <a:defRPr sz="1000">
                <a:solidFill>
                  <a:schemeClr val="tx1"/>
                </a:solidFill>
              </a:defRPr>
            </a:lvl1pPr>
            <a:lvl2pPr>
              <a:defRPr sz="10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fr-FR" dirty="0" smtClean="0"/>
              <a:t>A compléter</a:t>
            </a:r>
          </a:p>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8" name="Espace réservé du texte 17"/>
          <p:cNvSpPr>
            <a:spLocks noGrp="1"/>
          </p:cNvSpPr>
          <p:nvPr>
            <p:ph type="body" sz="quarter" idx="17" hasCustomPrompt="1"/>
          </p:nvPr>
        </p:nvSpPr>
        <p:spPr>
          <a:xfrm>
            <a:off x="6556664" y="3774699"/>
            <a:ext cx="5050226" cy="2309813"/>
          </a:xfrm>
          <a:prstGeom prst="rect">
            <a:avLst/>
          </a:prstGeom>
        </p:spPr>
        <p:txBody>
          <a:bodyPr/>
          <a:lstStyle>
            <a:lvl1pPr>
              <a:defRPr sz="1000">
                <a:solidFill>
                  <a:schemeClr val="tx1"/>
                </a:solidFill>
              </a:defRPr>
            </a:lvl1pPr>
            <a:lvl2pPr>
              <a:defRPr sz="10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fr-FR" dirty="0" smtClean="0"/>
              <a:t>A compléter</a:t>
            </a:r>
          </a:p>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grpSp>
        <p:nvGrpSpPr>
          <p:cNvPr id="21" name="Groupe 20"/>
          <p:cNvGrpSpPr/>
          <p:nvPr userDrawn="1"/>
        </p:nvGrpSpPr>
        <p:grpSpPr>
          <a:xfrm>
            <a:off x="76448" y="8231"/>
            <a:ext cx="824594" cy="824594"/>
            <a:chOff x="0" y="0"/>
            <a:chExt cx="824594" cy="824594"/>
          </a:xfrm>
        </p:grpSpPr>
        <p:pic>
          <p:nvPicPr>
            <p:cNvPr id="19" name="Image 18"/>
            <p:cNvPicPr>
              <a:picLocks noChangeAspect="1"/>
            </p:cNvPicPr>
            <p:nvPr userDrawn="1"/>
          </p:nvPicPr>
          <p:blipFill>
            <a:blip r:embed="rId2" cstate="print">
              <a:clrChange>
                <a:clrFrom>
                  <a:srgbClr val="E4E2EA"/>
                </a:clrFrom>
                <a:clrTo>
                  <a:srgbClr val="E4E2EA">
                    <a:alpha val="0"/>
                  </a:srgbClr>
                </a:clrTo>
              </a:clrChange>
              <a:grayscl/>
              <a:extLst>
                <a:ext uri="{28A0092B-C50C-407E-A947-70E740481C1C}">
                  <a14:useLocalDpi xmlns:a14="http://schemas.microsoft.com/office/drawing/2010/main" val="0"/>
                </a:ext>
              </a:extLst>
            </a:blip>
            <a:stretch>
              <a:fillRect/>
            </a:stretch>
          </p:blipFill>
          <p:spPr>
            <a:xfrm>
              <a:off x="0" y="0"/>
              <a:ext cx="824594" cy="824594"/>
            </a:xfrm>
            <a:prstGeom prst="rect">
              <a:avLst/>
            </a:prstGeom>
          </p:spPr>
        </p:pic>
        <p:sp>
          <p:nvSpPr>
            <p:cNvPr id="20" name="Rectangle 19"/>
            <p:cNvSpPr/>
            <p:nvPr userDrawn="1"/>
          </p:nvSpPr>
          <p:spPr>
            <a:xfrm>
              <a:off x="148782" y="181741"/>
              <a:ext cx="495569" cy="108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b="1" dirty="0" smtClean="0">
                  <a:solidFill>
                    <a:srgbClr val="335B82"/>
                  </a:solidFill>
                </a:rPr>
                <a:t>GACM</a:t>
              </a:r>
              <a:endParaRPr lang="fr-FR" sz="800" b="1" dirty="0">
                <a:solidFill>
                  <a:srgbClr val="335B82"/>
                </a:solidFill>
              </a:endParaRPr>
            </a:p>
          </p:txBody>
        </p:sp>
      </p:grpSp>
      <p:grpSp>
        <p:nvGrpSpPr>
          <p:cNvPr id="28" name="Groupe 27"/>
          <p:cNvGrpSpPr/>
          <p:nvPr userDrawn="1"/>
        </p:nvGrpSpPr>
        <p:grpSpPr>
          <a:xfrm>
            <a:off x="987876" y="1290332"/>
            <a:ext cx="2676778" cy="1232055"/>
            <a:chOff x="-7057" y="1318843"/>
            <a:chExt cx="2676778" cy="1232055"/>
          </a:xfrm>
        </p:grpSpPr>
        <p:sp>
          <p:nvSpPr>
            <p:cNvPr id="22" name="ZoneTexte 21"/>
            <p:cNvSpPr txBox="1"/>
            <p:nvPr userDrawn="1"/>
          </p:nvSpPr>
          <p:spPr>
            <a:xfrm>
              <a:off x="39587" y="1318843"/>
              <a:ext cx="1580902" cy="246221"/>
            </a:xfrm>
            <a:prstGeom prst="rect">
              <a:avLst/>
            </a:prstGeom>
            <a:noFill/>
          </p:spPr>
          <p:txBody>
            <a:bodyPr vert="horz" wrap="square" rtlCol="0">
              <a:spAutoFit/>
            </a:bodyPr>
            <a:lstStyle/>
            <a:p>
              <a:r>
                <a:rPr lang="fr-FR" sz="1000" b="1" dirty="0" smtClean="0">
                  <a:solidFill>
                    <a:prstClr val="black"/>
                  </a:solidFill>
                </a:rPr>
                <a:t>Nb d’utilisateurs SAS :</a:t>
              </a:r>
              <a:endParaRPr lang="fr-FR" sz="1000" b="1" dirty="0">
                <a:solidFill>
                  <a:prstClr val="black"/>
                </a:solidFill>
              </a:endParaRPr>
            </a:p>
          </p:txBody>
        </p:sp>
        <p:sp>
          <p:nvSpPr>
            <p:cNvPr id="23" name="ZoneTexte 22"/>
            <p:cNvSpPr txBox="1"/>
            <p:nvPr userDrawn="1"/>
          </p:nvSpPr>
          <p:spPr>
            <a:xfrm>
              <a:off x="0" y="1554331"/>
              <a:ext cx="2669721" cy="246221"/>
            </a:xfrm>
            <a:prstGeom prst="rect">
              <a:avLst/>
            </a:prstGeom>
            <a:noFill/>
          </p:spPr>
          <p:txBody>
            <a:bodyPr vert="horz" wrap="square" rtlCol="0">
              <a:spAutoFit/>
            </a:bodyPr>
            <a:lstStyle/>
            <a:p>
              <a:r>
                <a:rPr lang="fr-FR" sz="1000" dirty="0" smtClean="0">
                  <a:solidFill>
                    <a:prstClr val="black"/>
                  </a:solidFill>
                </a:rPr>
                <a:t>- dont utilisateurs des tâches SEG (uniquement): </a:t>
              </a:r>
              <a:endParaRPr lang="fr-FR" sz="1000" dirty="0">
                <a:solidFill>
                  <a:prstClr val="black"/>
                </a:solidFill>
              </a:endParaRPr>
            </a:p>
          </p:txBody>
        </p:sp>
        <p:sp>
          <p:nvSpPr>
            <p:cNvPr id="24" name="ZoneTexte 23"/>
            <p:cNvSpPr txBox="1"/>
            <p:nvPr userDrawn="1"/>
          </p:nvSpPr>
          <p:spPr>
            <a:xfrm>
              <a:off x="-7056" y="1790947"/>
              <a:ext cx="2575833" cy="246221"/>
            </a:xfrm>
            <a:prstGeom prst="rect">
              <a:avLst/>
            </a:prstGeom>
            <a:noFill/>
          </p:spPr>
          <p:txBody>
            <a:bodyPr vert="horz" wrap="square" rtlCol="0">
              <a:spAutoFit/>
            </a:bodyPr>
            <a:lstStyle/>
            <a:p>
              <a:r>
                <a:rPr lang="fr-FR" sz="1000" dirty="0" smtClean="0">
                  <a:solidFill>
                    <a:prstClr val="black"/>
                  </a:solidFill>
                </a:rPr>
                <a:t>- dont utilisateurs du langage SAS:</a:t>
              </a:r>
              <a:endParaRPr lang="fr-FR" sz="1000" dirty="0">
                <a:solidFill>
                  <a:prstClr val="black"/>
                </a:solidFill>
              </a:endParaRPr>
            </a:p>
          </p:txBody>
        </p:sp>
        <p:sp>
          <p:nvSpPr>
            <p:cNvPr id="25" name="ZoneTexte 24"/>
            <p:cNvSpPr txBox="1"/>
            <p:nvPr userDrawn="1"/>
          </p:nvSpPr>
          <p:spPr>
            <a:xfrm>
              <a:off x="-7057" y="2046773"/>
              <a:ext cx="2575833" cy="246221"/>
            </a:xfrm>
            <a:prstGeom prst="rect">
              <a:avLst/>
            </a:prstGeom>
            <a:noFill/>
          </p:spPr>
          <p:txBody>
            <a:bodyPr vert="horz" wrap="square" rtlCol="0">
              <a:spAutoFit/>
            </a:bodyPr>
            <a:lstStyle/>
            <a:p>
              <a:r>
                <a:rPr lang="fr-FR" sz="1000" dirty="0" smtClean="0">
                  <a:solidFill>
                    <a:prstClr val="black"/>
                  </a:solidFill>
                </a:rPr>
                <a:t>- dont utilisateurs du reporting SAS (</a:t>
              </a:r>
              <a:r>
                <a:rPr lang="fr-FR" sz="800" dirty="0" err="1" smtClean="0">
                  <a:solidFill>
                    <a:prstClr val="black"/>
                  </a:solidFill>
                </a:rPr>
                <a:t>ods</a:t>
              </a:r>
              <a:r>
                <a:rPr lang="fr-FR" sz="800" dirty="0" smtClean="0">
                  <a:solidFill>
                    <a:prstClr val="black"/>
                  </a:solidFill>
                </a:rPr>
                <a:t>, etc</a:t>
              </a:r>
              <a:r>
                <a:rPr lang="fr-FR" sz="1000" dirty="0" smtClean="0">
                  <a:solidFill>
                    <a:prstClr val="black"/>
                  </a:solidFill>
                </a:rPr>
                <a:t>.):</a:t>
              </a:r>
              <a:endParaRPr lang="fr-FR" sz="1000" dirty="0">
                <a:solidFill>
                  <a:prstClr val="black"/>
                </a:solidFill>
              </a:endParaRPr>
            </a:p>
          </p:txBody>
        </p:sp>
        <p:sp>
          <p:nvSpPr>
            <p:cNvPr id="26" name="ZoneTexte 25"/>
            <p:cNvSpPr txBox="1"/>
            <p:nvPr userDrawn="1"/>
          </p:nvSpPr>
          <p:spPr>
            <a:xfrm>
              <a:off x="0" y="2304677"/>
              <a:ext cx="2575833" cy="246221"/>
            </a:xfrm>
            <a:prstGeom prst="rect">
              <a:avLst/>
            </a:prstGeom>
            <a:noFill/>
          </p:spPr>
          <p:txBody>
            <a:bodyPr vert="horz" wrap="square" rtlCol="0">
              <a:spAutoFit/>
            </a:bodyPr>
            <a:lstStyle/>
            <a:p>
              <a:r>
                <a:rPr lang="fr-FR" sz="1000" dirty="0" smtClean="0">
                  <a:solidFill>
                    <a:prstClr val="black"/>
                  </a:solidFill>
                </a:rPr>
                <a:t>- dont … :</a:t>
              </a:r>
              <a:endParaRPr lang="fr-FR" sz="1000" dirty="0">
                <a:solidFill>
                  <a:prstClr val="black"/>
                </a:solidFill>
              </a:endParaRPr>
            </a:p>
          </p:txBody>
        </p:sp>
      </p:grpSp>
      <p:sp>
        <p:nvSpPr>
          <p:cNvPr id="29" name="ZoneTexte 28"/>
          <p:cNvSpPr txBox="1"/>
          <p:nvPr userDrawn="1"/>
        </p:nvSpPr>
        <p:spPr>
          <a:xfrm>
            <a:off x="994932" y="2608867"/>
            <a:ext cx="2575833" cy="707886"/>
          </a:xfrm>
          <a:prstGeom prst="rect">
            <a:avLst/>
          </a:prstGeom>
          <a:noFill/>
        </p:spPr>
        <p:txBody>
          <a:bodyPr vert="horz" wrap="square" rtlCol="0">
            <a:spAutoFit/>
          </a:bodyPr>
          <a:lstStyle/>
          <a:p>
            <a:r>
              <a:rPr lang="fr-FR" sz="1000" b="1" dirty="0" smtClean="0">
                <a:solidFill>
                  <a:prstClr val="black"/>
                </a:solidFill>
              </a:rPr>
              <a:t>Besoins en formation:</a:t>
            </a:r>
          </a:p>
          <a:p>
            <a:r>
              <a:rPr lang="fr-FR" sz="1000" dirty="0" smtClean="0">
                <a:solidFill>
                  <a:prstClr val="black"/>
                </a:solidFill>
              </a:rPr>
              <a:t>- dont niveau 1:</a:t>
            </a:r>
          </a:p>
          <a:p>
            <a:r>
              <a:rPr lang="fr-FR" sz="1000" dirty="0" smtClean="0">
                <a:solidFill>
                  <a:prstClr val="black"/>
                </a:solidFill>
              </a:rPr>
              <a:t>- dont niveau 2:</a:t>
            </a:r>
          </a:p>
          <a:p>
            <a:r>
              <a:rPr lang="fr-FR" sz="1000" dirty="0" smtClean="0">
                <a:solidFill>
                  <a:prstClr val="black"/>
                </a:solidFill>
              </a:rPr>
              <a:t>- dont optimisation:  </a:t>
            </a:r>
            <a:endParaRPr lang="fr-FR" sz="1000" dirty="0">
              <a:solidFill>
                <a:prstClr val="black"/>
              </a:solidFill>
            </a:endParaRPr>
          </a:p>
        </p:txBody>
      </p:sp>
      <p:sp>
        <p:nvSpPr>
          <p:cNvPr id="8" name="Espace réservé du texte 7"/>
          <p:cNvSpPr>
            <a:spLocks noGrp="1"/>
          </p:cNvSpPr>
          <p:nvPr>
            <p:ph type="body" sz="quarter" idx="18" hasCustomPrompt="1"/>
          </p:nvPr>
        </p:nvSpPr>
        <p:spPr>
          <a:xfrm>
            <a:off x="3578676" y="2748725"/>
            <a:ext cx="2630487" cy="568028"/>
          </a:xfrm>
          <a:prstGeom prst="rect">
            <a:avLst/>
          </a:prstGeom>
        </p:spPr>
        <p:txBody>
          <a:bodyPr/>
          <a:lstStyle>
            <a:lvl1pPr marL="0" indent="0">
              <a:spcBef>
                <a:spcPts val="0"/>
              </a:spcBef>
              <a:buFontTx/>
              <a:buNone/>
              <a:defRPr sz="1000">
                <a:solidFill>
                  <a:schemeClr val="tx1"/>
                </a:solidFill>
              </a:defRPr>
            </a:lvl1pPr>
            <a:lvl2pPr>
              <a:defRPr sz="10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stStyle>
          <a:p>
            <a:pPr lvl="0"/>
            <a:r>
              <a:rPr lang="fr-FR" dirty="0" smtClean="0"/>
              <a:t>A compléter</a:t>
            </a:r>
            <a:endParaRPr lang="fr-FR" dirty="0"/>
          </a:p>
        </p:txBody>
      </p:sp>
    </p:spTree>
    <p:extLst>
      <p:ext uri="{BB962C8B-B14F-4D97-AF65-F5344CB8AC3E}">
        <p14:creationId xmlns:p14="http://schemas.microsoft.com/office/powerpoint/2010/main" val="204022033"/>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1325563"/>
          </a:xfrm>
          <a:prstGeom prst="rect">
            <a:avLst/>
          </a:prstGeom>
        </p:spPr>
        <p:txBody>
          <a:bodyPr/>
          <a:lstStyle/>
          <a:p>
            <a:r>
              <a:rPr lang="fr-FR" smtClean="0"/>
              <a:t>Modifiez le style du titre</a:t>
            </a:r>
            <a:endParaRPr lang="fr-FR"/>
          </a:p>
        </p:txBody>
      </p:sp>
      <p:sp>
        <p:nvSpPr>
          <p:cNvPr id="3" name="Espace réservé du numéro de diapositive 2"/>
          <p:cNvSpPr>
            <a:spLocks noGrp="1"/>
          </p:cNvSpPr>
          <p:nvPr>
            <p:ph type="sldNum" sz="quarter" idx="10"/>
          </p:nvPr>
        </p:nvSpPr>
        <p:spPr/>
        <p:txBody>
          <a:bodyPr/>
          <a:lstStyle/>
          <a:p>
            <a:fld id="{D348DF54-380C-439F-A3D8-83F6F52CA378}"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8950667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9_Diapositive texte et image">
    <p:spTree>
      <p:nvGrpSpPr>
        <p:cNvPr id="1" name=""/>
        <p:cNvGrpSpPr/>
        <p:nvPr/>
      </p:nvGrpSpPr>
      <p:grpSpPr>
        <a:xfrm>
          <a:off x="0" y="0"/>
          <a:ext cx="0" cy="0"/>
          <a:chOff x="0" y="0"/>
          <a:chExt cx="0" cy="0"/>
        </a:xfrm>
      </p:grpSpPr>
      <p:sp>
        <p:nvSpPr>
          <p:cNvPr id="9" name="Espace réservé du numéro de diapositive 4"/>
          <p:cNvSpPr>
            <a:spLocks noGrp="1"/>
          </p:cNvSpPr>
          <p:nvPr>
            <p:ph type="sldNum" sz="quarter" idx="12"/>
          </p:nvPr>
        </p:nvSpPr>
        <p:spPr>
          <a:xfrm>
            <a:off x="8610600" y="6356352"/>
            <a:ext cx="2743200" cy="365125"/>
          </a:xfrm>
          <a:prstGeom prst="rect">
            <a:avLst/>
          </a:prstGeom>
        </p:spPr>
        <p:txBody>
          <a:bodyPr/>
          <a:lstStyle/>
          <a:p>
            <a:fld id="{D348DF54-380C-439F-A3D8-83F6F52CA378}" type="slidenum">
              <a:rPr>
                <a:solidFill>
                  <a:prstClr val="black">
                    <a:tint val="75000"/>
                  </a:prstClr>
                </a:solidFill>
              </a:rPr>
              <a:pPr/>
              <a:t>‹N°›</a:t>
            </a:fld>
            <a:endParaRPr dirty="0">
              <a:solidFill>
                <a:prstClr val="black">
                  <a:tint val="75000"/>
                </a:prstClr>
              </a:solidFill>
            </a:endParaRPr>
          </a:p>
        </p:txBody>
      </p:sp>
      <p:sp>
        <p:nvSpPr>
          <p:cNvPr id="7" name="Espace réservé du texte 6"/>
          <p:cNvSpPr>
            <a:spLocks noGrp="1"/>
          </p:cNvSpPr>
          <p:nvPr>
            <p:ph type="body" sz="half" idx="2"/>
          </p:nvPr>
        </p:nvSpPr>
        <p:spPr>
          <a:xfrm>
            <a:off x="839788" y="987427"/>
            <a:ext cx="3932237" cy="488156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400" baseline="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0" name="Espace réservé pour une image  5"/>
          <p:cNvSpPr>
            <a:spLocks noGrp="1"/>
          </p:cNvSpPr>
          <p:nvPr>
            <p:ph type="pic" idx="1"/>
          </p:nvPr>
        </p:nvSpPr>
        <p:spPr>
          <a:xfrm>
            <a:off x="5183188" y="987427"/>
            <a:ext cx="6172200" cy="4873625"/>
          </a:xfrm>
          <a:prstGeom prst="rect">
            <a:avLst/>
          </a:prstGeom>
        </p:spPr>
      </p:sp>
      <p:sp>
        <p:nvSpPr>
          <p:cNvPr id="6"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Tree>
    <p:extLst>
      <p:ext uri="{BB962C8B-B14F-4D97-AF65-F5344CB8AC3E}">
        <p14:creationId xmlns:p14="http://schemas.microsoft.com/office/powerpoint/2010/main" val="238595486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9_Diapositive textes-3">
    <p:spTree>
      <p:nvGrpSpPr>
        <p:cNvPr id="1" name=""/>
        <p:cNvGrpSpPr/>
        <p:nvPr/>
      </p:nvGrpSpPr>
      <p:grpSpPr>
        <a:xfrm>
          <a:off x="0" y="0"/>
          <a:ext cx="0" cy="0"/>
          <a:chOff x="0" y="0"/>
          <a:chExt cx="0" cy="0"/>
        </a:xfrm>
      </p:grpSpPr>
      <p:sp>
        <p:nvSpPr>
          <p:cNvPr id="9" name="Espace réservé du numéro de diapositive 4"/>
          <p:cNvSpPr>
            <a:spLocks noGrp="1"/>
          </p:cNvSpPr>
          <p:nvPr>
            <p:ph type="sldNum" sz="quarter" idx="12"/>
          </p:nvPr>
        </p:nvSpPr>
        <p:spPr>
          <a:xfrm>
            <a:off x="8610600" y="6356352"/>
            <a:ext cx="2743200" cy="365125"/>
          </a:xfrm>
          <a:prstGeom prst="rect">
            <a:avLst/>
          </a:prstGeom>
        </p:spPr>
        <p:txBody>
          <a:bodyPr/>
          <a:lstStyle/>
          <a:p>
            <a:fld id="{D348DF54-380C-439F-A3D8-83F6F52CA378}" type="slidenum">
              <a:rPr>
                <a:solidFill>
                  <a:prstClr val="black">
                    <a:tint val="75000"/>
                  </a:prstClr>
                </a:solidFill>
              </a:rPr>
              <a:pPr/>
              <a:t>‹N°›</a:t>
            </a:fld>
            <a:endParaRPr dirty="0">
              <a:solidFill>
                <a:prstClr val="black">
                  <a:tint val="75000"/>
                </a:prstClr>
              </a:solidFill>
            </a:endParaRPr>
          </a:p>
        </p:txBody>
      </p:sp>
      <p:sp>
        <p:nvSpPr>
          <p:cNvPr id="7" name="Espace réservé du texte 6"/>
          <p:cNvSpPr>
            <a:spLocks noGrp="1"/>
          </p:cNvSpPr>
          <p:nvPr>
            <p:ph type="body" sz="half" idx="2"/>
          </p:nvPr>
        </p:nvSpPr>
        <p:spPr>
          <a:xfrm>
            <a:off x="526745" y="987427"/>
            <a:ext cx="3295607" cy="488156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400" baseline="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6"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11" name="Espace réservé du texte 6"/>
          <p:cNvSpPr>
            <a:spLocks noGrp="1"/>
          </p:cNvSpPr>
          <p:nvPr>
            <p:ph type="body" sz="half" idx="13"/>
          </p:nvPr>
        </p:nvSpPr>
        <p:spPr>
          <a:xfrm>
            <a:off x="4419123" y="987426"/>
            <a:ext cx="3295607" cy="488156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400" baseline="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2" name="Espace réservé du texte 6"/>
          <p:cNvSpPr>
            <a:spLocks noGrp="1"/>
          </p:cNvSpPr>
          <p:nvPr>
            <p:ph type="body" sz="half" idx="14"/>
          </p:nvPr>
        </p:nvSpPr>
        <p:spPr>
          <a:xfrm>
            <a:off x="8311501" y="987426"/>
            <a:ext cx="3295607" cy="488156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400" baseline="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174583471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9_Diapositive graphique - imag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04875" y="1368425"/>
            <a:ext cx="10515600" cy="435133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lang="fr-FR" sz="2400" kern="1200" dirty="0" smtClean="0">
                <a:solidFill>
                  <a:srgbClr val="13324A"/>
                </a:solidFill>
                <a:latin typeface="+mj-lt"/>
                <a:ea typeface="+mn-ea"/>
                <a:cs typeface="+mn-cs"/>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4" name="Espace réservé du numéro de diapositive 5"/>
          <p:cNvSpPr>
            <a:spLocks noGrp="1"/>
          </p:cNvSpPr>
          <p:nvPr>
            <p:ph type="sldNum" sz="quarter" idx="12"/>
          </p:nvPr>
        </p:nvSpPr>
        <p:spPr>
          <a:xfrm>
            <a:off x="8610600" y="6356352"/>
            <a:ext cx="2743200" cy="365125"/>
          </a:xfrm>
          <a:prstGeom prst="rect">
            <a:avLst/>
          </a:prstGeom>
        </p:spPr>
        <p:txBody>
          <a:bodyPr/>
          <a:lstStyle/>
          <a:p>
            <a:fld id="{5576368F-74A2-41EB-A1A0-8E728342CBF4}"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2803680520"/>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1325563"/>
          </a:xfrm>
          <a:prstGeom prst="rect">
            <a:avLst/>
          </a:prstGeom>
        </p:spPr>
        <p:txBody>
          <a:bodyPr/>
          <a:lstStyle/>
          <a:p>
            <a:r>
              <a:rPr lang="fr-FR" smtClean="0"/>
              <a:t>Modifiez le style du titre</a:t>
            </a:r>
            <a:endParaRPr lang="fr-FR"/>
          </a:p>
        </p:txBody>
      </p:sp>
      <p:sp>
        <p:nvSpPr>
          <p:cNvPr id="3" name="Espace réservé du numéro de diapositive 2"/>
          <p:cNvSpPr>
            <a:spLocks noGrp="1"/>
          </p:cNvSpPr>
          <p:nvPr>
            <p:ph type="sldNum" sz="quarter" idx="10"/>
          </p:nvPr>
        </p:nvSpPr>
        <p:spPr/>
        <p:txBody>
          <a:bodyPr/>
          <a:lstStyle/>
          <a:p>
            <a:fld id="{D348DF54-380C-439F-A3D8-83F6F52CA378}"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6234913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9_Diapositive titre et text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1021492" y="1260389"/>
            <a:ext cx="10058400" cy="4805677"/>
          </a:xfrm>
          <a:prstGeom prst="rect">
            <a:avLst/>
          </a:prstGeom>
        </p:spPr>
        <p:txBody>
          <a:bodyPr/>
          <a:lstStyle>
            <a:lvl1pPr marL="0" indent="0" algn="just" defTabSz="914377" rtl="0" eaLnBrk="1" latinLnBrk="0" hangingPunct="1">
              <a:lnSpc>
                <a:spcPct val="90000"/>
              </a:lnSpc>
              <a:spcBef>
                <a:spcPts val="1000"/>
              </a:spcBef>
              <a:buNone/>
              <a:defRPr lang="fr-FR" sz="1800" kern="1200" dirty="0">
                <a:solidFill>
                  <a:srgbClr val="13324A"/>
                </a:solidFill>
                <a:latin typeface="Calibri Light" panose="020F0302020204030204" pitchFamily="34" charset="0"/>
                <a:ea typeface="+mn-ea"/>
                <a:cs typeface="+mn-cs"/>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smtClean="0"/>
              <a:t>Cliquez pour ajouter du texte</a:t>
            </a:r>
            <a:endParaRPr lang="fr-FR" dirty="0"/>
          </a:p>
        </p:txBody>
      </p:sp>
      <p:sp>
        <p:nvSpPr>
          <p:cNvPr id="2"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5"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330514172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609600" y="-27384"/>
            <a:ext cx="10972800" cy="591344"/>
          </a:xfrm>
          <a:prstGeom prst="rect">
            <a:avLst/>
          </a:prstGeom>
        </p:spPr>
        <p:txBody>
          <a:bodyPr>
            <a:normAutofit/>
          </a:bodyPr>
          <a:lstStyle>
            <a:lvl1pPr>
              <a:defRPr sz="2400">
                <a:solidFill>
                  <a:schemeClr val="bg1"/>
                </a:solidFill>
              </a:defRPr>
            </a:lvl1pPr>
          </a:lstStyle>
          <a:p>
            <a:r>
              <a:rPr lang="fr-FR" smtClean="0"/>
              <a:t>Modifiez le style du titre</a:t>
            </a:r>
            <a:endParaRPr lang="en-US"/>
          </a:p>
        </p:txBody>
      </p:sp>
      <p:sp>
        <p:nvSpPr>
          <p:cNvPr id="3" name="Content Placeholder 2"/>
          <p:cNvSpPr>
            <a:spLocks noGrp="1"/>
          </p:cNvSpPr>
          <p:nvPr>
            <p:ph idx="1"/>
          </p:nvPr>
        </p:nvSpPr>
        <p:spPr>
          <a:xfrm>
            <a:off x="623392" y="692696"/>
            <a:ext cx="10972800" cy="5760640"/>
          </a:xfrm>
          <a:prstGeom prst="rect">
            <a:avLst/>
          </a:prstGeo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Tree>
    <p:extLst>
      <p:ext uri="{BB962C8B-B14F-4D97-AF65-F5344CB8AC3E}">
        <p14:creationId xmlns:p14="http://schemas.microsoft.com/office/powerpoint/2010/main" val="698093428"/>
      </p:ext>
    </p:extLst>
  </p:cSld>
  <p:clrMapOvr>
    <a:masterClrMapping/>
  </p:clrMapOvr>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9_Diapositive texte et exergue">
    <p:spTree>
      <p:nvGrpSpPr>
        <p:cNvPr id="1" name=""/>
        <p:cNvGrpSpPr/>
        <p:nvPr/>
      </p:nvGrpSpPr>
      <p:grpSpPr>
        <a:xfrm>
          <a:off x="0" y="0"/>
          <a:ext cx="0" cy="0"/>
          <a:chOff x="0" y="0"/>
          <a:chExt cx="0" cy="0"/>
        </a:xfrm>
      </p:grpSpPr>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1392" y="1040113"/>
            <a:ext cx="5045808" cy="5065937"/>
          </a:xfrm>
          <a:prstGeom prst="rect">
            <a:avLst/>
          </a:prstGeom>
        </p:spPr>
      </p:pic>
      <p:sp>
        <p:nvSpPr>
          <p:cNvPr id="11" name="Espace réservé du texte 6"/>
          <p:cNvSpPr>
            <a:spLocks noGrp="1"/>
          </p:cNvSpPr>
          <p:nvPr>
            <p:ph type="body" sz="half" idx="2"/>
          </p:nvPr>
        </p:nvSpPr>
        <p:spPr>
          <a:xfrm>
            <a:off x="962252" y="1686902"/>
            <a:ext cx="3932237" cy="3772354"/>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1800" baseline="0">
                <a:solidFill>
                  <a:srgbClr val="13324A"/>
                </a:solidFill>
                <a:latin typeface="+mj-lt"/>
              </a:defRPr>
            </a:lvl1pPr>
            <a:lvl2pPr marL="685783" indent="-228594">
              <a:buFont typeface="Calibri Light" panose="020F0302020204030204" pitchFamily="34" charset="0"/>
              <a:buChar char="›"/>
              <a:defRPr lang="fr-FR" sz="1800" kern="1200" dirty="0" smtClean="0">
                <a:solidFill>
                  <a:srgbClr val="13324A"/>
                </a:solidFill>
                <a:latin typeface="Calibri Light" panose="020F0302020204030204" pitchFamily="34" charset="0"/>
                <a:ea typeface="+mn-ea"/>
                <a:cs typeface="+mn-cs"/>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lang="fr-FR" sz="1100" kern="1200" dirty="0">
                <a:solidFill>
                  <a:srgbClr val="13324A"/>
                </a:solidFill>
                <a:latin typeface="+mj-lt"/>
                <a:ea typeface="+mn-ea"/>
                <a:cs typeface="+mn-cs"/>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8"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4273267195"/>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9_Diapositive texte/illustration">
    <p:spTree>
      <p:nvGrpSpPr>
        <p:cNvPr id="1" name=""/>
        <p:cNvGrpSpPr/>
        <p:nvPr/>
      </p:nvGrpSpPr>
      <p:grpSpPr>
        <a:xfrm>
          <a:off x="0" y="0"/>
          <a:ext cx="0" cy="0"/>
          <a:chOff x="0" y="0"/>
          <a:chExt cx="0" cy="0"/>
        </a:xfrm>
      </p:grpSpPr>
      <p:sp>
        <p:nvSpPr>
          <p:cNvPr id="7"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9" name="Espace réservé du contenu 2"/>
          <p:cNvSpPr>
            <a:spLocks noGrp="1"/>
          </p:cNvSpPr>
          <p:nvPr>
            <p:ph idx="1"/>
          </p:nvPr>
        </p:nvSpPr>
        <p:spPr>
          <a:xfrm>
            <a:off x="838200" y="1417411"/>
            <a:ext cx="10515600" cy="4351338"/>
          </a:xfrm>
          <a:prstGeom prst="rect">
            <a:avLst/>
          </a:prstGeom>
        </p:spPr>
        <p:txBody>
          <a:bodyPr/>
          <a:lstStyle>
            <a:lvl1pPr marL="228594" indent="-228594">
              <a:defRPr lang="fr-FR" sz="2400" kern="1200" dirty="0" smtClean="0">
                <a:solidFill>
                  <a:srgbClr val="13324A"/>
                </a:solidFill>
                <a:latin typeface="+mj-lt"/>
                <a:ea typeface="+mn-ea"/>
                <a:cs typeface="+mn-cs"/>
              </a:defRPr>
            </a:lvl1pPr>
            <a:lvl2pPr marL="685783" indent="-228594">
              <a:buFont typeface="Wingdings" panose="05000000000000000000" pitchFamily="2" charset="2"/>
              <a:buChar char="§"/>
              <a:defRPr sz="2200">
                <a:solidFill>
                  <a:srgbClr val="13324A"/>
                </a:solidFill>
                <a:latin typeface="+mj-lt"/>
              </a:defRPr>
            </a:lvl2pPr>
            <a:lvl3pPr marL="1142971" indent="-228594">
              <a:buFont typeface="Wingdings" panose="05000000000000000000" pitchFamily="2" charset="2"/>
              <a:buChar char="§"/>
              <a:defRPr sz="2000">
                <a:solidFill>
                  <a:srgbClr val="13324A"/>
                </a:solidFill>
                <a:latin typeface="+mj-lt"/>
              </a:defRPr>
            </a:lvl3pPr>
            <a:lvl4pPr marL="1600160" indent="-228594">
              <a:buFont typeface="Calibri Light" panose="020F0302020204030204" pitchFamily="34" charset="0"/>
              <a:buChar char="›"/>
              <a:defRPr>
                <a:solidFill>
                  <a:srgbClr val="13324A"/>
                </a:solidFill>
                <a:latin typeface="+mj-lt"/>
              </a:defRPr>
            </a:lvl4pPr>
            <a:lvl5pPr marL="2057349" indent="-228594">
              <a:buFont typeface="Calibri Light" panose="020F0302020204030204" pitchFamily="34" charset="0"/>
              <a:buChar char="‒"/>
              <a:defRPr sz="16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185537580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9_Diapositive intertitres et textes 2">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a:solidFill>
                  <a:prstClr val="black">
                    <a:tint val="75000"/>
                  </a:prstClr>
                </a:solidFill>
              </a:rPr>
              <a:pPr/>
              <a:t>‹N°›</a:t>
            </a:fld>
            <a:endParaRPr dirty="0">
              <a:solidFill>
                <a:prstClr val="black">
                  <a:tint val="75000"/>
                </a:prstClr>
              </a:solidFill>
            </a:endParaRPr>
          </a:p>
        </p:txBody>
      </p:sp>
      <p:sp>
        <p:nvSpPr>
          <p:cNvPr id="7"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8" name="Espace réservé du texte 2"/>
          <p:cNvSpPr>
            <a:spLocks noGrp="1"/>
          </p:cNvSpPr>
          <p:nvPr>
            <p:ph type="body" idx="1"/>
          </p:nvPr>
        </p:nvSpPr>
        <p:spPr>
          <a:xfrm>
            <a:off x="838200" y="1403577"/>
            <a:ext cx="5157787" cy="823912"/>
          </a:xfrm>
          <a:prstGeom prst="rect">
            <a:avLst/>
          </a:prstGeom>
        </p:spPr>
        <p:txBody>
          <a:bodyPr anchor="t"/>
          <a:lstStyle>
            <a:lvl1pPr marL="0" indent="0">
              <a:buNone/>
              <a:defRPr sz="2400" b="0">
                <a:solidFill>
                  <a:srgbClr val="13324A"/>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smtClean="0"/>
              <a:t>Modifiez les styles du texte du masque</a:t>
            </a:r>
          </a:p>
        </p:txBody>
      </p:sp>
      <p:sp>
        <p:nvSpPr>
          <p:cNvPr id="10" name="Espace réservé du contenu 3"/>
          <p:cNvSpPr>
            <a:spLocks noGrp="1"/>
          </p:cNvSpPr>
          <p:nvPr>
            <p:ph sz="half" idx="2"/>
          </p:nvPr>
        </p:nvSpPr>
        <p:spPr>
          <a:xfrm>
            <a:off x="838200" y="2227489"/>
            <a:ext cx="5157787" cy="3684588"/>
          </a:xfrm>
          <a:prstGeom prst="rect">
            <a:avLst/>
          </a:prstGeom>
        </p:spPr>
        <p:txBody>
          <a:bodyPr/>
          <a:lstStyle>
            <a:lvl1pPr>
              <a:defRPr sz="200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200">
                <a:solidFill>
                  <a:srgbClr val="13324A"/>
                </a:solidFill>
                <a:latin typeface="+mj-lt"/>
              </a:defRPr>
            </a:lvl3pPr>
            <a:lvl4pPr marL="1600160" indent="-228594">
              <a:buFont typeface="Arial" panose="020B0604020202020204" pitchFamily="34" charset="0"/>
              <a:buChar char="•"/>
              <a:defRPr sz="1200">
                <a:solidFill>
                  <a:srgbClr val="13324A"/>
                </a:solidFill>
                <a:latin typeface="+mj-lt"/>
              </a:defRPr>
            </a:lvl4pPr>
            <a:lvl5pPr marL="2057349" indent="-228594">
              <a:buFont typeface="Calibri Light" panose="020F0302020204030204" pitchFamily="34" charset="0"/>
              <a:buChar char="‒"/>
              <a:defRPr sz="1100">
                <a:solidFill>
                  <a:srgbClr val="13324A"/>
                </a:solidFill>
                <a:latin typeface="+mj-lt"/>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2" name="Espace réservé du texte 4"/>
          <p:cNvSpPr>
            <a:spLocks noGrp="1"/>
          </p:cNvSpPr>
          <p:nvPr>
            <p:ph type="body" sz="quarter" idx="3"/>
          </p:nvPr>
        </p:nvSpPr>
        <p:spPr>
          <a:xfrm>
            <a:off x="6170612" y="1403577"/>
            <a:ext cx="5183188" cy="823912"/>
          </a:xfrm>
          <a:prstGeom prst="rect">
            <a:avLst/>
          </a:prstGeom>
        </p:spPr>
        <p:txBody>
          <a:bodyPr anchor="t"/>
          <a:lstStyle>
            <a:lvl1pPr marL="0" indent="0">
              <a:buNone/>
              <a:defRPr sz="2400" b="0">
                <a:solidFill>
                  <a:srgbClr val="13324A"/>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smtClean="0"/>
              <a:t>Modifiez les styles du texte du masque</a:t>
            </a:r>
          </a:p>
        </p:txBody>
      </p:sp>
      <p:sp>
        <p:nvSpPr>
          <p:cNvPr id="13" name="Espace réservé du contenu 5"/>
          <p:cNvSpPr>
            <a:spLocks noGrp="1"/>
          </p:cNvSpPr>
          <p:nvPr>
            <p:ph sz="quarter" idx="4"/>
          </p:nvPr>
        </p:nvSpPr>
        <p:spPr>
          <a:xfrm>
            <a:off x="6170612" y="2227489"/>
            <a:ext cx="5183188" cy="3684588"/>
          </a:xfrm>
          <a:prstGeom prst="rect">
            <a:avLst/>
          </a:prstGeom>
        </p:spPr>
        <p:txBody>
          <a:bodyPr/>
          <a:lstStyle>
            <a:lvl1pPr marL="228594" indent="-228594">
              <a:defRPr lang="fr-FR" sz="2000" kern="1200" dirty="0" smtClean="0">
                <a:solidFill>
                  <a:srgbClr val="13324A"/>
                </a:solidFill>
                <a:latin typeface="+mj-lt"/>
                <a:ea typeface="+mn-ea"/>
                <a:cs typeface="+mn-cs"/>
              </a:defRPr>
            </a:lvl1pPr>
            <a:lvl2pPr marL="685783" indent="-228594">
              <a:buFont typeface="Calibri Light" panose="020F0302020204030204" pitchFamily="34" charset="0"/>
              <a:buChar char="›"/>
              <a:defRPr lang="fr-FR" sz="1800" kern="1200" dirty="0" smtClean="0">
                <a:solidFill>
                  <a:srgbClr val="13324A"/>
                </a:solidFill>
                <a:latin typeface="+mj-lt"/>
                <a:ea typeface="+mn-ea"/>
                <a:cs typeface="+mn-cs"/>
              </a:defRPr>
            </a:lvl2pPr>
            <a:lvl3pPr marL="1142971" indent="-228594">
              <a:buFont typeface="Wingdings" panose="05000000000000000000" pitchFamily="2" charset="2"/>
              <a:buChar char="§"/>
              <a:defRPr lang="fr-FR" sz="1200" kern="1200" dirty="0" smtClean="0">
                <a:solidFill>
                  <a:srgbClr val="13324A"/>
                </a:solidFill>
                <a:latin typeface="+mj-lt"/>
                <a:ea typeface="+mn-ea"/>
                <a:cs typeface="+mn-cs"/>
              </a:defRPr>
            </a:lvl3pPr>
            <a:lvl4pPr marL="1600160" indent="-228594">
              <a:buFont typeface="Arial" panose="020B0604020202020204" pitchFamily="34" charset="0"/>
              <a:buChar char="•"/>
              <a:defRPr lang="fr-FR" sz="1200" kern="1200" dirty="0" smtClean="0">
                <a:solidFill>
                  <a:srgbClr val="13324A"/>
                </a:solidFill>
                <a:latin typeface="+mj-lt"/>
                <a:ea typeface="+mn-ea"/>
                <a:cs typeface="+mn-cs"/>
              </a:defRPr>
            </a:lvl4pPr>
            <a:lvl5pPr marL="2057349" indent="-228594">
              <a:buFont typeface="Calibri Light" panose="020F0302020204030204" pitchFamily="34" charset="0"/>
              <a:buChar char="‒"/>
              <a:defRPr lang="fr-FR" sz="1100" kern="1200" dirty="0">
                <a:solidFill>
                  <a:srgbClr val="13324A"/>
                </a:solidFill>
                <a:latin typeface="+mj-lt"/>
                <a:ea typeface="+mn-ea"/>
                <a:cs typeface="+mn-cs"/>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marL="685783" lvl="1" indent="-228594" algn="l" defTabSz="914377" rtl="0" eaLnBrk="1" latinLnBrk="0" hangingPunct="1">
              <a:lnSpc>
                <a:spcPct val="90000"/>
              </a:lnSpc>
              <a:spcBef>
                <a:spcPts val="500"/>
              </a:spcBef>
              <a:buFont typeface="Calibri Light" panose="020F0302020204030204" pitchFamily="34" charset="0"/>
              <a:buChar char="›"/>
            </a:pPr>
            <a:r>
              <a:rPr lang="fr-FR" dirty="0" smtClean="0"/>
              <a:t>Deuxième niveau</a:t>
            </a:r>
          </a:p>
          <a:p>
            <a:pPr marL="1142971" lvl="2" indent="-228594" algn="l" defTabSz="914377" rtl="0" eaLnBrk="1" latinLnBrk="0" hangingPunct="1">
              <a:lnSpc>
                <a:spcPct val="90000"/>
              </a:lnSpc>
              <a:spcBef>
                <a:spcPts val="500"/>
              </a:spcBef>
              <a:buFont typeface="Wingdings" panose="05000000000000000000" pitchFamily="2" charset="2"/>
              <a:buChar char="§"/>
            </a:pPr>
            <a:r>
              <a:rPr lang="fr-FR" dirty="0" smtClean="0"/>
              <a:t>Troisième niveau</a:t>
            </a:r>
          </a:p>
          <a:p>
            <a:pPr marL="1600160" lvl="3" indent="-228594" algn="l" defTabSz="914377" rtl="0" eaLnBrk="1" latinLnBrk="0" hangingPunct="1">
              <a:lnSpc>
                <a:spcPct val="90000"/>
              </a:lnSpc>
              <a:spcBef>
                <a:spcPts val="500"/>
              </a:spcBef>
              <a:buFont typeface="Arial" panose="020B0604020202020204" pitchFamily="34" charset="0"/>
              <a:buChar char="•"/>
            </a:pPr>
            <a:r>
              <a:rPr lang="fr-FR" dirty="0" smtClean="0"/>
              <a:t>Quatrième niveau</a:t>
            </a:r>
          </a:p>
          <a:p>
            <a:pPr marL="2057349" lvl="4" indent="-228594" algn="l" defTabSz="914377" rtl="0" eaLnBrk="1" latinLnBrk="0" hangingPunct="1">
              <a:lnSpc>
                <a:spcPct val="90000"/>
              </a:lnSpc>
              <a:spcBef>
                <a:spcPts val="500"/>
              </a:spcBef>
              <a:buFont typeface="Calibri Light" panose="020F0302020204030204" pitchFamily="34" charset="0"/>
              <a:buChar char="‒"/>
            </a:pPr>
            <a:r>
              <a:rPr lang="fr-FR" dirty="0" smtClean="0"/>
              <a:t>Cinquième niveau</a:t>
            </a:r>
            <a:endParaRPr lang="fr-FR" dirty="0"/>
          </a:p>
        </p:txBody>
      </p:sp>
    </p:spTree>
    <p:extLst>
      <p:ext uri="{BB962C8B-B14F-4D97-AF65-F5344CB8AC3E}">
        <p14:creationId xmlns:p14="http://schemas.microsoft.com/office/powerpoint/2010/main" val="49094158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9_Diapositive textes-2">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a:xfrm>
            <a:off x="8610600" y="6356352"/>
            <a:ext cx="2743200" cy="365125"/>
          </a:xfrm>
          <a:prstGeom prst="rect">
            <a:avLst/>
          </a:prstGeom>
        </p:spPr>
        <p:txBody>
          <a:bodyPr/>
          <a:lstStyle/>
          <a:p>
            <a:fld id="{D348DF54-380C-439F-A3D8-83F6F52CA378}" type="slidenum">
              <a:rPr>
                <a:solidFill>
                  <a:prstClr val="black">
                    <a:tint val="75000"/>
                  </a:prstClr>
                </a:solidFill>
              </a:rPr>
              <a:pPr/>
              <a:t>‹N°›</a:t>
            </a:fld>
            <a:endParaRPr dirty="0">
              <a:solidFill>
                <a:prstClr val="black">
                  <a:tint val="75000"/>
                </a:prstClr>
              </a:solidFill>
            </a:endParaRPr>
          </a:p>
        </p:txBody>
      </p:sp>
      <p:sp>
        <p:nvSpPr>
          <p:cNvPr id="4" name="Espace réservé du contenu 9"/>
          <p:cNvSpPr>
            <a:spLocks noGrp="1"/>
          </p:cNvSpPr>
          <p:nvPr>
            <p:ph sz="half" idx="1" hasCustomPrompt="1"/>
          </p:nvPr>
        </p:nvSpPr>
        <p:spPr>
          <a:xfrm>
            <a:off x="914400" y="1454150"/>
            <a:ext cx="5181600" cy="4351338"/>
          </a:xfrm>
          <a:prstGeom prst="rect">
            <a:avLst/>
          </a:prstGeom>
        </p:spPr>
        <p:txBody>
          <a:bodyPr/>
          <a:lstStyle>
            <a:lvl1pPr>
              <a:defRPr sz="240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Arial" panose="020B060402020202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lvl="0"/>
            <a:r>
              <a:rPr lang="fr-FR" dirty="0" smtClean="0"/>
              <a:t>Cliquez pour ajouter du texte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6" name="Espace réservé du contenu 10"/>
          <p:cNvSpPr>
            <a:spLocks noGrp="1"/>
          </p:cNvSpPr>
          <p:nvPr>
            <p:ph sz="half" idx="2" hasCustomPrompt="1"/>
          </p:nvPr>
        </p:nvSpPr>
        <p:spPr>
          <a:xfrm>
            <a:off x="6248400" y="1454150"/>
            <a:ext cx="5181600" cy="4351338"/>
          </a:xfrm>
          <a:prstGeom prst="rect">
            <a:avLst/>
          </a:prstGeom>
        </p:spPr>
        <p:txBody>
          <a:bodyPr/>
          <a:lstStyle>
            <a:lvl1pPr>
              <a:defRPr sz="240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Arial" panose="020B060402020202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lvl="0"/>
            <a:r>
              <a:rPr lang="fr-FR" dirty="0" smtClean="0"/>
              <a:t>Cliquez pour ajoutez du texte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9" name="Titre 1"/>
          <p:cNvSpPr>
            <a:spLocks noGrp="1"/>
          </p:cNvSpPr>
          <p:nvPr>
            <p:ph type="title" hasCustomPrompt="1"/>
          </p:nvPr>
        </p:nvSpPr>
        <p:spPr>
          <a:xfrm>
            <a:off x="1629580" y="211369"/>
            <a:ext cx="8974800" cy="478800"/>
          </a:xfrm>
          <a:prstGeom prst="rect">
            <a:avLst/>
          </a:prstGeom>
        </p:spPr>
        <p:txBody>
          <a:bodyPr/>
          <a:lstStyle>
            <a:lvl1pPr algn="ctr">
              <a:defRPr sz="2800">
                <a:ln>
                  <a:noFill/>
                </a:ln>
                <a:solidFill>
                  <a:srgbClr val="13324A"/>
                </a:solidFill>
              </a:defRPr>
            </a:lvl1pPr>
          </a:lstStyle>
          <a:p>
            <a:r>
              <a:rPr lang="fr-FR" dirty="0" smtClean="0"/>
              <a:t>CLIQUEZ POUR AJOUTER UN TITRE</a:t>
            </a:r>
            <a:endParaRPr lang="fr-FR" dirty="0"/>
          </a:p>
        </p:txBody>
      </p:sp>
    </p:spTree>
    <p:extLst>
      <p:ext uri="{BB962C8B-B14F-4D97-AF65-F5344CB8AC3E}">
        <p14:creationId xmlns:p14="http://schemas.microsoft.com/office/powerpoint/2010/main" val="656808905"/>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9_Diapositive texte et image">
    <p:spTree>
      <p:nvGrpSpPr>
        <p:cNvPr id="1" name=""/>
        <p:cNvGrpSpPr/>
        <p:nvPr/>
      </p:nvGrpSpPr>
      <p:grpSpPr>
        <a:xfrm>
          <a:off x="0" y="0"/>
          <a:ext cx="0" cy="0"/>
          <a:chOff x="0" y="0"/>
          <a:chExt cx="0" cy="0"/>
        </a:xfrm>
      </p:grpSpPr>
      <p:sp>
        <p:nvSpPr>
          <p:cNvPr id="9" name="Espace réservé du numéro de diapositive 4"/>
          <p:cNvSpPr>
            <a:spLocks noGrp="1"/>
          </p:cNvSpPr>
          <p:nvPr>
            <p:ph type="sldNum" sz="quarter" idx="12"/>
          </p:nvPr>
        </p:nvSpPr>
        <p:spPr>
          <a:xfrm>
            <a:off x="8610600" y="6356352"/>
            <a:ext cx="2743200" cy="365125"/>
          </a:xfrm>
          <a:prstGeom prst="rect">
            <a:avLst/>
          </a:prstGeom>
        </p:spPr>
        <p:txBody>
          <a:bodyPr/>
          <a:lstStyle/>
          <a:p>
            <a:fld id="{D348DF54-380C-439F-A3D8-83F6F52CA378}" type="slidenum">
              <a:rPr>
                <a:solidFill>
                  <a:prstClr val="black">
                    <a:tint val="75000"/>
                  </a:prstClr>
                </a:solidFill>
              </a:rPr>
              <a:pPr/>
              <a:t>‹N°›</a:t>
            </a:fld>
            <a:endParaRPr dirty="0">
              <a:solidFill>
                <a:prstClr val="black">
                  <a:tint val="75000"/>
                </a:prstClr>
              </a:solidFill>
            </a:endParaRPr>
          </a:p>
        </p:txBody>
      </p:sp>
      <p:sp>
        <p:nvSpPr>
          <p:cNvPr id="7" name="Espace réservé du texte 6"/>
          <p:cNvSpPr>
            <a:spLocks noGrp="1"/>
          </p:cNvSpPr>
          <p:nvPr>
            <p:ph type="body" sz="half" idx="2"/>
          </p:nvPr>
        </p:nvSpPr>
        <p:spPr>
          <a:xfrm>
            <a:off x="839788" y="987427"/>
            <a:ext cx="3932237" cy="488156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400" baseline="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0" name="Espace réservé pour une image  5"/>
          <p:cNvSpPr>
            <a:spLocks noGrp="1"/>
          </p:cNvSpPr>
          <p:nvPr>
            <p:ph type="pic" idx="1"/>
          </p:nvPr>
        </p:nvSpPr>
        <p:spPr>
          <a:xfrm>
            <a:off x="5183188" y="987427"/>
            <a:ext cx="6172200" cy="4873625"/>
          </a:xfrm>
          <a:prstGeom prst="rect">
            <a:avLst/>
          </a:prstGeom>
        </p:spPr>
      </p:sp>
      <p:sp>
        <p:nvSpPr>
          <p:cNvPr id="6"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Tree>
    <p:extLst>
      <p:ext uri="{BB962C8B-B14F-4D97-AF65-F5344CB8AC3E}">
        <p14:creationId xmlns:p14="http://schemas.microsoft.com/office/powerpoint/2010/main" val="1138232061"/>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9_Diapositive textes-3">
    <p:spTree>
      <p:nvGrpSpPr>
        <p:cNvPr id="1" name=""/>
        <p:cNvGrpSpPr/>
        <p:nvPr/>
      </p:nvGrpSpPr>
      <p:grpSpPr>
        <a:xfrm>
          <a:off x="0" y="0"/>
          <a:ext cx="0" cy="0"/>
          <a:chOff x="0" y="0"/>
          <a:chExt cx="0" cy="0"/>
        </a:xfrm>
      </p:grpSpPr>
      <p:sp>
        <p:nvSpPr>
          <p:cNvPr id="9" name="Espace réservé du numéro de diapositive 4"/>
          <p:cNvSpPr>
            <a:spLocks noGrp="1"/>
          </p:cNvSpPr>
          <p:nvPr>
            <p:ph type="sldNum" sz="quarter" idx="12"/>
          </p:nvPr>
        </p:nvSpPr>
        <p:spPr>
          <a:xfrm>
            <a:off x="8610600" y="6356352"/>
            <a:ext cx="2743200" cy="365125"/>
          </a:xfrm>
          <a:prstGeom prst="rect">
            <a:avLst/>
          </a:prstGeom>
        </p:spPr>
        <p:txBody>
          <a:bodyPr/>
          <a:lstStyle/>
          <a:p>
            <a:fld id="{D348DF54-380C-439F-A3D8-83F6F52CA378}" type="slidenum">
              <a:rPr>
                <a:solidFill>
                  <a:prstClr val="black">
                    <a:tint val="75000"/>
                  </a:prstClr>
                </a:solidFill>
              </a:rPr>
              <a:pPr/>
              <a:t>‹N°›</a:t>
            </a:fld>
            <a:endParaRPr dirty="0">
              <a:solidFill>
                <a:prstClr val="black">
                  <a:tint val="75000"/>
                </a:prstClr>
              </a:solidFill>
            </a:endParaRPr>
          </a:p>
        </p:txBody>
      </p:sp>
      <p:sp>
        <p:nvSpPr>
          <p:cNvPr id="7" name="Espace réservé du texte 6"/>
          <p:cNvSpPr>
            <a:spLocks noGrp="1"/>
          </p:cNvSpPr>
          <p:nvPr>
            <p:ph type="body" sz="half" idx="2"/>
          </p:nvPr>
        </p:nvSpPr>
        <p:spPr>
          <a:xfrm>
            <a:off x="526745" y="987427"/>
            <a:ext cx="3295607" cy="488156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400" baseline="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6"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11" name="Espace réservé du texte 6"/>
          <p:cNvSpPr>
            <a:spLocks noGrp="1"/>
          </p:cNvSpPr>
          <p:nvPr>
            <p:ph type="body" sz="half" idx="13"/>
          </p:nvPr>
        </p:nvSpPr>
        <p:spPr>
          <a:xfrm>
            <a:off x="4419123" y="987426"/>
            <a:ext cx="3295607" cy="488156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400" baseline="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2" name="Espace réservé du texte 6"/>
          <p:cNvSpPr>
            <a:spLocks noGrp="1"/>
          </p:cNvSpPr>
          <p:nvPr>
            <p:ph type="body" sz="half" idx="14"/>
          </p:nvPr>
        </p:nvSpPr>
        <p:spPr>
          <a:xfrm>
            <a:off x="8311501" y="987426"/>
            <a:ext cx="3295607" cy="488156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400" baseline="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2157205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9_Diapositive graphique - imag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04875" y="1368425"/>
            <a:ext cx="10515600" cy="435133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lang="fr-FR" sz="2400" kern="1200" dirty="0" smtClean="0">
                <a:solidFill>
                  <a:srgbClr val="13324A"/>
                </a:solidFill>
                <a:latin typeface="+mj-lt"/>
                <a:ea typeface="+mn-ea"/>
                <a:cs typeface="+mn-cs"/>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4" name="Espace réservé du numéro de diapositive 5"/>
          <p:cNvSpPr>
            <a:spLocks noGrp="1"/>
          </p:cNvSpPr>
          <p:nvPr>
            <p:ph type="sldNum" sz="quarter" idx="12"/>
          </p:nvPr>
        </p:nvSpPr>
        <p:spPr>
          <a:xfrm>
            <a:off x="8610600" y="6356352"/>
            <a:ext cx="2743200" cy="365125"/>
          </a:xfrm>
          <a:prstGeom prst="rect">
            <a:avLst/>
          </a:prstGeom>
        </p:spPr>
        <p:txBody>
          <a:bodyPr/>
          <a:lstStyle/>
          <a:p>
            <a:fld id="{5576368F-74A2-41EB-A1A0-8E728342CBF4}"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398968574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gradFill flip="none" rotWithShape="1">
          <a:gsLst>
            <a:gs pos="0">
              <a:schemeClr val="bg1"/>
            </a:gs>
            <a:gs pos="77000">
              <a:srgbClr val="FDFFFC"/>
            </a:gs>
            <a:gs pos="100000">
              <a:schemeClr val="bg1">
                <a:lumMod val="9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63" name="Image 62"/>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a:off x="2" y="0"/>
            <a:ext cx="12191999" cy="6858000"/>
          </a:xfrm>
          <a:prstGeom prst="rect">
            <a:avLst/>
          </a:prstGeom>
        </p:spPr>
      </p:pic>
      <p:sp>
        <p:nvSpPr>
          <p:cNvPr id="2" name="Title 1"/>
          <p:cNvSpPr>
            <a:spLocks noGrp="1"/>
          </p:cNvSpPr>
          <p:nvPr>
            <p:ph type="ctrTitle" hasCustomPrompt="1"/>
          </p:nvPr>
        </p:nvSpPr>
        <p:spPr>
          <a:xfrm>
            <a:off x="3599723" y="2372883"/>
            <a:ext cx="8352928" cy="2138260"/>
          </a:xfrm>
          <a:prstGeom prst="rect">
            <a:avLst/>
          </a:prstGeom>
        </p:spPr>
        <p:txBody>
          <a:bodyPr anchor="ctr">
            <a:normAutofit/>
          </a:bodyPr>
          <a:lstStyle>
            <a:lvl1pPr algn="ctr">
              <a:lnSpc>
                <a:spcPct val="100000"/>
              </a:lnSpc>
              <a:defRPr sz="4000" b="0" cap="none" baseline="0">
                <a:solidFill>
                  <a:schemeClr val="tx2"/>
                </a:solidFill>
                <a:latin typeface="Segoe UI Semibold" panose="020B0702040204020203" pitchFamily="34" charset="0"/>
                <a:cs typeface="Segoe UI Semibold" panose="020B0702040204020203" pitchFamily="34" charset="0"/>
              </a:defRPr>
            </a:lvl1pPr>
          </a:lstStyle>
          <a:p>
            <a:r>
              <a:rPr lang="fr-FR" dirty="0"/>
              <a:t>MODIFIEZ LE STYLE DU TITRE</a:t>
            </a:r>
            <a:endParaRPr lang="en-US" dirty="0"/>
          </a:p>
        </p:txBody>
      </p:sp>
      <p:sp>
        <p:nvSpPr>
          <p:cNvPr id="3" name="Subtitle 2"/>
          <p:cNvSpPr>
            <a:spLocks noGrp="1"/>
          </p:cNvSpPr>
          <p:nvPr>
            <p:ph type="subTitle" idx="1"/>
          </p:nvPr>
        </p:nvSpPr>
        <p:spPr>
          <a:xfrm>
            <a:off x="3599723" y="4773150"/>
            <a:ext cx="8352928" cy="452757"/>
          </a:xfrm>
          <a:prstGeom prst="rect">
            <a:avLst/>
          </a:prstGeom>
        </p:spPr>
        <p:txBody>
          <a:bodyPr>
            <a:normAutofit/>
          </a:bodyPr>
          <a:lstStyle>
            <a:lvl1pPr marL="0" indent="0" algn="ctr">
              <a:spcBef>
                <a:spcPts val="0"/>
              </a:spcBef>
              <a:buNone/>
              <a:defRPr sz="2000" b="0">
                <a:solidFill>
                  <a:schemeClr val="tx1">
                    <a:lumMod val="75000"/>
                    <a:lumOff val="25000"/>
                  </a:schemeClr>
                </a:solidFill>
                <a:latin typeface="Segoe UI Semilight" panose="020B0402040204020203" pitchFamily="34" charset="0"/>
                <a:cs typeface="Segoe UI Semilight" panose="020B0402040204020203"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smtClean="0"/>
              <a:t>Modifiez le style des sous-titres du masque</a:t>
            </a:r>
            <a:endParaRPr lang="en-US" dirty="0"/>
          </a:p>
        </p:txBody>
      </p:sp>
      <p:pic>
        <p:nvPicPr>
          <p:cNvPr id="4" name="Imag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36427" y="6214849"/>
            <a:ext cx="1996800" cy="569336"/>
          </a:xfrm>
          <a:prstGeom prst="rect">
            <a:avLst/>
          </a:prstGeom>
        </p:spPr>
      </p:pic>
    </p:spTree>
    <p:extLst>
      <p:ext uri="{BB962C8B-B14F-4D97-AF65-F5344CB8AC3E}">
        <p14:creationId xmlns:p14="http://schemas.microsoft.com/office/powerpoint/2010/main" val="12448769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pic>
        <p:nvPicPr>
          <p:cNvPr id="5" name="Image 4"/>
          <p:cNvPicPr>
            <a:picLocks noChangeAspect="1"/>
          </p:cNvPicPr>
          <p:nvPr userDrawn="1"/>
        </p:nvPicPr>
        <p:blipFill rotWithShape="1">
          <a:blip r:embed="rId2" cstate="email">
            <a:extLst>
              <a:ext uri="{28A0092B-C50C-407E-A947-70E740481C1C}">
                <a14:useLocalDpi xmlns:a14="http://schemas.microsoft.com/office/drawing/2010/main"/>
              </a:ext>
            </a:extLst>
          </a:blip>
          <a:srcRect r="-649" b="-26"/>
          <a:stretch/>
        </p:blipFill>
        <p:spPr>
          <a:xfrm rot="10800000">
            <a:off x="5150328" y="-733"/>
            <a:ext cx="7041672" cy="6858729"/>
          </a:xfrm>
          <a:prstGeom prst="rect">
            <a:avLst/>
          </a:prstGeom>
        </p:spPr>
      </p:pic>
      <p:sp>
        <p:nvSpPr>
          <p:cNvPr id="2" name="Title 1"/>
          <p:cNvSpPr>
            <a:spLocks noGrp="1"/>
          </p:cNvSpPr>
          <p:nvPr>
            <p:ph type="ctrTitle"/>
          </p:nvPr>
        </p:nvSpPr>
        <p:spPr>
          <a:xfrm>
            <a:off x="5130608" y="2468894"/>
            <a:ext cx="7061392" cy="1389420"/>
          </a:xfrm>
          <a:prstGeom prst="rect">
            <a:avLst/>
          </a:prstGeom>
        </p:spPr>
        <p:txBody>
          <a:bodyPr anchor="ctr">
            <a:normAutofit/>
          </a:bodyPr>
          <a:lstStyle>
            <a:lvl1pPr algn="ctr">
              <a:lnSpc>
                <a:spcPct val="100000"/>
              </a:lnSpc>
              <a:defRPr sz="3200" b="1" cap="none" baseline="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3" name="Subtitle 2"/>
          <p:cNvSpPr>
            <a:spLocks noGrp="1"/>
          </p:cNvSpPr>
          <p:nvPr>
            <p:ph type="subTitle" idx="1"/>
          </p:nvPr>
        </p:nvSpPr>
        <p:spPr>
          <a:xfrm>
            <a:off x="5130864" y="4005064"/>
            <a:ext cx="7059520" cy="457200"/>
          </a:xfrm>
          <a:prstGeom prst="rect">
            <a:avLst/>
          </a:prstGeom>
        </p:spPr>
        <p:txBody>
          <a:bodyPr>
            <a:normAutofit/>
          </a:bodyPr>
          <a:lstStyle>
            <a:lvl1pPr marL="0" indent="0" algn="ctr">
              <a:spcBef>
                <a:spcPts val="0"/>
              </a:spcBef>
              <a:buNone/>
              <a:defRPr sz="2000" b="0">
                <a:solidFill>
                  <a:schemeClr val="tx1">
                    <a:lumMod val="75000"/>
                    <a:lumOff val="25000"/>
                  </a:schemeClr>
                </a:solidFill>
                <a:latin typeface="Segoe UI Semilight" panose="020B0402040204020203" pitchFamily="34" charset="0"/>
                <a:cs typeface="Segoe UI Semilight" panose="020B0402040204020203"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smtClean="0"/>
              <a:t>Modifiez le style des sous-titres du masque</a:t>
            </a:r>
            <a:endParaRPr lang="en-US" dirty="0"/>
          </a:p>
        </p:txBody>
      </p:sp>
      <p:sp>
        <p:nvSpPr>
          <p:cNvPr id="9" name="Espace réservé du contenu 8"/>
          <p:cNvSpPr>
            <a:spLocks noGrp="1"/>
          </p:cNvSpPr>
          <p:nvPr>
            <p:ph sz="quarter" idx="10" hasCustomPrompt="1"/>
          </p:nvPr>
        </p:nvSpPr>
        <p:spPr>
          <a:xfrm>
            <a:off x="1" y="0"/>
            <a:ext cx="5135033" cy="6858000"/>
          </a:xfrm>
          <a:prstGeom prst="rect">
            <a:avLst/>
          </a:prstGeom>
        </p:spPr>
        <p:txBody>
          <a:bodyPr/>
          <a:lstStyle>
            <a:lvl1pPr marL="0" indent="0" algn="ctr">
              <a:buNone/>
              <a:defRPr i="1" baseline="0"/>
            </a:lvl1pPr>
          </a:lstStyle>
          <a:p>
            <a:pPr lvl="0"/>
            <a:r>
              <a:rPr lang="fr-FR" dirty="0" smtClean="0"/>
              <a:t>(image, </a:t>
            </a:r>
            <a:r>
              <a:rPr lang="fr-FR" dirty="0" err="1" smtClean="0"/>
              <a:t>recoloriée</a:t>
            </a:r>
            <a:r>
              <a:rPr lang="fr-FR" dirty="0" smtClean="0"/>
              <a:t> en bleu)</a:t>
            </a:r>
            <a:endParaRPr lang="fr-FR" dirty="0"/>
          </a:p>
        </p:txBody>
      </p:sp>
      <p:pic>
        <p:nvPicPr>
          <p:cNvPr id="7" name="Imag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36427" y="6214849"/>
            <a:ext cx="1996800" cy="569336"/>
          </a:xfrm>
          <a:prstGeom prst="rect">
            <a:avLst/>
          </a:prstGeom>
        </p:spPr>
      </p:pic>
    </p:spTree>
    <p:extLst>
      <p:ext uri="{BB962C8B-B14F-4D97-AF65-F5344CB8AC3E}">
        <p14:creationId xmlns:p14="http://schemas.microsoft.com/office/powerpoint/2010/main" val="3839779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1295400" y="317110"/>
            <a:ext cx="9601200" cy="480053"/>
          </a:xfrm>
          <a:prstGeom prst="rect">
            <a:avLst/>
          </a:prstGeom>
        </p:spPr>
        <p:txBody>
          <a:bodyPr vert="horz" lIns="91440" tIns="45720" rIns="91440" bIns="45720" rtlCol="0" anchor="ctr">
            <a:noAutofit/>
          </a:bodyPr>
          <a:lstStyle>
            <a:lvl1pPr>
              <a:defRPr b="1">
                <a:solidFill>
                  <a:schemeClr val="tx2"/>
                </a:solidFill>
                <a:latin typeface="Segoe UI Semilight" panose="020B0402040204020203" pitchFamily="34" charset="0"/>
                <a:cs typeface="Segoe UI Semilight" panose="020B0402040204020203" pitchFamily="34" charset="0"/>
              </a:defRPr>
            </a:lvl1pPr>
          </a:lstStyle>
          <a:p>
            <a:r>
              <a:rPr lang="fr-FR" dirty="0"/>
              <a:t>Modifiez le style du titre</a:t>
            </a:r>
            <a:endParaRPr lang="en-US" dirty="0"/>
          </a:p>
        </p:txBody>
      </p:sp>
      <p:sp>
        <p:nvSpPr>
          <p:cNvPr id="3" name="Espace réservé du contenu 2"/>
          <p:cNvSpPr>
            <a:spLocks noGrp="1"/>
          </p:cNvSpPr>
          <p:nvPr>
            <p:ph sz="quarter" idx="13"/>
          </p:nvPr>
        </p:nvSpPr>
        <p:spPr>
          <a:xfrm>
            <a:off x="1295400" y="1028700"/>
            <a:ext cx="9601200" cy="5183717"/>
          </a:xfrm>
          <a:prstGeom prst="rect">
            <a:avLst/>
          </a:prstGeom>
        </p:spPr>
        <p:txBody>
          <a:bodyPr>
            <a:noAutofit/>
          </a:bodyPr>
          <a:lstStyle>
            <a:lvl1pPr>
              <a:spcBef>
                <a:spcPts val="0"/>
              </a:spcBef>
              <a:spcAft>
                <a:spcPts val="800"/>
              </a:spcAft>
              <a:defRPr/>
            </a:lvl1pPr>
            <a:lvl2pPr>
              <a:spcBef>
                <a:spcPts val="0"/>
              </a:spcBef>
              <a:spcAft>
                <a:spcPts val="800"/>
              </a:spcAft>
              <a:defRPr/>
            </a:lvl2pPr>
            <a:lvl3pPr>
              <a:spcBef>
                <a:spcPts val="0"/>
              </a:spcBef>
              <a:spcAft>
                <a:spcPts val="800"/>
              </a:spcAft>
              <a:defRPr/>
            </a:lvl3pPr>
            <a:lvl4pPr>
              <a:spcBef>
                <a:spcPts val="0"/>
              </a:spcBef>
              <a:spcAft>
                <a:spcPts val="800"/>
              </a:spcAft>
              <a:defRPr/>
            </a:lvl4pPr>
            <a:lvl5pPr>
              <a:spcBef>
                <a:spcPts val="0"/>
              </a:spcBef>
              <a:spcAft>
                <a:spcPts val="800"/>
              </a:spcAft>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cxnSp>
        <p:nvCxnSpPr>
          <p:cNvPr id="4" name="Straight Connector 147"/>
          <p:cNvCxnSpPr/>
          <p:nvPr userDrawn="1"/>
        </p:nvCxnSpPr>
        <p:spPr>
          <a:xfrm>
            <a:off x="609600" y="797163"/>
            <a:ext cx="10972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147"/>
          <p:cNvCxnSpPr/>
          <p:nvPr userDrawn="1"/>
        </p:nvCxnSpPr>
        <p:spPr>
          <a:xfrm>
            <a:off x="609600" y="6405331"/>
            <a:ext cx="10972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086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8/9_Diapositive graphique - imag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04875" y="1368425"/>
            <a:ext cx="10515600" cy="435133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lang="fr-FR" sz="2400" kern="1200" dirty="0" smtClean="0">
                <a:solidFill>
                  <a:srgbClr val="13324A"/>
                </a:solidFill>
                <a:latin typeface="+mj-lt"/>
                <a:ea typeface="+mn-ea"/>
                <a:cs typeface="+mn-cs"/>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4" name="Espace réservé du numéro de diapositive 5"/>
          <p:cNvSpPr>
            <a:spLocks noGrp="1"/>
          </p:cNvSpPr>
          <p:nvPr>
            <p:ph type="sldNum" sz="quarter" idx="12"/>
          </p:nvPr>
        </p:nvSpPr>
        <p:spPr>
          <a:xfrm>
            <a:off x="8610600" y="6356352"/>
            <a:ext cx="2743200" cy="365125"/>
          </a:xfrm>
          <a:prstGeom prst="rect">
            <a:avLst/>
          </a:prstGeom>
        </p:spPr>
        <p:txBody>
          <a:bodyPr/>
          <a:lstStyle/>
          <a:p>
            <a:fld id="{5576368F-74A2-41EB-A1A0-8E728342CBF4}"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3449614712"/>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4559829" y="164637"/>
            <a:ext cx="7488832" cy="632525"/>
          </a:xfrm>
          <a:prstGeom prst="rect">
            <a:avLst/>
          </a:prstGeom>
        </p:spPr>
        <p:txBody>
          <a:bodyPr vert="horz" lIns="91440" tIns="45720" rIns="91440" bIns="45720" rtlCol="0" anchor="ctr">
            <a:normAutofit/>
          </a:bodyPr>
          <a:lstStyle>
            <a:lvl1pPr>
              <a:defRPr b="1">
                <a:solidFill>
                  <a:schemeClr val="tx2"/>
                </a:solidFill>
                <a:latin typeface="Segoe UI Semilight" panose="020B0402040204020203" pitchFamily="34" charset="0"/>
                <a:cs typeface="Segoe UI Semilight" panose="020B0402040204020203" pitchFamily="34" charset="0"/>
              </a:defRPr>
            </a:lvl1pPr>
          </a:lstStyle>
          <a:p>
            <a:r>
              <a:rPr lang="fr-FR" dirty="0" smtClean="0"/>
              <a:t>Modifiez le style du titre</a:t>
            </a:r>
            <a:endParaRPr lang="en-US" dirty="0"/>
          </a:p>
        </p:txBody>
      </p:sp>
      <p:sp>
        <p:nvSpPr>
          <p:cNvPr id="15" name="Espace réservé du contenu 2"/>
          <p:cNvSpPr>
            <a:spLocks noGrp="1"/>
          </p:cNvSpPr>
          <p:nvPr>
            <p:ph sz="quarter" idx="13"/>
          </p:nvPr>
        </p:nvSpPr>
        <p:spPr>
          <a:xfrm>
            <a:off x="4655840" y="1028700"/>
            <a:ext cx="7392821" cy="5183717"/>
          </a:xfrm>
          <a:prstGeom prst="rect">
            <a:avLst/>
          </a:prstGeom>
        </p:spPr>
        <p:txBody>
          <a:bodyPr>
            <a:noAutofit/>
          </a:bodyPr>
          <a:lstStyle>
            <a:lvl1pPr>
              <a:spcBef>
                <a:spcPts val="0"/>
              </a:spcBef>
              <a:spcAft>
                <a:spcPts val="800"/>
              </a:spcAft>
              <a:defRPr/>
            </a:lvl1pPr>
            <a:lvl2pPr>
              <a:spcBef>
                <a:spcPts val="0"/>
              </a:spcBef>
              <a:spcAft>
                <a:spcPts val="800"/>
              </a:spcAft>
              <a:defRPr/>
            </a:lvl2pPr>
            <a:lvl3pPr>
              <a:spcBef>
                <a:spcPts val="0"/>
              </a:spcBef>
              <a:spcAft>
                <a:spcPts val="800"/>
              </a:spcAft>
              <a:defRPr/>
            </a:lvl3pPr>
            <a:lvl4pPr>
              <a:spcBef>
                <a:spcPts val="0"/>
              </a:spcBef>
              <a:spcAft>
                <a:spcPts val="800"/>
              </a:spcAft>
              <a:defRPr/>
            </a:lvl4pPr>
            <a:lvl5pPr>
              <a:spcBef>
                <a:spcPts val="0"/>
              </a:spcBef>
              <a:spcAft>
                <a:spcPts val="800"/>
              </a:spcAft>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6" name="Espace réservé du contenu 3"/>
          <p:cNvSpPr>
            <a:spLocks noGrp="1"/>
          </p:cNvSpPr>
          <p:nvPr>
            <p:ph sz="quarter" idx="14"/>
          </p:nvPr>
        </p:nvSpPr>
        <p:spPr>
          <a:xfrm>
            <a:off x="0" y="1028733"/>
            <a:ext cx="4464051" cy="5183684"/>
          </a:xfrm>
          <a:prstGeom prst="rect">
            <a:avLst/>
          </a:prstGeom>
        </p:spPr>
        <p:txBody>
          <a:bodyPr>
            <a:noAutofit/>
          </a:bodyPr>
          <a:lstStyle>
            <a:lvl1pPr marL="0" indent="0" algn="ctr">
              <a:buNone/>
              <a:defRPr b="1"/>
            </a:lvl1pPr>
            <a:lvl2pPr marL="274313" indent="0" algn="ctr">
              <a:buNone/>
              <a:defRPr b="1"/>
            </a:lvl2pPr>
            <a:lvl3pPr marL="506399" indent="0" algn="ctr">
              <a:buNone/>
              <a:defRPr b="1"/>
            </a:lvl3pPr>
            <a:lvl4pPr marL="731502" indent="0" algn="ctr">
              <a:buNone/>
              <a:defRPr b="1"/>
            </a:lvl4pPr>
            <a:lvl5pPr marL="963588" indent="0" algn="ctr">
              <a:buNone/>
              <a:defRPr b="1"/>
            </a:lvl5pPr>
          </a:lstStyle>
          <a:p>
            <a:pPr lvl="0"/>
            <a:r>
              <a:rPr lang="fr-FR" dirty="0" smtClean="0"/>
              <a:t>Modifiez les styles du texte du masque</a:t>
            </a:r>
          </a:p>
          <a:p>
            <a:pPr lvl="1"/>
            <a:endParaRPr lang="fr-FR" dirty="0"/>
          </a:p>
        </p:txBody>
      </p:sp>
      <p:cxnSp>
        <p:nvCxnSpPr>
          <p:cNvPr id="17" name="Straight Connector 147"/>
          <p:cNvCxnSpPr/>
          <p:nvPr userDrawn="1"/>
        </p:nvCxnSpPr>
        <p:spPr>
          <a:xfrm>
            <a:off x="4559829" y="797163"/>
            <a:ext cx="748883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9" name="Image 1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709" y="548680"/>
            <a:ext cx="4472528" cy="5892760"/>
          </a:xfrm>
          <a:prstGeom prst="rect">
            <a:avLst/>
          </a:prstGeom>
        </p:spPr>
      </p:pic>
    </p:spTree>
    <p:extLst>
      <p:ext uri="{BB962C8B-B14F-4D97-AF65-F5344CB8AC3E}">
        <p14:creationId xmlns:p14="http://schemas.microsoft.com/office/powerpoint/2010/main" val="301121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95400" y="1818322"/>
            <a:ext cx="4572000" cy="641351"/>
          </a:xfrm>
          <a:prstGeom prst="rect">
            <a:avLst/>
          </a:prstGeom>
        </p:spPr>
        <p:txBody>
          <a:bodyPr anchor="ctr">
            <a:noAutofit/>
          </a:bodyPr>
          <a:lstStyle>
            <a:lvl1pPr marL="0" indent="0">
              <a:spcBef>
                <a:spcPts val="0"/>
              </a:spcBef>
              <a:buNone/>
              <a:defRPr sz="20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295400" y="2503714"/>
            <a:ext cx="4572000" cy="3287487"/>
          </a:xfrm>
          <a:prstGeom prst="rect">
            <a:avLst/>
          </a:prstGeom>
        </p:spPr>
        <p:txBody>
          <a:bodyPr>
            <a:noAutofit/>
          </a:bodyPr>
          <a:lstStyle>
            <a:lvl1pPr>
              <a:spcBef>
                <a:spcPts val="0"/>
              </a:spcBef>
              <a:spcAft>
                <a:spcPts val="800"/>
              </a:spcAft>
              <a:defRPr sz="2000"/>
            </a:lvl1pPr>
            <a:lvl2pPr>
              <a:spcBef>
                <a:spcPts val="0"/>
              </a:spcBef>
              <a:spcAft>
                <a:spcPts val="800"/>
              </a:spcAft>
              <a:defRPr sz="1800"/>
            </a:lvl2pPr>
            <a:lvl3pPr>
              <a:spcBef>
                <a:spcPts val="0"/>
              </a:spcBef>
              <a:spcAft>
                <a:spcPts val="800"/>
              </a:spcAft>
              <a:defRPr sz="1600"/>
            </a:lvl3pPr>
            <a:lvl4pPr>
              <a:spcBef>
                <a:spcPts val="0"/>
              </a:spcBef>
              <a:spcAft>
                <a:spcPts val="800"/>
              </a:spcAft>
              <a:defRPr sz="1400"/>
            </a:lvl4pPr>
            <a:lvl5pPr>
              <a:spcBef>
                <a:spcPts val="0"/>
              </a:spcBef>
              <a:spcAft>
                <a:spcPts val="800"/>
              </a:spcAft>
              <a:defRPr sz="1400"/>
            </a:lvl5pPr>
            <a:lvl6pPr>
              <a:defRPr sz="1600"/>
            </a:lvl6pPr>
            <a:lvl7pPr>
              <a:defRPr sz="1600"/>
            </a:lvl7pPr>
            <a:lvl8pPr>
              <a:defRPr sz="1600"/>
            </a:lvl8pPr>
            <a:lvl9pPr>
              <a:defRPr sz="16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ext Placeholder 4"/>
          <p:cNvSpPr>
            <a:spLocks noGrp="1"/>
          </p:cNvSpPr>
          <p:nvPr>
            <p:ph type="body" sz="quarter" idx="3"/>
          </p:nvPr>
        </p:nvSpPr>
        <p:spPr>
          <a:xfrm>
            <a:off x="6324600" y="1818322"/>
            <a:ext cx="4572000" cy="641351"/>
          </a:xfrm>
          <a:prstGeom prst="rect">
            <a:avLst/>
          </a:prstGeom>
        </p:spPr>
        <p:txBody>
          <a:bodyPr anchor="ctr">
            <a:noAutofit/>
          </a:bodyPr>
          <a:lstStyle>
            <a:lvl1pPr marL="0" indent="0">
              <a:spcBef>
                <a:spcPts val="0"/>
              </a:spcBef>
              <a:buNone/>
              <a:defRPr sz="20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324600" y="2503714"/>
            <a:ext cx="4572000" cy="3287487"/>
          </a:xfrm>
          <a:prstGeom prst="rect">
            <a:avLst/>
          </a:prstGeom>
        </p:spPr>
        <p:txBody>
          <a:bodyPr>
            <a:noAutofit/>
          </a:bodyPr>
          <a:lstStyle>
            <a:lvl1pPr>
              <a:spcBef>
                <a:spcPts val="0"/>
              </a:spcBef>
              <a:spcAft>
                <a:spcPts val="800"/>
              </a:spcAft>
              <a:defRPr sz="2000"/>
            </a:lvl1pPr>
            <a:lvl2pPr>
              <a:spcBef>
                <a:spcPts val="0"/>
              </a:spcBef>
              <a:spcAft>
                <a:spcPts val="800"/>
              </a:spcAft>
              <a:defRPr sz="1800"/>
            </a:lvl2pPr>
            <a:lvl3pPr>
              <a:spcBef>
                <a:spcPts val="0"/>
              </a:spcBef>
              <a:spcAft>
                <a:spcPts val="800"/>
              </a:spcAft>
              <a:defRPr sz="1600"/>
            </a:lvl3pPr>
            <a:lvl4pPr>
              <a:spcBef>
                <a:spcPts val="0"/>
              </a:spcBef>
              <a:spcAft>
                <a:spcPts val="800"/>
              </a:spcAft>
              <a:defRPr sz="1400"/>
            </a:lvl4pPr>
            <a:lvl5pPr>
              <a:spcBef>
                <a:spcPts val="0"/>
              </a:spcBef>
              <a:spcAft>
                <a:spcPts val="800"/>
              </a:spcAft>
              <a:defRPr sz="1400"/>
            </a:lvl5pPr>
            <a:lvl6pPr>
              <a:defRPr sz="1600"/>
            </a:lvl6pPr>
            <a:lvl7pPr>
              <a:defRPr sz="1600"/>
            </a:lvl7pPr>
            <a:lvl8pPr>
              <a:defRPr sz="1600"/>
            </a:lvl8pPr>
            <a:lvl9pPr>
              <a:defRPr sz="16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11" name="Title Placeholder 1"/>
          <p:cNvSpPr>
            <a:spLocks noGrp="1"/>
          </p:cNvSpPr>
          <p:nvPr>
            <p:ph type="title"/>
          </p:nvPr>
        </p:nvSpPr>
        <p:spPr>
          <a:xfrm>
            <a:off x="1295400" y="317110"/>
            <a:ext cx="9601200" cy="480053"/>
          </a:xfrm>
          <a:prstGeom prst="rect">
            <a:avLst/>
          </a:prstGeom>
        </p:spPr>
        <p:txBody>
          <a:bodyPr vert="horz" lIns="91440" tIns="45720" rIns="91440" bIns="45720" rtlCol="0" anchor="ctr">
            <a:noAutofit/>
          </a:bodyPr>
          <a:lstStyle>
            <a:lvl1pPr>
              <a:defRPr>
                <a:solidFill>
                  <a:schemeClr val="tx2"/>
                </a:solidFill>
              </a:defRPr>
            </a:lvl1pPr>
          </a:lstStyle>
          <a:p>
            <a:r>
              <a:rPr lang="fr-FR" dirty="0" smtClean="0"/>
              <a:t>Modifiez le style du titre</a:t>
            </a:r>
            <a:endParaRPr lang="en-US" dirty="0"/>
          </a:p>
        </p:txBody>
      </p:sp>
      <p:cxnSp>
        <p:nvCxnSpPr>
          <p:cNvPr id="12" name="Straight Connector 147"/>
          <p:cNvCxnSpPr/>
          <p:nvPr userDrawn="1"/>
        </p:nvCxnSpPr>
        <p:spPr>
          <a:xfrm>
            <a:off x="609600" y="797163"/>
            <a:ext cx="10972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47"/>
          <p:cNvCxnSpPr/>
          <p:nvPr userDrawn="1"/>
        </p:nvCxnSpPr>
        <p:spPr>
          <a:xfrm>
            <a:off x="609600" y="6405331"/>
            <a:ext cx="10972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4687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95400" y="1981201"/>
            <a:ext cx="4572000" cy="3810001"/>
          </a:xfrm>
          <a:prstGeom prst="rect">
            <a:avLst/>
          </a:prstGeom>
        </p:spPr>
        <p:txBody>
          <a:bodyPr>
            <a:noAutofit/>
          </a:bodyPr>
          <a:lstStyle>
            <a:lvl1pPr>
              <a:spcBef>
                <a:spcPts val="0"/>
              </a:spcBef>
              <a:spcAft>
                <a:spcPts val="800"/>
              </a:spcAft>
              <a:defRPr sz="2000"/>
            </a:lvl1pPr>
            <a:lvl2pPr>
              <a:spcBef>
                <a:spcPts val="0"/>
              </a:spcBef>
              <a:spcAft>
                <a:spcPts val="800"/>
              </a:spcAft>
              <a:defRPr sz="1800"/>
            </a:lvl2pPr>
            <a:lvl3pPr>
              <a:spcBef>
                <a:spcPts val="0"/>
              </a:spcBef>
              <a:spcAft>
                <a:spcPts val="800"/>
              </a:spcAft>
              <a:defRPr sz="1600"/>
            </a:lvl3pPr>
            <a:lvl4pPr>
              <a:spcBef>
                <a:spcPts val="0"/>
              </a:spcBef>
              <a:spcAft>
                <a:spcPts val="800"/>
              </a:spcAft>
              <a:defRPr sz="1400"/>
            </a:lvl4pPr>
            <a:lvl5pPr>
              <a:spcBef>
                <a:spcPts val="0"/>
              </a:spcBef>
              <a:spcAft>
                <a:spcPts val="800"/>
              </a:spcAft>
              <a:defRPr sz="1400"/>
            </a:lvl5pPr>
            <a:lvl6pPr>
              <a:defRPr sz="1800"/>
            </a:lvl6pPr>
            <a:lvl7pPr>
              <a:defRPr sz="1800"/>
            </a:lvl7pPr>
            <a:lvl8pPr>
              <a:defRPr sz="1800"/>
            </a:lvl8pPr>
            <a:lvl9pPr>
              <a:defRPr sz="18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3"/>
          <p:cNvSpPr>
            <a:spLocks noGrp="1"/>
          </p:cNvSpPr>
          <p:nvPr>
            <p:ph sz="half" idx="2"/>
          </p:nvPr>
        </p:nvSpPr>
        <p:spPr>
          <a:xfrm>
            <a:off x="6324600" y="1981201"/>
            <a:ext cx="4572000" cy="3810001"/>
          </a:xfrm>
          <a:prstGeom prst="rect">
            <a:avLst/>
          </a:prstGeom>
        </p:spPr>
        <p:txBody>
          <a:bodyPr>
            <a:noAutofit/>
          </a:bodyPr>
          <a:lstStyle>
            <a:lvl1pPr>
              <a:spcBef>
                <a:spcPts val="0"/>
              </a:spcBef>
              <a:spcAft>
                <a:spcPts val="800"/>
              </a:spcAft>
              <a:defRPr sz="2000"/>
            </a:lvl1pPr>
            <a:lvl2pPr>
              <a:spcBef>
                <a:spcPts val="0"/>
              </a:spcBef>
              <a:spcAft>
                <a:spcPts val="800"/>
              </a:spcAft>
              <a:defRPr sz="1800"/>
            </a:lvl2pPr>
            <a:lvl3pPr>
              <a:spcBef>
                <a:spcPts val="0"/>
              </a:spcBef>
              <a:spcAft>
                <a:spcPts val="800"/>
              </a:spcAft>
              <a:defRPr sz="1600"/>
            </a:lvl3pPr>
            <a:lvl4pPr>
              <a:spcBef>
                <a:spcPts val="0"/>
              </a:spcBef>
              <a:spcAft>
                <a:spcPts val="800"/>
              </a:spcAft>
              <a:defRPr sz="1400"/>
            </a:lvl4pPr>
            <a:lvl5pPr>
              <a:spcBef>
                <a:spcPts val="0"/>
              </a:spcBef>
              <a:spcAft>
                <a:spcPts val="800"/>
              </a:spcAft>
              <a:defRPr sz="1400"/>
            </a:lvl5pPr>
            <a:lvl6pPr>
              <a:defRPr sz="1800"/>
            </a:lvl6pPr>
            <a:lvl7pPr>
              <a:defRPr sz="1800"/>
            </a:lvl7pPr>
            <a:lvl8pPr>
              <a:defRPr sz="1800"/>
            </a:lvl8pPr>
            <a:lvl9pPr>
              <a:defRPr sz="18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8" name="Title Placeholder 1"/>
          <p:cNvSpPr>
            <a:spLocks noGrp="1"/>
          </p:cNvSpPr>
          <p:nvPr>
            <p:ph type="title"/>
          </p:nvPr>
        </p:nvSpPr>
        <p:spPr>
          <a:xfrm>
            <a:off x="1295400" y="317110"/>
            <a:ext cx="9601200" cy="480053"/>
          </a:xfrm>
          <a:prstGeom prst="rect">
            <a:avLst/>
          </a:prstGeom>
        </p:spPr>
        <p:txBody>
          <a:bodyPr vert="horz" lIns="91440" tIns="45720" rIns="91440" bIns="45720" rtlCol="0" anchor="ctr">
            <a:noAutofit/>
          </a:bodyPr>
          <a:lstStyle>
            <a:lvl1pPr>
              <a:defRPr b="1">
                <a:solidFill>
                  <a:schemeClr val="tx2"/>
                </a:solidFill>
                <a:latin typeface="Segoe UI Semilight" panose="020B0402040204020203" pitchFamily="34" charset="0"/>
                <a:cs typeface="Segoe UI Semilight" panose="020B0402040204020203" pitchFamily="34" charset="0"/>
              </a:defRPr>
            </a:lvl1pPr>
          </a:lstStyle>
          <a:p>
            <a:r>
              <a:rPr lang="fr-FR" dirty="0"/>
              <a:t>Modifiez le style du titre</a:t>
            </a:r>
            <a:endParaRPr lang="en-US" dirty="0"/>
          </a:p>
        </p:txBody>
      </p:sp>
      <p:cxnSp>
        <p:nvCxnSpPr>
          <p:cNvPr id="5" name="Straight Connector 147"/>
          <p:cNvCxnSpPr/>
          <p:nvPr userDrawn="1"/>
        </p:nvCxnSpPr>
        <p:spPr>
          <a:xfrm>
            <a:off x="609600" y="797163"/>
            <a:ext cx="10972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147"/>
          <p:cNvCxnSpPr/>
          <p:nvPr userDrawn="1"/>
        </p:nvCxnSpPr>
        <p:spPr>
          <a:xfrm>
            <a:off x="609600" y="6405331"/>
            <a:ext cx="10972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7051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1325563"/>
          </a:xfrm>
          <a:prstGeom prst="rect">
            <a:avLst/>
          </a:prstGeom>
        </p:spPr>
        <p:txBody>
          <a:bodyPr/>
          <a:lstStyle/>
          <a:p>
            <a:r>
              <a:rPr lang="fr-FR" smtClean="0"/>
              <a:t>Modifiez le style du titre</a:t>
            </a:r>
            <a:endParaRPr lang="fr-FR"/>
          </a:p>
        </p:txBody>
      </p:sp>
      <p:sp>
        <p:nvSpPr>
          <p:cNvPr id="3" name="Espace réservé du contenu 2"/>
          <p:cNvSpPr>
            <a:spLocks noGrp="1"/>
          </p:cNvSpPr>
          <p:nvPr>
            <p:ph idx="1"/>
          </p:nvPr>
        </p:nvSpPr>
        <p:spPr>
          <a:xfrm>
            <a:off x="838200" y="1825625"/>
            <a:ext cx="10515600" cy="4351339"/>
          </a:xfrm>
          <a:prstGeom prst="rect">
            <a:avLst/>
          </a:prstGeo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838200" y="6356351"/>
            <a:ext cx="2743200" cy="365125"/>
          </a:xfrm>
          <a:prstGeom prst="rect">
            <a:avLst/>
          </a:prstGeom>
        </p:spPr>
        <p:txBody>
          <a:bodyPr/>
          <a:lstStyle/>
          <a:p>
            <a:fld id="{4F733F67-8A92-4DBD-9095-733F5EAF4738}" type="datetime1">
              <a:rPr lang="fr-FR" smtClean="0">
                <a:solidFill>
                  <a:prstClr val="black"/>
                </a:solidFill>
              </a:rPr>
              <a:pPr/>
              <a:t>24/11/2022</a:t>
            </a:fld>
            <a:endParaRPr lang="fr-FR">
              <a:solidFill>
                <a:prstClr val="black"/>
              </a:solidFill>
            </a:endParaRPr>
          </a:p>
        </p:txBody>
      </p:sp>
      <p:sp>
        <p:nvSpPr>
          <p:cNvPr id="5" name="Espace réservé du pied de page 4"/>
          <p:cNvSpPr>
            <a:spLocks noGrp="1"/>
          </p:cNvSpPr>
          <p:nvPr>
            <p:ph type="ftr" sz="quarter" idx="11"/>
          </p:nvPr>
        </p:nvSpPr>
        <p:spPr>
          <a:xfrm>
            <a:off x="4038600" y="6356351"/>
            <a:ext cx="4114800" cy="365125"/>
          </a:xfrm>
          <a:prstGeom prst="rect">
            <a:avLst/>
          </a:prstGeom>
        </p:spPr>
        <p:txBody>
          <a:bodyPr/>
          <a:lstStyle/>
          <a:p>
            <a:endParaRPr lang="fr-FR">
              <a:solidFill>
                <a:prstClr val="black"/>
              </a:solidFill>
            </a:endParaRPr>
          </a:p>
        </p:txBody>
      </p:sp>
      <p:sp>
        <p:nvSpPr>
          <p:cNvPr id="6" name="Espace réservé du numéro de diapositive 5"/>
          <p:cNvSpPr>
            <a:spLocks noGrp="1"/>
          </p:cNvSpPr>
          <p:nvPr>
            <p:ph type="sldNum" sz="quarter" idx="12"/>
          </p:nvPr>
        </p:nvSpPr>
        <p:spPr>
          <a:xfrm>
            <a:off x="8610600" y="6356351"/>
            <a:ext cx="2743200" cy="365125"/>
          </a:xfrm>
          <a:prstGeom prst="rect">
            <a:avLst/>
          </a:prstGeom>
        </p:spPr>
        <p:txBody>
          <a:bodyPr/>
          <a:lstStyle/>
          <a:p>
            <a:fld id="{3E1B1922-A48B-4C42-ABA3-393FB46A6EAA}" type="slidenum">
              <a:rPr lang="fr-FR" smtClean="0">
                <a:solidFill>
                  <a:prstClr val="black"/>
                </a:solidFill>
              </a:rPr>
              <a:pPr/>
              <a:t>‹N°›</a:t>
            </a:fld>
            <a:endParaRPr lang="fr-FR">
              <a:solidFill>
                <a:prstClr val="black"/>
              </a:solidFill>
            </a:endParaRP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61998" y="241566"/>
            <a:ext cx="1646135" cy="705487"/>
          </a:xfrm>
          <a:prstGeom prst="rect">
            <a:avLst/>
          </a:prstGeom>
        </p:spPr>
      </p:pic>
    </p:spTree>
    <p:extLst>
      <p:ext uri="{BB962C8B-B14F-4D97-AF65-F5344CB8AC3E}">
        <p14:creationId xmlns:p14="http://schemas.microsoft.com/office/powerpoint/2010/main" val="1235153709"/>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gradFill flip="none" rotWithShape="1">
          <a:gsLst>
            <a:gs pos="0">
              <a:schemeClr val="bg1"/>
            </a:gs>
            <a:gs pos="77000">
              <a:srgbClr val="FDFFFC"/>
            </a:gs>
            <a:gs pos="100000">
              <a:schemeClr val="bg1">
                <a:lumMod val="9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63" name="Image 62"/>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a:off x="2" y="0"/>
            <a:ext cx="12191999" cy="6858000"/>
          </a:xfrm>
          <a:prstGeom prst="rect">
            <a:avLst/>
          </a:prstGeom>
        </p:spPr>
      </p:pic>
      <p:sp>
        <p:nvSpPr>
          <p:cNvPr id="2" name="Title 1"/>
          <p:cNvSpPr>
            <a:spLocks noGrp="1"/>
          </p:cNvSpPr>
          <p:nvPr>
            <p:ph type="ctrTitle" hasCustomPrompt="1"/>
          </p:nvPr>
        </p:nvSpPr>
        <p:spPr>
          <a:xfrm>
            <a:off x="3599723" y="2372883"/>
            <a:ext cx="8352928" cy="2138260"/>
          </a:xfrm>
          <a:prstGeom prst="rect">
            <a:avLst/>
          </a:prstGeom>
        </p:spPr>
        <p:txBody>
          <a:bodyPr anchor="ctr">
            <a:normAutofit/>
          </a:bodyPr>
          <a:lstStyle>
            <a:lvl1pPr algn="ctr">
              <a:lnSpc>
                <a:spcPct val="100000"/>
              </a:lnSpc>
              <a:defRPr sz="4000" b="0" cap="none" baseline="0">
                <a:solidFill>
                  <a:schemeClr val="tx2"/>
                </a:solidFill>
                <a:latin typeface="Segoe UI Semibold" panose="020B0702040204020203" pitchFamily="34" charset="0"/>
                <a:cs typeface="Segoe UI Semibold" panose="020B0702040204020203" pitchFamily="34" charset="0"/>
              </a:defRPr>
            </a:lvl1pPr>
          </a:lstStyle>
          <a:p>
            <a:r>
              <a:rPr lang="fr-FR" dirty="0"/>
              <a:t>MODIFIEZ LE STYLE DU TITRE</a:t>
            </a:r>
            <a:endParaRPr lang="en-US" dirty="0"/>
          </a:p>
        </p:txBody>
      </p:sp>
      <p:sp>
        <p:nvSpPr>
          <p:cNvPr id="3" name="Subtitle 2"/>
          <p:cNvSpPr>
            <a:spLocks noGrp="1"/>
          </p:cNvSpPr>
          <p:nvPr>
            <p:ph type="subTitle" idx="1"/>
          </p:nvPr>
        </p:nvSpPr>
        <p:spPr>
          <a:xfrm>
            <a:off x="3599723" y="4773150"/>
            <a:ext cx="8352928" cy="452757"/>
          </a:xfrm>
          <a:prstGeom prst="rect">
            <a:avLst/>
          </a:prstGeom>
        </p:spPr>
        <p:txBody>
          <a:bodyPr>
            <a:normAutofit/>
          </a:bodyPr>
          <a:lstStyle>
            <a:lvl1pPr marL="0" indent="0" algn="ctr">
              <a:spcBef>
                <a:spcPts val="0"/>
              </a:spcBef>
              <a:buNone/>
              <a:defRPr sz="2000" b="0">
                <a:solidFill>
                  <a:schemeClr val="tx1">
                    <a:lumMod val="75000"/>
                    <a:lumOff val="25000"/>
                  </a:schemeClr>
                </a:solidFill>
                <a:latin typeface="Segoe UI Semilight" panose="020B0402040204020203" pitchFamily="34" charset="0"/>
                <a:cs typeface="Segoe UI Semilight" panose="020B0402040204020203"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smtClean="0"/>
              <a:t>Modifiez le style des sous-titres du masque</a:t>
            </a:r>
            <a:endParaRPr lang="en-US" dirty="0"/>
          </a:p>
        </p:txBody>
      </p:sp>
      <p:pic>
        <p:nvPicPr>
          <p:cNvPr id="4" name="Imag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36427" y="6214849"/>
            <a:ext cx="1996800" cy="569336"/>
          </a:xfrm>
          <a:prstGeom prst="rect">
            <a:avLst/>
          </a:prstGeom>
        </p:spPr>
      </p:pic>
    </p:spTree>
    <p:extLst>
      <p:ext uri="{BB962C8B-B14F-4D97-AF65-F5344CB8AC3E}">
        <p14:creationId xmlns:p14="http://schemas.microsoft.com/office/powerpoint/2010/main" val="497096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spTree>
      <p:nvGrpSpPr>
        <p:cNvPr id="1" name=""/>
        <p:cNvGrpSpPr/>
        <p:nvPr/>
      </p:nvGrpSpPr>
      <p:grpSpPr>
        <a:xfrm>
          <a:off x="0" y="0"/>
          <a:ext cx="0" cy="0"/>
          <a:chOff x="0" y="0"/>
          <a:chExt cx="0" cy="0"/>
        </a:xfrm>
      </p:grpSpPr>
      <p:pic>
        <p:nvPicPr>
          <p:cNvPr id="5" name="Image 4"/>
          <p:cNvPicPr>
            <a:picLocks noChangeAspect="1"/>
          </p:cNvPicPr>
          <p:nvPr userDrawn="1"/>
        </p:nvPicPr>
        <p:blipFill rotWithShape="1">
          <a:blip r:embed="rId2" cstate="email">
            <a:extLst>
              <a:ext uri="{28A0092B-C50C-407E-A947-70E740481C1C}">
                <a14:useLocalDpi xmlns:a14="http://schemas.microsoft.com/office/drawing/2010/main"/>
              </a:ext>
            </a:extLst>
          </a:blip>
          <a:srcRect r="-649" b="-26"/>
          <a:stretch/>
        </p:blipFill>
        <p:spPr>
          <a:xfrm rot="10800000">
            <a:off x="5150328" y="-733"/>
            <a:ext cx="7041672" cy="6858729"/>
          </a:xfrm>
          <a:prstGeom prst="rect">
            <a:avLst/>
          </a:prstGeom>
        </p:spPr>
      </p:pic>
      <p:sp>
        <p:nvSpPr>
          <p:cNvPr id="2" name="Title 1"/>
          <p:cNvSpPr>
            <a:spLocks noGrp="1"/>
          </p:cNvSpPr>
          <p:nvPr>
            <p:ph type="ctrTitle"/>
          </p:nvPr>
        </p:nvSpPr>
        <p:spPr>
          <a:xfrm>
            <a:off x="5130608" y="2468894"/>
            <a:ext cx="7061392" cy="1389420"/>
          </a:xfrm>
          <a:prstGeom prst="rect">
            <a:avLst/>
          </a:prstGeom>
        </p:spPr>
        <p:txBody>
          <a:bodyPr anchor="ctr">
            <a:normAutofit/>
          </a:bodyPr>
          <a:lstStyle>
            <a:lvl1pPr algn="ctr">
              <a:lnSpc>
                <a:spcPct val="100000"/>
              </a:lnSpc>
              <a:defRPr sz="3200" b="1" cap="none" baseline="0">
                <a:solidFill>
                  <a:schemeClr val="tx2"/>
                </a:solidFill>
                <a:latin typeface="Segoe UI Semibold" panose="020B0702040204020203" pitchFamily="34" charset="0"/>
                <a:cs typeface="Segoe UI Semibold" panose="020B0702040204020203" pitchFamily="34" charset="0"/>
              </a:defRPr>
            </a:lvl1pPr>
          </a:lstStyle>
          <a:p>
            <a:endParaRPr lang="en-US" dirty="0"/>
          </a:p>
        </p:txBody>
      </p:sp>
      <p:sp>
        <p:nvSpPr>
          <p:cNvPr id="3" name="Subtitle 2"/>
          <p:cNvSpPr>
            <a:spLocks noGrp="1"/>
          </p:cNvSpPr>
          <p:nvPr>
            <p:ph type="subTitle" idx="1"/>
          </p:nvPr>
        </p:nvSpPr>
        <p:spPr>
          <a:xfrm>
            <a:off x="5130864" y="4005064"/>
            <a:ext cx="7059520" cy="457200"/>
          </a:xfrm>
          <a:prstGeom prst="rect">
            <a:avLst/>
          </a:prstGeom>
        </p:spPr>
        <p:txBody>
          <a:bodyPr>
            <a:normAutofit/>
          </a:bodyPr>
          <a:lstStyle>
            <a:lvl1pPr marL="0" indent="0" algn="ctr">
              <a:spcBef>
                <a:spcPts val="0"/>
              </a:spcBef>
              <a:buNone/>
              <a:defRPr sz="2000" b="0">
                <a:solidFill>
                  <a:schemeClr val="tx1">
                    <a:lumMod val="75000"/>
                    <a:lumOff val="25000"/>
                  </a:schemeClr>
                </a:solidFill>
                <a:latin typeface="Segoe UI Semilight" panose="020B0402040204020203" pitchFamily="34" charset="0"/>
                <a:cs typeface="Segoe UI Semilight" panose="020B0402040204020203"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smtClean="0"/>
              <a:t>Modifiez le style des sous-titres du masque</a:t>
            </a:r>
            <a:endParaRPr lang="en-US" dirty="0"/>
          </a:p>
        </p:txBody>
      </p:sp>
      <p:sp>
        <p:nvSpPr>
          <p:cNvPr id="9" name="Espace réservé du contenu 8"/>
          <p:cNvSpPr>
            <a:spLocks noGrp="1"/>
          </p:cNvSpPr>
          <p:nvPr>
            <p:ph sz="quarter" idx="10" hasCustomPrompt="1"/>
          </p:nvPr>
        </p:nvSpPr>
        <p:spPr>
          <a:xfrm>
            <a:off x="1" y="0"/>
            <a:ext cx="5135033" cy="6858000"/>
          </a:xfrm>
          <a:prstGeom prst="rect">
            <a:avLst/>
          </a:prstGeom>
        </p:spPr>
        <p:txBody>
          <a:bodyPr/>
          <a:lstStyle>
            <a:lvl1pPr marL="0" indent="0" algn="ctr">
              <a:buNone/>
              <a:defRPr i="1" baseline="0"/>
            </a:lvl1pPr>
          </a:lstStyle>
          <a:p>
            <a:pPr lvl="0"/>
            <a:r>
              <a:rPr lang="fr-FR" dirty="0" smtClean="0"/>
              <a:t>(image, </a:t>
            </a:r>
            <a:r>
              <a:rPr lang="fr-FR" dirty="0" err="1" smtClean="0"/>
              <a:t>recoloriée</a:t>
            </a:r>
            <a:r>
              <a:rPr lang="fr-FR" dirty="0" smtClean="0"/>
              <a:t> en bleu)</a:t>
            </a:r>
            <a:endParaRPr lang="fr-FR" dirty="0"/>
          </a:p>
        </p:txBody>
      </p:sp>
      <p:pic>
        <p:nvPicPr>
          <p:cNvPr id="7" name="Imag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36427" y="6214849"/>
            <a:ext cx="1996800" cy="569336"/>
          </a:xfrm>
          <a:prstGeom prst="rect">
            <a:avLst/>
          </a:prstGeom>
        </p:spPr>
      </p:pic>
    </p:spTree>
    <p:extLst>
      <p:ext uri="{BB962C8B-B14F-4D97-AF65-F5344CB8AC3E}">
        <p14:creationId xmlns:p14="http://schemas.microsoft.com/office/powerpoint/2010/main" val="25797405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1295400" y="317110"/>
            <a:ext cx="9601200" cy="480053"/>
          </a:xfrm>
          <a:prstGeom prst="rect">
            <a:avLst/>
          </a:prstGeom>
        </p:spPr>
        <p:txBody>
          <a:bodyPr vert="horz" lIns="91440" tIns="45720" rIns="91440" bIns="45720" rtlCol="0" anchor="ctr">
            <a:noAutofit/>
          </a:bodyPr>
          <a:lstStyle>
            <a:lvl1pPr>
              <a:defRPr b="1">
                <a:solidFill>
                  <a:schemeClr val="tx2"/>
                </a:solidFill>
                <a:latin typeface="Segoe UI Semilight" panose="020B0402040204020203" pitchFamily="34" charset="0"/>
                <a:cs typeface="Segoe UI Semilight" panose="020B0402040204020203" pitchFamily="34" charset="0"/>
              </a:defRPr>
            </a:lvl1pPr>
          </a:lstStyle>
          <a:p>
            <a:r>
              <a:rPr lang="fr-FR" dirty="0"/>
              <a:t>Modifiez le style du titre</a:t>
            </a:r>
            <a:endParaRPr lang="en-US" dirty="0"/>
          </a:p>
        </p:txBody>
      </p:sp>
      <p:sp>
        <p:nvSpPr>
          <p:cNvPr id="3" name="Espace réservé du contenu 2"/>
          <p:cNvSpPr>
            <a:spLocks noGrp="1"/>
          </p:cNvSpPr>
          <p:nvPr>
            <p:ph sz="quarter" idx="13"/>
          </p:nvPr>
        </p:nvSpPr>
        <p:spPr>
          <a:xfrm>
            <a:off x="1295400" y="1028700"/>
            <a:ext cx="9601200" cy="5183717"/>
          </a:xfrm>
          <a:prstGeom prst="rect">
            <a:avLst/>
          </a:prstGeom>
        </p:spPr>
        <p:txBody>
          <a:bodyPr>
            <a:noAutofit/>
          </a:bodyPr>
          <a:lstStyle>
            <a:lvl1pPr>
              <a:spcBef>
                <a:spcPts val="0"/>
              </a:spcBef>
              <a:spcAft>
                <a:spcPts val="800"/>
              </a:spcAft>
              <a:defRPr/>
            </a:lvl1pPr>
            <a:lvl2pPr>
              <a:spcBef>
                <a:spcPts val="0"/>
              </a:spcBef>
              <a:spcAft>
                <a:spcPts val="800"/>
              </a:spcAft>
              <a:defRPr/>
            </a:lvl2pPr>
            <a:lvl3pPr>
              <a:spcBef>
                <a:spcPts val="0"/>
              </a:spcBef>
              <a:spcAft>
                <a:spcPts val="800"/>
              </a:spcAft>
              <a:defRPr/>
            </a:lvl3pPr>
            <a:lvl4pPr>
              <a:spcBef>
                <a:spcPts val="0"/>
              </a:spcBef>
              <a:spcAft>
                <a:spcPts val="800"/>
              </a:spcAft>
              <a:defRPr/>
            </a:lvl4pPr>
            <a:lvl5pPr>
              <a:spcBef>
                <a:spcPts val="0"/>
              </a:spcBef>
              <a:spcAft>
                <a:spcPts val="800"/>
              </a:spcAft>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cxnSp>
        <p:nvCxnSpPr>
          <p:cNvPr id="4" name="Straight Connector 147"/>
          <p:cNvCxnSpPr/>
          <p:nvPr userDrawn="1"/>
        </p:nvCxnSpPr>
        <p:spPr>
          <a:xfrm>
            <a:off x="609600" y="797163"/>
            <a:ext cx="10972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147"/>
          <p:cNvCxnSpPr/>
          <p:nvPr userDrawn="1"/>
        </p:nvCxnSpPr>
        <p:spPr>
          <a:xfrm>
            <a:off x="609600" y="6405331"/>
            <a:ext cx="10972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438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4559829" y="164637"/>
            <a:ext cx="7488832" cy="632525"/>
          </a:xfrm>
          <a:prstGeom prst="rect">
            <a:avLst/>
          </a:prstGeom>
        </p:spPr>
        <p:txBody>
          <a:bodyPr vert="horz" lIns="91440" tIns="45720" rIns="91440" bIns="45720" rtlCol="0" anchor="ctr">
            <a:normAutofit/>
          </a:bodyPr>
          <a:lstStyle>
            <a:lvl1pPr>
              <a:defRPr b="1">
                <a:solidFill>
                  <a:schemeClr val="tx2"/>
                </a:solidFill>
                <a:latin typeface="Segoe UI Semilight" panose="020B0402040204020203" pitchFamily="34" charset="0"/>
                <a:cs typeface="Segoe UI Semilight" panose="020B0402040204020203" pitchFamily="34" charset="0"/>
              </a:defRPr>
            </a:lvl1pPr>
          </a:lstStyle>
          <a:p>
            <a:r>
              <a:rPr lang="fr-FR" dirty="0" smtClean="0"/>
              <a:t>Modifiez le style du titre</a:t>
            </a:r>
            <a:endParaRPr lang="en-US" dirty="0"/>
          </a:p>
        </p:txBody>
      </p:sp>
      <p:sp>
        <p:nvSpPr>
          <p:cNvPr id="15" name="Espace réservé du contenu 2"/>
          <p:cNvSpPr>
            <a:spLocks noGrp="1"/>
          </p:cNvSpPr>
          <p:nvPr>
            <p:ph sz="quarter" idx="13"/>
          </p:nvPr>
        </p:nvSpPr>
        <p:spPr>
          <a:xfrm>
            <a:off x="4655840" y="1028700"/>
            <a:ext cx="7392821" cy="5183717"/>
          </a:xfrm>
          <a:prstGeom prst="rect">
            <a:avLst/>
          </a:prstGeom>
        </p:spPr>
        <p:txBody>
          <a:bodyPr>
            <a:noAutofit/>
          </a:bodyPr>
          <a:lstStyle>
            <a:lvl1pPr>
              <a:spcBef>
                <a:spcPts val="0"/>
              </a:spcBef>
              <a:spcAft>
                <a:spcPts val="800"/>
              </a:spcAft>
              <a:defRPr/>
            </a:lvl1pPr>
            <a:lvl2pPr>
              <a:spcBef>
                <a:spcPts val="0"/>
              </a:spcBef>
              <a:spcAft>
                <a:spcPts val="800"/>
              </a:spcAft>
              <a:defRPr/>
            </a:lvl2pPr>
            <a:lvl3pPr>
              <a:spcBef>
                <a:spcPts val="0"/>
              </a:spcBef>
              <a:spcAft>
                <a:spcPts val="800"/>
              </a:spcAft>
              <a:defRPr/>
            </a:lvl3pPr>
            <a:lvl4pPr>
              <a:spcBef>
                <a:spcPts val="0"/>
              </a:spcBef>
              <a:spcAft>
                <a:spcPts val="800"/>
              </a:spcAft>
              <a:defRPr/>
            </a:lvl4pPr>
            <a:lvl5pPr>
              <a:spcBef>
                <a:spcPts val="0"/>
              </a:spcBef>
              <a:spcAft>
                <a:spcPts val="800"/>
              </a:spcAft>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6" name="Espace réservé du contenu 3"/>
          <p:cNvSpPr>
            <a:spLocks noGrp="1"/>
          </p:cNvSpPr>
          <p:nvPr>
            <p:ph sz="quarter" idx="14"/>
          </p:nvPr>
        </p:nvSpPr>
        <p:spPr>
          <a:xfrm>
            <a:off x="0" y="1028733"/>
            <a:ext cx="4464051" cy="5183684"/>
          </a:xfrm>
          <a:prstGeom prst="rect">
            <a:avLst/>
          </a:prstGeom>
        </p:spPr>
        <p:txBody>
          <a:bodyPr>
            <a:noAutofit/>
          </a:bodyPr>
          <a:lstStyle>
            <a:lvl1pPr marL="0" indent="0" algn="ctr">
              <a:buNone/>
              <a:defRPr b="1"/>
            </a:lvl1pPr>
            <a:lvl2pPr marL="274313" indent="0" algn="ctr">
              <a:buNone/>
              <a:defRPr b="1"/>
            </a:lvl2pPr>
            <a:lvl3pPr marL="506399" indent="0" algn="ctr">
              <a:buNone/>
              <a:defRPr b="1"/>
            </a:lvl3pPr>
            <a:lvl4pPr marL="731502" indent="0" algn="ctr">
              <a:buNone/>
              <a:defRPr b="1"/>
            </a:lvl4pPr>
            <a:lvl5pPr marL="963588" indent="0" algn="ctr">
              <a:buNone/>
              <a:defRPr b="1"/>
            </a:lvl5pPr>
          </a:lstStyle>
          <a:p>
            <a:pPr lvl="0"/>
            <a:r>
              <a:rPr lang="fr-FR" dirty="0" smtClean="0"/>
              <a:t>Modifiez les styles du texte du masque</a:t>
            </a:r>
          </a:p>
          <a:p>
            <a:pPr lvl="1"/>
            <a:endParaRPr lang="fr-FR" dirty="0"/>
          </a:p>
        </p:txBody>
      </p:sp>
      <p:cxnSp>
        <p:nvCxnSpPr>
          <p:cNvPr id="17" name="Straight Connector 147"/>
          <p:cNvCxnSpPr/>
          <p:nvPr userDrawn="1"/>
        </p:nvCxnSpPr>
        <p:spPr>
          <a:xfrm>
            <a:off x="4559829" y="797163"/>
            <a:ext cx="748883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9" name="Image 1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709" y="548680"/>
            <a:ext cx="4472528" cy="5892760"/>
          </a:xfrm>
          <a:prstGeom prst="rect">
            <a:avLst/>
          </a:prstGeom>
        </p:spPr>
      </p:pic>
    </p:spTree>
    <p:extLst>
      <p:ext uri="{BB962C8B-B14F-4D97-AF65-F5344CB8AC3E}">
        <p14:creationId xmlns:p14="http://schemas.microsoft.com/office/powerpoint/2010/main" val="681034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95400" y="1818322"/>
            <a:ext cx="4572000" cy="641351"/>
          </a:xfrm>
          <a:prstGeom prst="rect">
            <a:avLst/>
          </a:prstGeom>
        </p:spPr>
        <p:txBody>
          <a:bodyPr anchor="ctr">
            <a:noAutofit/>
          </a:bodyPr>
          <a:lstStyle>
            <a:lvl1pPr marL="0" indent="0">
              <a:spcBef>
                <a:spcPts val="0"/>
              </a:spcBef>
              <a:buNone/>
              <a:defRPr sz="20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295400" y="2503714"/>
            <a:ext cx="4572000" cy="3287487"/>
          </a:xfrm>
          <a:prstGeom prst="rect">
            <a:avLst/>
          </a:prstGeom>
        </p:spPr>
        <p:txBody>
          <a:bodyPr>
            <a:noAutofit/>
          </a:bodyPr>
          <a:lstStyle>
            <a:lvl1pPr>
              <a:spcBef>
                <a:spcPts val="0"/>
              </a:spcBef>
              <a:spcAft>
                <a:spcPts val="800"/>
              </a:spcAft>
              <a:defRPr sz="2000"/>
            </a:lvl1pPr>
            <a:lvl2pPr>
              <a:spcBef>
                <a:spcPts val="0"/>
              </a:spcBef>
              <a:spcAft>
                <a:spcPts val="800"/>
              </a:spcAft>
              <a:defRPr sz="1800"/>
            </a:lvl2pPr>
            <a:lvl3pPr>
              <a:spcBef>
                <a:spcPts val="0"/>
              </a:spcBef>
              <a:spcAft>
                <a:spcPts val="800"/>
              </a:spcAft>
              <a:defRPr sz="1600"/>
            </a:lvl3pPr>
            <a:lvl4pPr>
              <a:spcBef>
                <a:spcPts val="0"/>
              </a:spcBef>
              <a:spcAft>
                <a:spcPts val="800"/>
              </a:spcAft>
              <a:defRPr sz="1400"/>
            </a:lvl4pPr>
            <a:lvl5pPr>
              <a:spcBef>
                <a:spcPts val="0"/>
              </a:spcBef>
              <a:spcAft>
                <a:spcPts val="800"/>
              </a:spcAft>
              <a:defRPr sz="1400"/>
            </a:lvl5pPr>
            <a:lvl6pPr>
              <a:defRPr sz="1600"/>
            </a:lvl6pPr>
            <a:lvl7pPr>
              <a:defRPr sz="1600"/>
            </a:lvl7pPr>
            <a:lvl8pPr>
              <a:defRPr sz="1600"/>
            </a:lvl8pPr>
            <a:lvl9pPr>
              <a:defRPr sz="16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5" name="Text Placeholder 4"/>
          <p:cNvSpPr>
            <a:spLocks noGrp="1"/>
          </p:cNvSpPr>
          <p:nvPr>
            <p:ph type="body" sz="quarter" idx="3"/>
          </p:nvPr>
        </p:nvSpPr>
        <p:spPr>
          <a:xfrm>
            <a:off x="6324600" y="1818322"/>
            <a:ext cx="4572000" cy="641351"/>
          </a:xfrm>
          <a:prstGeom prst="rect">
            <a:avLst/>
          </a:prstGeom>
        </p:spPr>
        <p:txBody>
          <a:bodyPr anchor="ctr">
            <a:noAutofit/>
          </a:bodyPr>
          <a:lstStyle>
            <a:lvl1pPr marL="0" indent="0">
              <a:spcBef>
                <a:spcPts val="0"/>
              </a:spcBef>
              <a:buNone/>
              <a:defRPr sz="2000" b="0">
                <a:solidFill>
                  <a:schemeClr val="accent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324600" y="2503714"/>
            <a:ext cx="4572000" cy="3287487"/>
          </a:xfrm>
          <a:prstGeom prst="rect">
            <a:avLst/>
          </a:prstGeom>
        </p:spPr>
        <p:txBody>
          <a:bodyPr>
            <a:noAutofit/>
          </a:bodyPr>
          <a:lstStyle>
            <a:lvl1pPr>
              <a:spcBef>
                <a:spcPts val="0"/>
              </a:spcBef>
              <a:spcAft>
                <a:spcPts val="800"/>
              </a:spcAft>
              <a:defRPr sz="2000"/>
            </a:lvl1pPr>
            <a:lvl2pPr>
              <a:spcBef>
                <a:spcPts val="0"/>
              </a:spcBef>
              <a:spcAft>
                <a:spcPts val="800"/>
              </a:spcAft>
              <a:defRPr sz="1800"/>
            </a:lvl2pPr>
            <a:lvl3pPr>
              <a:spcBef>
                <a:spcPts val="0"/>
              </a:spcBef>
              <a:spcAft>
                <a:spcPts val="800"/>
              </a:spcAft>
              <a:defRPr sz="1600"/>
            </a:lvl3pPr>
            <a:lvl4pPr>
              <a:spcBef>
                <a:spcPts val="0"/>
              </a:spcBef>
              <a:spcAft>
                <a:spcPts val="800"/>
              </a:spcAft>
              <a:defRPr sz="1400"/>
            </a:lvl4pPr>
            <a:lvl5pPr>
              <a:spcBef>
                <a:spcPts val="0"/>
              </a:spcBef>
              <a:spcAft>
                <a:spcPts val="800"/>
              </a:spcAft>
              <a:defRPr sz="1400"/>
            </a:lvl5pPr>
            <a:lvl6pPr>
              <a:defRPr sz="1600"/>
            </a:lvl6pPr>
            <a:lvl7pPr>
              <a:defRPr sz="1600"/>
            </a:lvl7pPr>
            <a:lvl8pPr>
              <a:defRPr sz="1600"/>
            </a:lvl8pPr>
            <a:lvl9pPr>
              <a:defRPr sz="16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11" name="Title Placeholder 1"/>
          <p:cNvSpPr>
            <a:spLocks noGrp="1"/>
          </p:cNvSpPr>
          <p:nvPr>
            <p:ph type="title"/>
          </p:nvPr>
        </p:nvSpPr>
        <p:spPr>
          <a:xfrm>
            <a:off x="1295400" y="317110"/>
            <a:ext cx="9601200" cy="480053"/>
          </a:xfrm>
          <a:prstGeom prst="rect">
            <a:avLst/>
          </a:prstGeom>
        </p:spPr>
        <p:txBody>
          <a:bodyPr vert="horz" lIns="91440" tIns="45720" rIns="91440" bIns="45720" rtlCol="0" anchor="ctr">
            <a:noAutofit/>
          </a:bodyPr>
          <a:lstStyle>
            <a:lvl1pPr>
              <a:defRPr>
                <a:solidFill>
                  <a:schemeClr val="tx2"/>
                </a:solidFill>
              </a:defRPr>
            </a:lvl1pPr>
          </a:lstStyle>
          <a:p>
            <a:r>
              <a:rPr lang="fr-FR" dirty="0" smtClean="0"/>
              <a:t>Modifiez le style du titre</a:t>
            </a:r>
            <a:endParaRPr lang="en-US" dirty="0"/>
          </a:p>
        </p:txBody>
      </p:sp>
      <p:cxnSp>
        <p:nvCxnSpPr>
          <p:cNvPr id="12" name="Straight Connector 147"/>
          <p:cNvCxnSpPr/>
          <p:nvPr userDrawn="1"/>
        </p:nvCxnSpPr>
        <p:spPr>
          <a:xfrm>
            <a:off x="609600" y="797163"/>
            <a:ext cx="10972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47"/>
          <p:cNvCxnSpPr/>
          <p:nvPr userDrawn="1"/>
        </p:nvCxnSpPr>
        <p:spPr>
          <a:xfrm>
            <a:off x="609600" y="6405331"/>
            <a:ext cx="10972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5795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95400" y="1981201"/>
            <a:ext cx="4572000" cy="3810001"/>
          </a:xfrm>
          <a:prstGeom prst="rect">
            <a:avLst/>
          </a:prstGeom>
        </p:spPr>
        <p:txBody>
          <a:bodyPr>
            <a:noAutofit/>
          </a:bodyPr>
          <a:lstStyle>
            <a:lvl1pPr>
              <a:spcBef>
                <a:spcPts val="0"/>
              </a:spcBef>
              <a:spcAft>
                <a:spcPts val="800"/>
              </a:spcAft>
              <a:defRPr sz="2000"/>
            </a:lvl1pPr>
            <a:lvl2pPr>
              <a:spcBef>
                <a:spcPts val="0"/>
              </a:spcBef>
              <a:spcAft>
                <a:spcPts val="800"/>
              </a:spcAft>
              <a:defRPr sz="1800"/>
            </a:lvl2pPr>
            <a:lvl3pPr>
              <a:spcBef>
                <a:spcPts val="0"/>
              </a:spcBef>
              <a:spcAft>
                <a:spcPts val="800"/>
              </a:spcAft>
              <a:defRPr sz="1600"/>
            </a:lvl3pPr>
            <a:lvl4pPr>
              <a:spcBef>
                <a:spcPts val="0"/>
              </a:spcBef>
              <a:spcAft>
                <a:spcPts val="800"/>
              </a:spcAft>
              <a:defRPr sz="1400"/>
            </a:lvl4pPr>
            <a:lvl5pPr>
              <a:spcBef>
                <a:spcPts val="0"/>
              </a:spcBef>
              <a:spcAft>
                <a:spcPts val="800"/>
              </a:spcAft>
              <a:defRPr sz="1400"/>
            </a:lvl5pPr>
            <a:lvl6pPr>
              <a:defRPr sz="1800"/>
            </a:lvl6pPr>
            <a:lvl7pPr>
              <a:defRPr sz="1800"/>
            </a:lvl7pPr>
            <a:lvl8pPr>
              <a:defRPr sz="1800"/>
            </a:lvl8pPr>
            <a:lvl9pPr>
              <a:defRPr sz="18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Content Placeholder 3"/>
          <p:cNvSpPr>
            <a:spLocks noGrp="1"/>
          </p:cNvSpPr>
          <p:nvPr>
            <p:ph sz="half" idx="2"/>
          </p:nvPr>
        </p:nvSpPr>
        <p:spPr>
          <a:xfrm>
            <a:off x="6324600" y="1981201"/>
            <a:ext cx="4572000" cy="3810001"/>
          </a:xfrm>
          <a:prstGeom prst="rect">
            <a:avLst/>
          </a:prstGeom>
        </p:spPr>
        <p:txBody>
          <a:bodyPr>
            <a:noAutofit/>
          </a:bodyPr>
          <a:lstStyle>
            <a:lvl1pPr>
              <a:spcBef>
                <a:spcPts val="0"/>
              </a:spcBef>
              <a:spcAft>
                <a:spcPts val="800"/>
              </a:spcAft>
              <a:defRPr sz="2000"/>
            </a:lvl1pPr>
            <a:lvl2pPr>
              <a:spcBef>
                <a:spcPts val="0"/>
              </a:spcBef>
              <a:spcAft>
                <a:spcPts val="800"/>
              </a:spcAft>
              <a:defRPr sz="1800"/>
            </a:lvl2pPr>
            <a:lvl3pPr>
              <a:spcBef>
                <a:spcPts val="0"/>
              </a:spcBef>
              <a:spcAft>
                <a:spcPts val="800"/>
              </a:spcAft>
              <a:defRPr sz="1600"/>
            </a:lvl3pPr>
            <a:lvl4pPr>
              <a:spcBef>
                <a:spcPts val="0"/>
              </a:spcBef>
              <a:spcAft>
                <a:spcPts val="800"/>
              </a:spcAft>
              <a:defRPr sz="1400"/>
            </a:lvl4pPr>
            <a:lvl5pPr>
              <a:spcBef>
                <a:spcPts val="0"/>
              </a:spcBef>
              <a:spcAft>
                <a:spcPts val="800"/>
              </a:spcAft>
              <a:defRPr sz="1400"/>
            </a:lvl5pPr>
            <a:lvl6pPr>
              <a:defRPr sz="1800"/>
            </a:lvl6pPr>
            <a:lvl7pPr>
              <a:defRPr sz="1800"/>
            </a:lvl7pPr>
            <a:lvl8pPr>
              <a:defRPr sz="1800"/>
            </a:lvl8pPr>
            <a:lvl9pPr>
              <a:defRPr sz="18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8" name="Title Placeholder 1"/>
          <p:cNvSpPr>
            <a:spLocks noGrp="1"/>
          </p:cNvSpPr>
          <p:nvPr>
            <p:ph type="title"/>
          </p:nvPr>
        </p:nvSpPr>
        <p:spPr>
          <a:xfrm>
            <a:off x="1295400" y="317110"/>
            <a:ext cx="9601200" cy="480053"/>
          </a:xfrm>
          <a:prstGeom prst="rect">
            <a:avLst/>
          </a:prstGeom>
        </p:spPr>
        <p:txBody>
          <a:bodyPr vert="horz" lIns="91440" tIns="45720" rIns="91440" bIns="45720" rtlCol="0" anchor="ctr">
            <a:noAutofit/>
          </a:bodyPr>
          <a:lstStyle>
            <a:lvl1pPr>
              <a:defRPr b="1">
                <a:solidFill>
                  <a:schemeClr val="tx2"/>
                </a:solidFill>
                <a:latin typeface="Segoe UI Semilight" panose="020B0402040204020203" pitchFamily="34" charset="0"/>
                <a:cs typeface="Segoe UI Semilight" panose="020B0402040204020203" pitchFamily="34" charset="0"/>
              </a:defRPr>
            </a:lvl1pPr>
          </a:lstStyle>
          <a:p>
            <a:r>
              <a:rPr lang="fr-FR" dirty="0"/>
              <a:t>Modifiez le style du titre</a:t>
            </a:r>
            <a:endParaRPr lang="en-US" dirty="0"/>
          </a:p>
        </p:txBody>
      </p:sp>
      <p:cxnSp>
        <p:nvCxnSpPr>
          <p:cNvPr id="5" name="Straight Connector 147"/>
          <p:cNvCxnSpPr/>
          <p:nvPr userDrawn="1"/>
        </p:nvCxnSpPr>
        <p:spPr>
          <a:xfrm>
            <a:off x="609600" y="797163"/>
            <a:ext cx="10972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147"/>
          <p:cNvCxnSpPr/>
          <p:nvPr userDrawn="1"/>
        </p:nvCxnSpPr>
        <p:spPr>
          <a:xfrm>
            <a:off x="609600" y="6405331"/>
            <a:ext cx="10972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243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9_Diapositive titre et text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1021492" y="1260389"/>
            <a:ext cx="10058400" cy="4805677"/>
          </a:xfrm>
          <a:prstGeom prst="rect">
            <a:avLst/>
          </a:prstGeom>
        </p:spPr>
        <p:txBody>
          <a:bodyPr/>
          <a:lstStyle>
            <a:lvl1pPr marL="0" indent="0" algn="just" defTabSz="914377" rtl="0" eaLnBrk="1" latinLnBrk="0" hangingPunct="1">
              <a:lnSpc>
                <a:spcPct val="90000"/>
              </a:lnSpc>
              <a:spcBef>
                <a:spcPts val="1000"/>
              </a:spcBef>
              <a:buNone/>
              <a:defRPr lang="fr-FR" sz="1800" kern="1200" dirty="0">
                <a:solidFill>
                  <a:srgbClr val="13324A"/>
                </a:solidFill>
                <a:latin typeface="Calibri Light" panose="020F0302020204030204" pitchFamily="34" charset="0"/>
                <a:ea typeface="+mn-ea"/>
                <a:cs typeface="+mn-cs"/>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smtClean="0"/>
              <a:t>Cliquez pour ajouter du texte</a:t>
            </a:r>
            <a:endParaRPr lang="fr-FR" dirty="0"/>
          </a:p>
        </p:txBody>
      </p:sp>
      <p:sp>
        <p:nvSpPr>
          <p:cNvPr id="2"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5"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lang="fr-FR" smtClean="0"/>
              <a:pPr/>
              <a:t>‹N°›</a:t>
            </a:fld>
            <a:endParaRPr lang="fr-FR" dirty="0"/>
          </a:p>
        </p:txBody>
      </p:sp>
    </p:spTree>
    <p:extLst>
      <p:ext uri="{BB962C8B-B14F-4D97-AF65-F5344CB8AC3E}">
        <p14:creationId xmlns:p14="http://schemas.microsoft.com/office/powerpoint/2010/main" val="1028699482"/>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1325563"/>
          </a:xfrm>
          <a:prstGeom prst="rect">
            <a:avLst/>
          </a:prstGeom>
        </p:spPr>
        <p:txBody>
          <a:bodyPr/>
          <a:lstStyle/>
          <a:p>
            <a:r>
              <a:rPr lang="fr-FR" smtClean="0"/>
              <a:t>Modifiez le style du titre</a:t>
            </a:r>
            <a:endParaRPr lang="fr-FR"/>
          </a:p>
        </p:txBody>
      </p:sp>
      <p:sp>
        <p:nvSpPr>
          <p:cNvPr id="3" name="Espace réservé du contenu 2"/>
          <p:cNvSpPr>
            <a:spLocks noGrp="1"/>
          </p:cNvSpPr>
          <p:nvPr>
            <p:ph idx="1"/>
          </p:nvPr>
        </p:nvSpPr>
        <p:spPr>
          <a:xfrm>
            <a:off x="838200" y="1825625"/>
            <a:ext cx="10515600" cy="4351339"/>
          </a:xfrm>
          <a:prstGeom prst="rect">
            <a:avLst/>
          </a:prstGeo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a:xfrm>
            <a:off x="838200" y="6356351"/>
            <a:ext cx="2743200" cy="365125"/>
          </a:xfrm>
          <a:prstGeom prst="rect">
            <a:avLst/>
          </a:prstGeom>
        </p:spPr>
        <p:txBody>
          <a:bodyPr/>
          <a:lstStyle/>
          <a:p>
            <a:fld id="{4F733F67-8A92-4DBD-9095-733F5EAF4738}" type="datetime1">
              <a:rPr lang="fr-FR" smtClean="0">
                <a:solidFill>
                  <a:prstClr val="black"/>
                </a:solidFill>
              </a:rPr>
              <a:pPr/>
              <a:t>24/11/2022</a:t>
            </a:fld>
            <a:endParaRPr lang="fr-FR">
              <a:solidFill>
                <a:prstClr val="black"/>
              </a:solidFill>
            </a:endParaRPr>
          </a:p>
        </p:txBody>
      </p:sp>
      <p:sp>
        <p:nvSpPr>
          <p:cNvPr id="5" name="Espace réservé du pied de page 4"/>
          <p:cNvSpPr>
            <a:spLocks noGrp="1"/>
          </p:cNvSpPr>
          <p:nvPr>
            <p:ph type="ftr" sz="quarter" idx="11"/>
          </p:nvPr>
        </p:nvSpPr>
        <p:spPr>
          <a:xfrm>
            <a:off x="4038600" y="6356351"/>
            <a:ext cx="4114800" cy="365125"/>
          </a:xfrm>
          <a:prstGeom prst="rect">
            <a:avLst/>
          </a:prstGeom>
        </p:spPr>
        <p:txBody>
          <a:bodyPr/>
          <a:lstStyle/>
          <a:p>
            <a:endParaRPr lang="fr-FR">
              <a:solidFill>
                <a:prstClr val="black"/>
              </a:solidFill>
            </a:endParaRPr>
          </a:p>
        </p:txBody>
      </p:sp>
      <p:sp>
        <p:nvSpPr>
          <p:cNvPr id="6" name="Espace réservé du numéro de diapositive 5"/>
          <p:cNvSpPr>
            <a:spLocks noGrp="1"/>
          </p:cNvSpPr>
          <p:nvPr>
            <p:ph type="sldNum" sz="quarter" idx="12"/>
          </p:nvPr>
        </p:nvSpPr>
        <p:spPr>
          <a:xfrm>
            <a:off x="8610600" y="6356351"/>
            <a:ext cx="2743200" cy="365125"/>
          </a:xfrm>
          <a:prstGeom prst="rect">
            <a:avLst/>
          </a:prstGeom>
        </p:spPr>
        <p:txBody>
          <a:bodyPr/>
          <a:lstStyle/>
          <a:p>
            <a:fld id="{3E1B1922-A48B-4C42-ABA3-393FB46A6EAA}" type="slidenum">
              <a:rPr lang="fr-FR" smtClean="0">
                <a:solidFill>
                  <a:prstClr val="black"/>
                </a:solidFill>
              </a:rPr>
              <a:pPr/>
              <a:t>‹N°›</a:t>
            </a:fld>
            <a:endParaRPr lang="fr-FR">
              <a:solidFill>
                <a:prstClr val="black"/>
              </a:solidFill>
            </a:endParaRP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61998" y="241566"/>
            <a:ext cx="1646135" cy="705487"/>
          </a:xfrm>
          <a:prstGeom prst="rect">
            <a:avLst/>
          </a:prstGeom>
        </p:spPr>
      </p:pic>
    </p:spTree>
    <p:extLst>
      <p:ext uri="{BB962C8B-B14F-4D97-AF65-F5344CB8AC3E}">
        <p14:creationId xmlns:p14="http://schemas.microsoft.com/office/powerpoint/2010/main" val="2380295146"/>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9_Diapositive titre et text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1021492" y="1260389"/>
            <a:ext cx="10058400" cy="4805677"/>
          </a:xfrm>
          <a:prstGeom prst="rect">
            <a:avLst/>
          </a:prstGeom>
        </p:spPr>
        <p:txBody>
          <a:bodyPr/>
          <a:lstStyle>
            <a:lvl1pPr marL="0" indent="0" algn="just" defTabSz="914377" rtl="0" eaLnBrk="1" latinLnBrk="0" hangingPunct="1">
              <a:lnSpc>
                <a:spcPct val="90000"/>
              </a:lnSpc>
              <a:spcBef>
                <a:spcPts val="1000"/>
              </a:spcBef>
              <a:buNone/>
              <a:defRPr lang="fr-FR" sz="1800" kern="1200" dirty="0">
                <a:solidFill>
                  <a:srgbClr val="13324A"/>
                </a:solidFill>
                <a:latin typeface="Calibri Light" panose="020F0302020204030204" pitchFamily="34" charset="0"/>
                <a:ea typeface="+mn-ea"/>
                <a:cs typeface="+mn-cs"/>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fr-FR" dirty="0" smtClean="0"/>
              <a:t>Cliquez pour ajouter du texte</a:t>
            </a:r>
            <a:endParaRPr lang="fr-FR" dirty="0"/>
          </a:p>
        </p:txBody>
      </p:sp>
      <p:sp>
        <p:nvSpPr>
          <p:cNvPr id="2"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5"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2827220367"/>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9_Diapositive texte et exergue">
    <p:spTree>
      <p:nvGrpSpPr>
        <p:cNvPr id="1" name=""/>
        <p:cNvGrpSpPr/>
        <p:nvPr/>
      </p:nvGrpSpPr>
      <p:grpSpPr>
        <a:xfrm>
          <a:off x="0" y="0"/>
          <a:ext cx="0" cy="0"/>
          <a:chOff x="0" y="0"/>
          <a:chExt cx="0" cy="0"/>
        </a:xfrm>
      </p:grpSpPr>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1392" y="1040113"/>
            <a:ext cx="5045808" cy="5065937"/>
          </a:xfrm>
          <a:prstGeom prst="rect">
            <a:avLst/>
          </a:prstGeom>
        </p:spPr>
      </p:pic>
      <p:sp>
        <p:nvSpPr>
          <p:cNvPr id="11" name="Espace réservé du texte 6"/>
          <p:cNvSpPr>
            <a:spLocks noGrp="1"/>
          </p:cNvSpPr>
          <p:nvPr>
            <p:ph type="body" sz="half" idx="2"/>
          </p:nvPr>
        </p:nvSpPr>
        <p:spPr>
          <a:xfrm>
            <a:off x="962252" y="1686902"/>
            <a:ext cx="3932237" cy="3772354"/>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1800" baseline="0">
                <a:solidFill>
                  <a:srgbClr val="13324A"/>
                </a:solidFill>
                <a:latin typeface="+mj-lt"/>
              </a:defRPr>
            </a:lvl1pPr>
            <a:lvl2pPr marL="685783" indent="-228594">
              <a:buFont typeface="Calibri Light" panose="020F0302020204030204" pitchFamily="34" charset="0"/>
              <a:buChar char="›"/>
              <a:defRPr lang="fr-FR" sz="1800" kern="1200" dirty="0" smtClean="0">
                <a:solidFill>
                  <a:srgbClr val="13324A"/>
                </a:solidFill>
                <a:latin typeface="Calibri Light" panose="020F0302020204030204" pitchFamily="34" charset="0"/>
                <a:ea typeface="+mn-ea"/>
                <a:cs typeface="+mn-cs"/>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lang="fr-FR" sz="1100" kern="1200" dirty="0">
                <a:solidFill>
                  <a:srgbClr val="13324A"/>
                </a:solidFill>
                <a:latin typeface="+mj-lt"/>
                <a:ea typeface="+mn-ea"/>
                <a:cs typeface="+mn-cs"/>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8"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3481224549"/>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9_Diapositive texte/illustration">
    <p:spTree>
      <p:nvGrpSpPr>
        <p:cNvPr id="1" name=""/>
        <p:cNvGrpSpPr/>
        <p:nvPr/>
      </p:nvGrpSpPr>
      <p:grpSpPr>
        <a:xfrm>
          <a:off x="0" y="0"/>
          <a:ext cx="0" cy="0"/>
          <a:chOff x="0" y="0"/>
          <a:chExt cx="0" cy="0"/>
        </a:xfrm>
      </p:grpSpPr>
      <p:sp>
        <p:nvSpPr>
          <p:cNvPr id="7"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9" name="Espace réservé du contenu 2"/>
          <p:cNvSpPr>
            <a:spLocks noGrp="1"/>
          </p:cNvSpPr>
          <p:nvPr>
            <p:ph idx="1"/>
          </p:nvPr>
        </p:nvSpPr>
        <p:spPr>
          <a:xfrm>
            <a:off x="838200" y="1417411"/>
            <a:ext cx="10515600" cy="4351338"/>
          </a:xfrm>
          <a:prstGeom prst="rect">
            <a:avLst/>
          </a:prstGeom>
        </p:spPr>
        <p:txBody>
          <a:bodyPr/>
          <a:lstStyle>
            <a:lvl1pPr marL="228594" indent="-228594">
              <a:defRPr lang="fr-FR" sz="2400" kern="1200" dirty="0" smtClean="0">
                <a:solidFill>
                  <a:srgbClr val="13324A"/>
                </a:solidFill>
                <a:latin typeface="+mj-lt"/>
                <a:ea typeface="+mn-ea"/>
                <a:cs typeface="+mn-cs"/>
              </a:defRPr>
            </a:lvl1pPr>
            <a:lvl2pPr marL="685783" indent="-228594">
              <a:buFont typeface="Wingdings" panose="05000000000000000000" pitchFamily="2" charset="2"/>
              <a:buChar char="§"/>
              <a:defRPr sz="2200">
                <a:solidFill>
                  <a:srgbClr val="13324A"/>
                </a:solidFill>
                <a:latin typeface="+mj-lt"/>
              </a:defRPr>
            </a:lvl2pPr>
            <a:lvl3pPr marL="1142971" indent="-228594">
              <a:buFont typeface="Wingdings" panose="05000000000000000000" pitchFamily="2" charset="2"/>
              <a:buChar char="§"/>
              <a:defRPr sz="2000">
                <a:solidFill>
                  <a:srgbClr val="13324A"/>
                </a:solidFill>
                <a:latin typeface="+mj-lt"/>
              </a:defRPr>
            </a:lvl3pPr>
            <a:lvl4pPr marL="1600160" indent="-228594">
              <a:buFont typeface="Calibri Light" panose="020F0302020204030204" pitchFamily="34" charset="0"/>
              <a:buChar char="›"/>
              <a:defRPr>
                <a:solidFill>
                  <a:srgbClr val="13324A"/>
                </a:solidFill>
                <a:latin typeface="+mj-lt"/>
              </a:defRPr>
            </a:lvl4pPr>
            <a:lvl5pPr marL="2057349" indent="-228594">
              <a:buFont typeface="Calibri Light" panose="020F0302020204030204" pitchFamily="34" charset="0"/>
              <a:buChar char="‒"/>
              <a:defRPr sz="16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428252413"/>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9_Diapositive intertitres et textes 2">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a:solidFill>
                  <a:prstClr val="black">
                    <a:tint val="75000"/>
                  </a:prstClr>
                </a:solidFill>
              </a:rPr>
              <a:pPr/>
              <a:t>‹N°›</a:t>
            </a:fld>
            <a:endParaRPr dirty="0">
              <a:solidFill>
                <a:prstClr val="black">
                  <a:tint val="75000"/>
                </a:prstClr>
              </a:solidFill>
            </a:endParaRPr>
          </a:p>
        </p:txBody>
      </p:sp>
      <p:sp>
        <p:nvSpPr>
          <p:cNvPr id="7"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8" name="Espace réservé du texte 2"/>
          <p:cNvSpPr>
            <a:spLocks noGrp="1"/>
          </p:cNvSpPr>
          <p:nvPr>
            <p:ph type="body" idx="1"/>
          </p:nvPr>
        </p:nvSpPr>
        <p:spPr>
          <a:xfrm>
            <a:off x="838200" y="1403577"/>
            <a:ext cx="5157787" cy="823912"/>
          </a:xfrm>
          <a:prstGeom prst="rect">
            <a:avLst/>
          </a:prstGeom>
        </p:spPr>
        <p:txBody>
          <a:bodyPr anchor="t"/>
          <a:lstStyle>
            <a:lvl1pPr marL="0" indent="0">
              <a:buNone/>
              <a:defRPr sz="2400" b="0">
                <a:solidFill>
                  <a:srgbClr val="13324A"/>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smtClean="0"/>
              <a:t>Modifiez les styles du texte du masque</a:t>
            </a:r>
          </a:p>
        </p:txBody>
      </p:sp>
      <p:sp>
        <p:nvSpPr>
          <p:cNvPr id="10" name="Espace réservé du contenu 3"/>
          <p:cNvSpPr>
            <a:spLocks noGrp="1"/>
          </p:cNvSpPr>
          <p:nvPr>
            <p:ph sz="half" idx="2"/>
          </p:nvPr>
        </p:nvSpPr>
        <p:spPr>
          <a:xfrm>
            <a:off x="838200" y="2227489"/>
            <a:ext cx="5157787" cy="3684588"/>
          </a:xfrm>
          <a:prstGeom prst="rect">
            <a:avLst/>
          </a:prstGeom>
        </p:spPr>
        <p:txBody>
          <a:bodyPr/>
          <a:lstStyle>
            <a:lvl1pPr>
              <a:defRPr sz="200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200">
                <a:solidFill>
                  <a:srgbClr val="13324A"/>
                </a:solidFill>
                <a:latin typeface="+mj-lt"/>
              </a:defRPr>
            </a:lvl3pPr>
            <a:lvl4pPr marL="1600160" indent="-228594">
              <a:buFont typeface="Arial" panose="020B0604020202020204" pitchFamily="34" charset="0"/>
              <a:buChar char="•"/>
              <a:defRPr sz="1200">
                <a:solidFill>
                  <a:srgbClr val="13324A"/>
                </a:solidFill>
                <a:latin typeface="+mj-lt"/>
              </a:defRPr>
            </a:lvl4pPr>
            <a:lvl5pPr marL="2057349" indent="-228594">
              <a:buFont typeface="Calibri Light" panose="020F0302020204030204" pitchFamily="34" charset="0"/>
              <a:buChar char="‒"/>
              <a:defRPr sz="1100">
                <a:solidFill>
                  <a:srgbClr val="13324A"/>
                </a:solidFill>
                <a:latin typeface="+mj-lt"/>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2" name="Espace réservé du texte 4"/>
          <p:cNvSpPr>
            <a:spLocks noGrp="1"/>
          </p:cNvSpPr>
          <p:nvPr>
            <p:ph type="body" sz="quarter" idx="3"/>
          </p:nvPr>
        </p:nvSpPr>
        <p:spPr>
          <a:xfrm>
            <a:off x="6170612" y="1403577"/>
            <a:ext cx="5183188" cy="823912"/>
          </a:xfrm>
          <a:prstGeom prst="rect">
            <a:avLst/>
          </a:prstGeom>
        </p:spPr>
        <p:txBody>
          <a:bodyPr anchor="t"/>
          <a:lstStyle>
            <a:lvl1pPr marL="0" indent="0">
              <a:buNone/>
              <a:defRPr sz="2400" b="0">
                <a:solidFill>
                  <a:srgbClr val="13324A"/>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smtClean="0"/>
              <a:t>Modifiez les styles du texte du masque</a:t>
            </a:r>
          </a:p>
        </p:txBody>
      </p:sp>
      <p:sp>
        <p:nvSpPr>
          <p:cNvPr id="13" name="Espace réservé du contenu 5"/>
          <p:cNvSpPr>
            <a:spLocks noGrp="1"/>
          </p:cNvSpPr>
          <p:nvPr>
            <p:ph sz="quarter" idx="4"/>
          </p:nvPr>
        </p:nvSpPr>
        <p:spPr>
          <a:xfrm>
            <a:off x="6170612" y="2227489"/>
            <a:ext cx="5183188" cy="3684588"/>
          </a:xfrm>
          <a:prstGeom prst="rect">
            <a:avLst/>
          </a:prstGeom>
        </p:spPr>
        <p:txBody>
          <a:bodyPr/>
          <a:lstStyle>
            <a:lvl1pPr marL="228594" indent="-228594">
              <a:defRPr lang="fr-FR" sz="2000" kern="1200" dirty="0" smtClean="0">
                <a:solidFill>
                  <a:srgbClr val="13324A"/>
                </a:solidFill>
                <a:latin typeface="+mj-lt"/>
                <a:ea typeface="+mn-ea"/>
                <a:cs typeface="+mn-cs"/>
              </a:defRPr>
            </a:lvl1pPr>
            <a:lvl2pPr marL="685783" indent="-228594">
              <a:buFont typeface="Calibri Light" panose="020F0302020204030204" pitchFamily="34" charset="0"/>
              <a:buChar char="›"/>
              <a:defRPr lang="fr-FR" sz="1800" kern="1200" dirty="0" smtClean="0">
                <a:solidFill>
                  <a:srgbClr val="13324A"/>
                </a:solidFill>
                <a:latin typeface="+mj-lt"/>
                <a:ea typeface="+mn-ea"/>
                <a:cs typeface="+mn-cs"/>
              </a:defRPr>
            </a:lvl2pPr>
            <a:lvl3pPr marL="1142971" indent="-228594">
              <a:buFont typeface="Wingdings" panose="05000000000000000000" pitchFamily="2" charset="2"/>
              <a:buChar char="§"/>
              <a:defRPr lang="fr-FR" sz="1200" kern="1200" dirty="0" smtClean="0">
                <a:solidFill>
                  <a:srgbClr val="13324A"/>
                </a:solidFill>
                <a:latin typeface="+mj-lt"/>
                <a:ea typeface="+mn-ea"/>
                <a:cs typeface="+mn-cs"/>
              </a:defRPr>
            </a:lvl3pPr>
            <a:lvl4pPr marL="1600160" indent="-228594">
              <a:buFont typeface="Arial" panose="020B0604020202020204" pitchFamily="34" charset="0"/>
              <a:buChar char="•"/>
              <a:defRPr lang="fr-FR" sz="1200" kern="1200" dirty="0" smtClean="0">
                <a:solidFill>
                  <a:srgbClr val="13324A"/>
                </a:solidFill>
                <a:latin typeface="+mj-lt"/>
                <a:ea typeface="+mn-ea"/>
                <a:cs typeface="+mn-cs"/>
              </a:defRPr>
            </a:lvl4pPr>
            <a:lvl5pPr marL="2057349" indent="-228594">
              <a:buFont typeface="Calibri Light" panose="020F0302020204030204" pitchFamily="34" charset="0"/>
              <a:buChar char="‒"/>
              <a:defRPr lang="fr-FR" sz="1100" kern="1200" dirty="0">
                <a:solidFill>
                  <a:srgbClr val="13324A"/>
                </a:solidFill>
                <a:latin typeface="+mj-lt"/>
                <a:ea typeface="+mn-ea"/>
                <a:cs typeface="+mn-cs"/>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marL="685783" lvl="1" indent="-228594" algn="l" defTabSz="914377" rtl="0" eaLnBrk="1" latinLnBrk="0" hangingPunct="1">
              <a:lnSpc>
                <a:spcPct val="90000"/>
              </a:lnSpc>
              <a:spcBef>
                <a:spcPts val="500"/>
              </a:spcBef>
              <a:buFont typeface="Calibri Light" panose="020F0302020204030204" pitchFamily="34" charset="0"/>
              <a:buChar char="›"/>
            </a:pPr>
            <a:r>
              <a:rPr lang="fr-FR" dirty="0" smtClean="0"/>
              <a:t>Deuxième niveau</a:t>
            </a:r>
          </a:p>
          <a:p>
            <a:pPr marL="1142971" lvl="2" indent="-228594" algn="l" defTabSz="914377" rtl="0" eaLnBrk="1" latinLnBrk="0" hangingPunct="1">
              <a:lnSpc>
                <a:spcPct val="90000"/>
              </a:lnSpc>
              <a:spcBef>
                <a:spcPts val="500"/>
              </a:spcBef>
              <a:buFont typeface="Wingdings" panose="05000000000000000000" pitchFamily="2" charset="2"/>
              <a:buChar char="§"/>
            </a:pPr>
            <a:r>
              <a:rPr lang="fr-FR" dirty="0" smtClean="0"/>
              <a:t>Troisième niveau</a:t>
            </a:r>
          </a:p>
          <a:p>
            <a:pPr marL="1600160" lvl="3" indent="-228594" algn="l" defTabSz="914377" rtl="0" eaLnBrk="1" latinLnBrk="0" hangingPunct="1">
              <a:lnSpc>
                <a:spcPct val="90000"/>
              </a:lnSpc>
              <a:spcBef>
                <a:spcPts val="500"/>
              </a:spcBef>
              <a:buFont typeface="Arial" panose="020B0604020202020204" pitchFamily="34" charset="0"/>
              <a:buChar char="•"/>
            </a:pPr>
            <a:r>
              <a:rPr lang="fr-FR" dirty="0" smtClean="0"/>
              <a:t>Quatrième niveau</a:t>
            </a:r>
          </a:p>
          <a:p>
            <a:pPr marL="2057349" lvl="4" indent="-228594" algn="l" defTabSz="914377" rtl="0" eaLnBrk="1" latinLnBrk="0" hangingPunct="1">
              <a:lnSpc>
                <a:spcPct val="90000"/>
              </a:lnSpc>
              <a:spcBef>
                <a:spcPts val="500"/>
              </a:spcBef>
              <a:buFont typeface="Calibri Light" panose="020F0302020204030204" pitchFamily="34" charset="0"/>
              <a:buChar char="‒"/>
            </a:pPr>
            <a:r>
              <a:rPr lang="fr-FR" dirty="0" smtClean="0"/>
              <a:t>Cinquième niveau</a:t>
            </a:r>
            <a:endParaRPr lang="fr-FR" dirty="0"/>
          </a:p>
        </p:txBody>
      </p:sp>
    </p:spTree>
    <p:extLst>
      <p:ext uri="{BB962C8B-B14F-4D97-AF65-F5344CB8AC3E}">
        <p14:creationId xmlns:p14="http://schemas.microsoft.com/office/powerpoint/2010/main" val="54560953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9_Diapositive textes-2">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a:xfrm>
            <a:off x="8610600" y="6356352"/>
            <a:ext cx="2743200" cy="365125"/>
          </a:xfrm>
          <a:prstGeom prst="rect">
            <a:avLst/>
          </a:prstGeom>
        </p:spPr>
        <p:txBody>
          <a:bodyPr/>
          <a:lstStyle/>
          <a:p>
            <a:fld id="{D348DF54-380C-439F-A3D8-83F6F52CA378}" type="slidenum">
              <a:rPr>
                <a:solidFill>
                  <a:prstClr val="black">
                    <a:tint val="75000"/>
                  </a:prstClr>
                </a:solidFill>
              </a:rPr>
              <a:pPr/>
              <a:t>‹N°›</a:t>
            </a:fld>
            <a:endParaRPr dirty="0">
              <a:solidFill>
                <a:prstClr val="black">
                  <a:tint val="75000"/>
                </a:prstClr>
              </a:solidFill>
            </a:endParaRPr>
          </a:p>
        </p:txBody>
      </p:sp>
      <p:sp>
        <p:nvSpPr>
          <p:cNvPr id="4" name="Espace réservé du contenu 9"/>
          <p:cNvSpPr>
            <a:spLocks noGrp="1"/>
          </p:cNvSpPr>
          <p:nvPr>
            <p:ph sz="half" idx="1" hasCustomPrompt="1"/>
          </p:nvPr>
        </p:nvSpPr>
        <p:spPr>
          <a:xfrm>
            <a:off x="914400" y="1454150"/>
            <a:ext cx="5181600" cy="4351338"/>
          </a:xfrm>
          <a:prstGeom prst="rect">
            <a:avLst/>
          </a:prstGeom>
        </p:spPr>
        <p:txBody>
          <a:bodyPr/>
          <a:lstStyle>
            <a:lvl1pPr>
              <a:defRPr sz="240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Arial" panose="020B060402020202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lvl="0"/>
            <a:r>
              <a:rPr lang="fr-FR" dirty="0" smtClean="0"/>
              <a:t>Cliquez pour ajouter du texte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6" name="Espace réservé du contenu 10"/>
          <p:cNvSpPr>
            <a:spLocks noGrp="1"/>
          </p:cNvSpPr>
          <p:nvPr>
            <p:ph sz="half" idx="2" hasCustomPrompt="1"/>
          </p:nvPr>
        </p:nvSpPr>
        <p:spPr>
          <a:xfrm>
            <a:off x="6248400" y="1454150"/>
            <a:ext cx="5181600" cy="4351338"/>
          </a:xfrm>
          <a:prstGeom prst="rect">
            <a:avLst/>
          </a:prstGeom>
        </p:spPr>
        <p:txBody>
          <a:bodyPr/>
          <a:lstStyle>
            <a:lvl1pPr>
              <a:defRPr sz="240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Arial" panose="020B060402020202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lvl="0"/>
            <a:r>
              <a:rPr lang="fr-FR" dirty="0" smtClean="0"/>
              <a:t>Cliquez pour ajoutez du texte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9" name="Titre 1"/>
          <p:cNvSpPr>
            <a:spLocks noGrp="1"/>
          </p:cNvSpPr>
          <p:nvPr>
            <p:ph type="title" hasCustomPrompt="1"/>
          </p:nvPr>
        </p:nvSpPr>
        <p:spPr>
          <a:xfrm>
            <a:off x="1629580" y="211369"/>
            <a:ext cx="8974800" cy="478800"/>
          </a:xfrm>
          <a:prstGeom prst="rect">
            <a:avLst/>
          </a:prstGeom>
        </p:spPr>
        <p:txBody>
          <a:bodyPr/>
          <a:lstStyle>
            <a:lvl1pPr algn="ctr">
              <a:defRPr sz="2800">
                <a:ln>
                  <a:noFill/>
                </a:ln>
                <a:solidFill>
                  <a:srgbClr val="13324A"/>
                </a:solidFill>
              </a:defRPr>
            </a:lvl1pPr>
          </a:lstStyle>
          <a:p>
            <a:r>
              <a:rPr lang="fr-FR" dirty="0" smtClean="0"/>
              <a:t>CLIQUEZ POUR AJOUTER UN TITRE</a:t>
            </a:r>
            <a:endParaRPr lang="fr-FR" dirty="0"/>
          </a:p>
        </p:txBody>
      </p:sp>
    </p:spTree>
    <p:extLst>
      <p:ext uri="{BB962C8B-B14F-4D97-AF65-F5344CB8AC3E}">
        <p14:creationId xmlns:p14="http://schemas.microsoft.com/office/powerpoint/2010/main" val="3897237677"/>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9_Diapositive texte et image">
    <p:spTree>
      <p:nvGrpSpPr>
        <p:cNvPr id="1" name=""/>
        <p:cNvGrpSpPr/>
        <p:nvPr/>
      </p:nvGrpSpPr>
      <p:grpSpPr>
        <a:xfrm>
          <a:off x="0" y="0"/>
          <a:ext cx="0" cy="0"/>
          <a:chOff x="0" y="0"/>
          <a:chExt cx="0" cy="0"/>
        </a:xfrm>
      </p:grpSpPr>
      <p:sp>
        <p:nvSpPr>
          <p:cNvPr id="9" name="Espace réservé du numéro de diapositive 4"/>
          <p:cNvSpPr>
            <a:spLocks noGrp="1"/>
          </p:cNvSpPr>
          <p:nvPr>
            <p:ph type="sldNum" sz="quarter" idx="12"/>
          </p:nvPr>
        </p:nvSpPr>
        <p:spPr>
          <a:xfrm>
            <a:off x="8610600" y="6356352"/>
            <a:ext cx="2743200" cy="365125"/>
          </a:xfrm>
          <a:prstGeom prst="rect">
            <a:avLst/>
          </a:prstGeom>
        </p:spPr>
        <p:txBody>
          <a:bodyPr/>
          <a:lstStyle/>
          <a:p>
            <a:fld id="{D348DF54-380C-439F-A3D8-83F6F52CA378}" type="slidenum">
              <a:rPr>
                <a:solidFill>
                  <a:prstClr val="black">
                    <a:tint val="75000"/>
                  </a:prstClr>
                </a:solidFill>
              </a:rPr>
              <a:pPr/>
              <a:t>‹N°›</a:t>
            </a:fld>
            <a:endParaRPr dirty="0">
              <a:solidFill>
                <a:prstClr val="black">
                  <a:tint val="75000"/>
                </a:prstClr>
              </a:solidFill>
            </a:endParaRPr>
          </a:p>
        </p:txBody>
      </p:sp>
      <p:sp>
        <p:nvSpPr>
          <p:cNvPr id="7" name="Espace réservé du texte 6"/>
          <p:cNvSpPr>
            <a:spLocks noGrp="1"/>
          </p:cNvSpPr>
          <p:nvPr>
            <p:ph type="body" sz="half" idx="2"/>
          </p:nvPr>
        </p:nvSpPr>
        <p:spPr>
          <a:xfrm>
            <a:off x="839788" y="987427"/>
            <a:ext cx="3932237" cy="488156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400" baseline="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0" name="Espace réservé pour une image  5"/>
          <p:cNvSpPr>
            <a:spLocks noGrp="1"/>
          </p:cNvSpPr>
          <p:nvPr>
            <p:ph type="pic" idx="1"/>
          </p:nvPr>
        </p:nvSpPr>
        <p:spPr>
          <a:xfrm>
            <a:off x="5183188" y="987427"/>
            <a:ext cx="6172200" cy="4873625"/>
          </a:xfrm>
          <a:prstGeom prst="rect">
            <a:avLst/>
          </a:prstGeom>
        </p:spPr>
      </p:sp>
      <p:sp>
        <p:nvSpPr>
          <p:cNvPr id="6"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Tree>
    <p:extLst>
      <p:ext uri="{BB962C8B-B14F-4D97-AF65-F5344CB8AC3E}">
        <p14:creationId xmlns:p14="http://schemas.microsoft.com/office/powerpoint/2010/main" val="1069789798"/>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7/9_Diapositive textes-3">
    <p:spTree>
      <p:nvGrpSpPr>
        <p:cNvPr id="1" name=""/>
        <p:cNvGrpSpPr/>
        <p:nvPr/>
      </p:nvGrpSpPr>
      <p:grpSpPr>
        <a:xfrm>
          <a:off x="0" y="0"/>
          <a:ext cx="0" cy="0"/>
          <a:chOff x="0" y="0"/>
          <a:chExt cx="0" cy="0"/>
        </a:xfrm>
      </p:grpSpPr>
      <p:sp>
        <p:nvSpPr>
          <p:cNvPr id="9" name="Espace réservé du numéro de diapositive 4"/>
          <p:cNvSpPr>
            <a:spLocks noGrp="1"/>
          </p:cNvSpPr>
          <p:nvPr>
            <p:ph type="sldNum" sz="quarter" idx="12"/>
          </p:nvPr>
        </p:nvSpPr>
        <p:spPr>
          <a:xfrm>
            <a:off x="8610600" y="6356352"/>
            <a:ext cx="2743200" cy="365125"/>
          </a:xfrm>
          <a:prstGeom prst="rect">
            <a:avLst/>
          </a:prstGeom>
        </p:spPr>
        <p:txBody>
          <a:bodyPr/>
          <a:lstStyle/>
          <a:p>
            <a:fld id="{D348DF54-380C-439F-A3D8-83F6F52CA378}" type="slidenum">
              <a:rPr>
                <a:solidFill>
                  <a:prstClr val="black">
                    <a:tint val="75000"/>
                  </a:prstClr>
                </a:solidFill>
              </a:rPr>
              <a:pPr/>
              <a:t>‹N°›</a:t>
            </a:fld>
            <a:endParaRPr dirty="0">
              <a:solidFill>
                <a:prstClr val="black">
                  <a:tint val="75000"/>
                </a:prstClr>
              </a:solidFill>
            </a:endParaRPr>
          </a:p>
        </p:txBody>
      </p:sp>
      <p:sp>
        <p:nvSpPr>
          <p:cNvPr id="7" name="Espace réservé du texte 6"/>
          <p:cNvSpPr>
            <a:spLocks noGrp="1"/>
          </p:cNvSpPr>
          <p:nvPr>
            <p:ph type="body" sz="half" idx="2"/>
          </p:nvPr>
        </p:nvSpPr>
        <p:spPr>
          <a:xfrm>
            <a:off x="526745" y="987427"/>
            <a:ext cx="3295607" cy="488156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400" baseline="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6"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11" name="Espace réservé du texte 6"/>
          <p:cNvSpPr>
            <a:spLocks noGrp="1"/>
          </p:cNvSpPr>
          <p:nvPr>
            <p:ph type="body" sz="half" idx="13"/>
          </p:nvPr>
        </p:nvSpPr>
        <p:spPr>
          <a:xfrm>
            <a:off x="4419123" y="987426"/>
            <a:ext cx="3295607" cy="488156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400" baseline="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2" name="Espace réservé du texte 6"/>
          <p:cNvSpPr>
            <a:spLocks noGrp="1"/>
          </p:cNvSpPr>
          <p:nvPr>
            <p:ph type="body" sz="half" idx="14"/>
          </p:nvPr>
        </p:nvSpPr>
        <p:spPr>
          <a:xfrm>
            <a:off x="8311501" y="987426"/>
            <a:ext cx="3295607" cy="4881563"/>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400" baseline="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463117037"/>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8/9_Diapositive graphique - image">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04875" y="1368425"/>
            <a:ext cx="10515600" cy="4351338"/>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lang="fr-FR" sz="2400" kern="1200" dirty="0" smtClean="0">
                <a:solidFill>
                  <a:srgbClr val="13324A"/>
                </a:solidFill>
                <a:latin typeface="+mj-lt"/>
                <a:ea typeface="+mn-ea"/>
                <a:cs typeface="+mn-cs"/>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sz="10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4" name="Espace réservé du numéro de diapositive 5"/>
          <p:cNvSpPr>
            <a:spLocks noGrp="1"/>
          </p:cNvSpPr>
          <p:nvPr>
            <p:ph type="sldNum" sz="quarter" idx="12"/>
          </p:nvPr>
        </p:nvSpPr>
        <p:spPr>
          <a:xfrm>
            <a:off x="8610600" y="6356352"/>
            <a:ext cx="2743200" cy="365125"/>
          </a:xfrm>
          <a:prstGeom prst="rect">
            <a:avLst/>
          </a:prstGeom>
        </p:spPr>
        <p:txBody>
          <a:bodyPr/>
          <a:lstStyle/>
          <a:p>
            <a:fld id="{5576368F-74A2-41EB-A1A0-8E728342CBF4}"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309281474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9_Diapositive texte et exergue">
    <p:spTree>
      <p:nvGrpSpPr>
        <p:cNvPr id="1" name=""/>
        <p:cNvGrpSpPr/>
        <p:nvPr/>
      </p:nvGrpSpPr>
      <p:grpSpPr>
        <a:xfrm>
          <a:off x="0" y="0"/>
          <a:ext cx="0" cy="0"/>
          <a:chOff x="0" y="0"/>
          <a:chExt cx="0" cy="0"/>
        </a:xfrm>
      </p:grpSpPr>
      <p:pic>
        <p:nvPicPr>
          <p:cNvPr id="9" name="Imag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1392" y="1040113"/>
            <a:ext cx="5045808" cy="5065937"/>
          </a:xfrm>
          <a:prstGeom prst="rect">
            <a:avLst/>
          </a:prstGeom>
        </p:spPr>
      </p:pic>
      <p:sp>
        <p:nvSpPr>
          <p:cNvPr id="11" name="Espace réservé du texte 6"/>
          <p:cNvSpPr>
            <a:spLocks noGrp="1"/>
          </p:cNvSpPr>
          <p:nvPr>
            <p:ph type="body" sz="half" idx="2"/>
          </p:nvPr>
        </p:nvSpPr>
        <p:spPr>
          <a:xfrm>
            <a:off x="962252" y="1686902"/>
            <a:ext cx="3932237" cy="3772354"/>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1800" baseline="0">
                <a:solidFill>
                  <a:srgbClr val="13324A"/>
                </a:solidFill>
                <a:latin typeface="+mj-lt"/>
              </a:defRPr>
            </a:lvl1pPr>
            <a:lvl2pPr marL="685783" indent="-228594">
              <a:buFont typeface="Calibri Light" panose="020F0302020204030204" pitchFamily="34" charset="0"/>
              <a:buChar char="›"/>
              <a:defRPr lang="fr-FR" sz="1800" kern="1200" dirty="0" smtClean="0">
                <a:solidFill>
                  <a:srgbClr val="13324A"/>
                </a:solidFill>
                <a:latin typeface="Calibri Light" panose="020F0302020204030204" pitchFamily="34" charset="0"/>
                <a:ea typeface="+mn-ea"/>
                <a:cs typeface="+mn-cs"/>
              </a:defRPr>
            </a:lvl2pPr>
            <a:lvl3pPr marL="1142971" indent="-228594">
              <a:buFont typeface="Wingdings" panose="05000000000000000000" pitchFamily="2" charset="2"/>
              <a:buChar char="§"/>
              <a:defRPr sz="1400">
                <a:solidFill>
                  <a:srgbClr val="13324A"/>
                </a:solidFill>
                <a:latin typeface="+mj-lt"/>
              </a:defRPr>
            </a:lvl3pPr>
            <a:lvl4pPr marL="1600160" indent="-228594">
              <a:buFont typeface="Calibri Light" panose="020F0302020204030204" pitchFamily="34" charset="0"/>
              <a:buChar char="›"/>
              <a:defRPr sz="1200">
                <a:solidFill>
                  <a:srgbClr val="13324A"/>
                </a:solidFill>
                <a:latin typeface="+mj-lt"/>
              </a:defRPr>
            </a:lvl4pPr>
            <a:lvl5pPr marL="2057349" indent="-228594">
              <a:buFont typeface="Calibri Light" panose="020F0302020204030204" pitchFamily="34" charset="0"/>
              <a:buChar char="‒"/>
              <a:defRPr lang="fr-FR" sz="1100" kern="1200" dirty="0">
                <a:solidFill>
                  <a:srgbClr val="13324A"/>
                </a:solidFill>
                <a:latin typeface="+mj-lt"/>
                <a:ea typeface="+mn-ea"/>
                <a:cs typeface="+mn-cs"/>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8"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lang="fr-FR" smtClean="0"/>
              <a:pPr/>
              <a:t>‹N°›</a:t>
            </a:fld>
            <a:endParaRPr lang="fr-FR" dirty="0"/>
          </a:p>
        </p:txBody>
      </p:sp>
    </p:spTree>
    <p:extLst>
      <p:ext uri="{BB962C8B-B14F-4D97-AF65-F5344CB8AC3E}">
        <p14:creationId xmlns:p14="http://schemas.microsoft.com/office/powerpoint/2010/main" val="28904954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9_Diapositive texte/illustration">
    <p:spTree>
      <p:nvGrpSpPr>
        <p:cNvPr id="1" name=""/>
        <p:cNvGrpSpPr/>
        <p:nvPr/>
      </p:nvGrpSpPr>
      <p:grpSpPr>
        <a:xfrm>
          <a:off x="0" y="0"/>
          <a:ext cx="0" cy="0"/>
          <a:chOff x="0" y="0"/>
          <a:chExt cx="0" cy="0"/>
        </a:xfrm>
      </p:grpSpPr>
      <p:sp>
        <p:nvSpPr>
          <p:cNvPr id="7"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9" name="Espace réservé du contenu 2"/>
          <p:cNvSpPr>
            <a:spLocks noGrp="1"/>
          </p:cNvSpPr>
          <p:nvPr>
            <p:ph idx="1"/>
          </p:nvPr>
        </p:nvSpPr>
        <p:spPr>
          <a:xfrm>
            <a:off x="838200" y="1417411"/>
            <a:ext cx="10515600" cy="4351338"/>
          </a:xfrm>
          <a:prstGeom prst="rect">
            <a:avLst/>
          </a:prstGeom>
        </p:spPr>
        <p:txBody>
          <a:bodyPr/>
          <a:lstStyle>
            <a:lvl1pPr marL="228594" indent="-228594">
              <a:defRPr lang="fr-FR" sz="2400" kern="1200" dirty="0" smtClean="0">
                <a:solidFill>
                  <a:srgbClr val="13324A"/>
                </a:solidFill>
                <a:latin typeface="+mj-lt"/>
                <a:ea typeface="+mn-ea"/>
                <a:cs typeface="+mn-cs"/>
              </a:defRPr>
            </a:lvl1pPr>
            <a:lvl2pPr marL="685783" indent="-228594">
              <a:buFont typeface="Wingdings" panose="05000000000000000000" pitchFamily="2" charset="2"/>
              <a:buChar char="§"/>
              <a:defRPr sz="2200">
                <a:solidFill>
                  <a:srgbClr val="13324A"/>
                </a:solidFill>
                <a:latin typeface="+mj-lt"/>
              </a:defRPr>
            </a:lvl2pPr>
            <a:lvl3pPr marL="1142971" indent="-228594">
              <a:buFont typeface="Wingdings" panose="05000000000000000000" pitchFamily="2" charset="2"/>
              <a:buChar char="§"/>
              <a:defRPr sz="2000">
                <a:solidFill>
                  <a:srgbClr val="13324A"/>
                </a:solidFill>
                <a:latin typeface="+mj-lt"/>
              </a:defRPr>
            </a:lvl3pPr>
            <a:lvl4pPr marL="1600160" indent="-228594">
              <a:buFont typeface="Calibri Light" panose="020F0302020204030204" pitchFamily="34" charset="0"/>
              <a:buChar char="›"/>
              <a:defRPr>
                <a:solidFill>
                  <a:srgbClr val="13324A"/>
                </a:solidFill>
                <a:latin typeface="+mj-lt"/>
              </a:defRPr>
            </a:lvl4pPr>
            <a:lvl5pPr marL="2057349" indent="-228594">
              <a:buFont typeface="Calibri Light" panose="020F0302020204030204" pitchFamily="34" charset="0"/>
              <a:buChar char="‒"/>
              <a:defRPr sz="1600">
                <a:solidFill>
                  <a:srgbClr val="13324A"/>
                </a:solidFill>
                <a:latin typeface="+mj-lt"/>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lang="fr-FR" smtClean="0"/>
              <a:pPr/>
              <a:t>‹N°›</a:t>
            </a:fld>
            <a:endParaRPr lang="fr-FR" dirty="0"/>
          </a:p>
        </p:txBody>
      </p:sp>
    </p:spTree>
    <p:extLst>
      <p:ext uri="{BB962C8B-B14F-4D97-AF65-F5344CB8AC3E}">
        <p14:creationId xmlns:p14="http://schemas.microsoft.com/office/powerpoint/2010/main" val="348280087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9_Diapositive intertitres et textes 2">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lang="fr-FR" smtClean="0"/>
              <a:pPr/>
              <a:t>‹N°›</a:t>
            </a:fld>
            <a:endParaRPr lang="fr-FR" dirty="0"/>
          </a:p>
        </p:txBody>
      </p:sp>
      <p:sp>
        <p:nvSpPr>
          <p:cNvPr id="7" name="Titre 1"/>
          <p:cNvSpPr>
            <a:spLocks noGrp="1"/>
          </p:cNvSpPr>
          <p:nvPr>
            <p:ph type="title" hasCustomPrompt="1"/>
          </p:nvPr>
        </p:nvSpPr>
        <p:spPr>
          <a:xfrm>
            <a:off x="1629580" y="211369"/>
            <a:ext cx="8974800" cy="478800"/>
          </a:xfrm>
          <a:prstGeom prst="rect">
            <a:avLst/>
          </a:prstGeom>
        </p:spPr>
        <p:txBody>
          <a:bodyPr/>
          <a:lstStyle>
            <a:lvl1pPr algn="ctr">
              <a:defRPr sz="2800">
                <a:solidFill>
                  <a:srgbClr val="13324A"/>
                </a:solidFill>
              </a:defRPr>
            </a:lvl1pPr>
          </a:lstStyle>
          <a:p>
            <a:r>
              <a:rPr lang="fr-FR" dirty="0" smtClean="0"/>
              <a:t>CLIQUEZ POUR AJOUTER UN TITRE</a:t>
            </a:r>
            <a:endParaRPr lang="fr-FR" dirty="0"/>
          </a:p>
        </p:txBody>
      </p:sp>
      <p:sp>
        <p:nvSpPr>
          <p:cNvPr id="8" name="Espace réservé du texte 2"/>
          <p:cNvSpPr>
            <a:spLocks noGrp="1"/>
          </p:cNvSpPr>
          <p:nvPr>
            <p:ph type="body" idx="1"/>
          </p:nvPr>
        </p:nvSpPr>
        <p:spPr>
          <a:xfrm>
            <a:off x="838200" y="1403577"/>
            <a:ext cx="5157787" cy="823912"/>
          </a:xfrm>
          <a:prstGeom prst="rect">
            <a:avLst/>
          </a:prstGeom>
        </p:spPr>
        <p:txBody>
          <a:bodyPr anchor="t"/>
          <a:lstStyle>
            <a:lvl1pPr marL="0" indent="0">
              <a:buNone/>
              <a:defRPr sz="2400" b="0">
                <a:solidFill>
                  <a:srgbClr val="13324A"/>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smtClean="0"/>
              <a:t>Modifiez les styles du texte du masque</a:t>
            </a:r>
          </a:p>
        </p:txBody>
      </p:sp>
      <p:sp>
        <p:nvSpPr>
          <p:cNvPr id="10" name="Espace réservé du contenu 3"/>
          <p:cNvSpPr>
            <a:spLocks noGrp="1"/>
          </p:cNvSpPr>
          <p:nvPr>
            <p:ph sz="half" idx="2"/>
          </p:nvPr>
        </p:nvSpPr>
        <p:spPr>
          <a:xfrm>
            <a:off x="838200" y="2227489"/>
            <a:ext cx="5157787" cy="3684588"/>
          </a:xfrm>
          <a:prstGeom prst="rect">
            <a:avLst/>
          </a:prstGeom>
        </p:spPr>
        <p:txBody>
          <a:bodyPr/>
          <a:lstStyle>
            <a:lvl1pPr>
              <a:defRPr sz="2000">
                <a:solidFill>
                  <a:srgbClr val="13324A"/>
                </a:solidFill>
                <a:latin typeface="+mj-lt"/>
              </a:defRPr>
            </a:lvl1pPr>
            <a:lvl2pPr marL="685783" indent="-228594">
              <a:buFont typeface="Calibri Light" panose="020F0302020204030204" pitchFamily="34" charset="0"/>
              <a:buChar char="›"/>
              <a:defRPr sz="1800">
                <a:solidFill>
                  <a:srgbClr val="13324A"/>
                </a:solidFill>
                <a:latin typeface="+mj-lt"/>
              </a:defRPr>
            </a:lvl2pPr>
            <a:lvl3pPr marL="1142971" indent="-228594">
              <a:buFont typeface="Wingdings" panose="05000000000000000000" pitchFamily="2" charset="2"/>
              <a:buChar char="§"/>
              <a:defRPr sz="1200">
                <a:solidFill>
                  <a:srgbClr val="13324A"/>
                </a:solidFill>
                <a:latin typeface="+mj-lt"/>
              </a:defRPr>
            </a:lvl3pPr>
            <a:lvl4pPr marL="1600160" indent="-228594">
              <a:buFont typeface="Arial" panose="020B0604020202020204" pitchFamily="34" charset="0"/>
              <a:buChar char="•"/>
              <a:defRPr sz="1200">
                <a:solidFill>
                  <a:srgbClr val="13324A"/>
                </a:solidFill>
                <a:latin typeface="+mj-lt"/>
              </a:defRPr>
            </a:lvl4pPr>
            <a:lvl5pPr marL="2057349" indent="-228594">
              <a:buFont typeface="Calibri Light" panose="020F0302020204030204" pitchFamily="34" charset="0"/>
              <a:buChar char="‒"/>
              <a:defRPr sz="1100">
                <a:solidFill>
                  <a:srgbClr val="13324A"/>
                </a:solidFill>
                <a:latin typeface="+mj-lt"/>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2" name="Espace réservé du texte 4"/>
          <p:cNvSpPr>
            <a:spLocks noGrp="1"/>
          </p:cNvSpPr>
          <p:nvPr>
            <p:ph type="body" sz="quarter" idx="3"/>
          </p:nvPr>
        </p:nvSpPr>
        <p:spPr>
          <a:xfrm>
            <a:off x="6170612" y="1403577"/>
            <a:ext cx="5183188" cy="823912"/>
          </a:xfrm>
          <a:prstGeom prst="rect">
            <a:avLst/>
          </a:prstGeom>
        </p:spPr>
        <p:txBody>
          <a:bodyPr anchor="t"/>
          <a:lstStyle>
            <a:lvl1pPr marL="0" indent="0">
              <a:buNone/>
              <a:defRPr sz="2400" b="0">
                <a:solidFill>
                  <a:srgbClr val="13324A"/>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smtClean="0"/>
              <a:t>Modifiez les styles du texte du masque</a:t>
            </a:r>
          </a:p>
        </p:txBody>
      </p:sp>
      <p:sp>
        <p:nvSpPr>
          <p:cNvPr id="13" name="Espace réservé du contenu 5"/>
          <p:cNvSpPr>
            <a:spLocks noGrp="1"/>
          </p:cNvSpPr>
          <p:nvPr>
            <p:ph sz="quarter" idx="4"/>
          </p:nvPr>
        </p:nvSpPr>
        <p:spPr>
          <a:xfrm>
            <a:off x="6170612" y="2227489"/>
            <a:ext cx="5183188" cy="3684588"/>
          </a:xfrm>
          <a:prstGeom prst="rect">
            <a:avLst/>
          </a:prstGeom>
        </p:spPr>
        <p:txBody>
          <a:bodyPr/>
          <a:lstStyle>
            <a:lvl1pPr marL="228594" indent="-228594">
              <a:defRPr lang="fr-FR" sz="2000" kern="1200" dirty="0" smtClean="0">
                <a:solidFill>
                  <a:srgbClr val="13324A"/>
                </a:solidFill>
                <a:latin typeface="+mj-lt"/>
                <a:ea typeface="+mn-ea"/>
                <a:cs typeface="+mn-cs"/>
              </a:defRPr>
            </a:lvl1pPr>
            <a:lvl2pPr marL="685783" indent="-228594">
              <a:buFont typeface="Calibri Light" panose="020F0302020204030204" pitchFamily="34" charset="0"/>
              <a:buChar char="›"/>
              <a:defRPr lang="fr-FR" sz="1800" kern="1200" dirty="0" smtClean="0">
                <a:solidFill>
                  <a:srgbClr val="13324A"/>
                </a:solidFill>
                <a:latin typeface="+mj-lt"/>
                <a:ea typeface="+mn-ea"/>
                <a:cs typeface="+mn-cs"/>
              </a:defRPr>
            </a:lvl2pPr>
            <a:lvl3pPr marL="1142971" indent="-228594">
              <a:buFont typeface="Wingdings" panose="05000000000000000000" pitchFamily="2" charset="2"/>
              <a:buChar char="§"/>
              <a:defRPr lang="fr-FR" sz="1200" kern="1200" dirty="0" smtClean="0">
                <a:solidFill>
                  <a:srgbClr val="13324A"/>
                </a:solidFill>
                <a:latin typeface="+mj-lt"/>
                <a:ea typeface="+mn-ea"/>
                <a:cs typeface="+mn-cs"/>
              </a:defRPr>
            </a:lvl3pPr>
            <a:lvl4pPr marL="1600160" indent="-228594">
              <a:buFont typeface="Arial" panose="020B0604020202020204" pitchFamily="34" charset="0"/>
              <a:buChar char="•"/>
              <a:defRPr lang="fr-FR" sz="1200" kern="1200" dirty="0" smtClean="0">
                <a:solidFill>
                  <a:srgbClr val="13324A"/>
                </a:solidFill>
                <a:latin typeface="+mj-lt"/>
                <a:ea typeface="+mn-ea"/>
                <a:cs typeface="+mn-cs"/>
              </a:defRPr>
            </a:lvl4pPr>
            <a:lvl5pPr marL="2057349" indent="-228594">
              <a:buFont typeface="Calibri Light" panose="020F0302020204030204" pitchFamily="34" charset="0"/>
              <a:buChar char="‒"/>
              <a:defRPr lang="fr-FR" sz="1100" kern="1200" dirty="0">
                <a:solidFill>
                  <a:srgbClr val="13324A"/>
                </a:solidFill>
                <a:latin typeface="+mj-lt"/>
                <a:ea typeface="+mn-ea"/>
                <a:cs typeface="+mn-cs"/>
              </a:defRPr>
            </a:lvl5pPr>
          </a:lstStyle>
          <a:p>
            <a:pPr marL="228594" lvl="0" indent="-228594" algn="l" defTabSz="914377" rtl="0" eaLnBrk="1" latinLnBrk="0" hangingPunct="1">
              <a:lnSpc>
                <a:spcPct val="90000"/>
              </a:lnSpc>
              <a:spcBef>
                <a:spcPts val="1000"/>
              </a:spcBef>
              <a:buFont typeface="Arial" panose="020B0604020202020204" pitchFamily="34" charset="0"/>
              <a:buChar char="•"/>
            </a:pPr>
            <a:r>
              <a:rPr lang="fr-FR" dirty="0" smtClean="0"/>
              <a:t>Modifiez les styles du texte du masque</a:t>
            </a:r>
          </a:p>
          <a:p>
            <a:pPr marL="685783" lvl="1" indent="-228594" algn="l" defTabSz="914377" rtl="0" eaLnBrk="1" latinLnBrk="0" hangingPunct="1">
              <a:lnSpc>
                <a:spcPct val="90000"/>
              </a:lnSpc>
              <a:spcBef>
                <a:spcPts val="500"/>
              </a:spcBef>
              <a:buFont typeface="Calibri Light" panose="020F0302020204030204" pitchFamily="34" charset="0"/>
              <a:buChar char="›"/>
            </a:pPr>
            <a:r>
              <a:rPr lang="fr-FR" dirty="0" smtClean="0"/>
              <a:t>Deuxième niveau</a:t>
            </a:r>
          </a:p>
          <a:p>
            <a:pPr marL="1142971" lvl="2" indent="-228594" algn="l" defTabSz="914377" rtl="0" eaLnBrk="1" latinLnBrk="0" hangingPunct="1">
              <a:lnSpc>
                <a:spcPct val="90000"/>
              </a:lnSpc>
              <a:spcBef>
                <a:spcPts val="500"/>
              </a:spcBef>
              <a:buFont typeface="Wingdings" panose="05000000000000000000" pitchFamily="2" charset="2"/>
              <a:buChar char="§"/>
            </a:pPr>
            <a:r>
              <a:rPr lang="fr-FR" dirty="0" smtClean="0"/>
              <a:t>Troisième niveau</a:t>
            </a:r>
          </a:p>
          <a:p>
            <a:pPr marL="1600160" lvl="3" indent="-228594" algn="l" defTabSz="914377" rtl="0" eaLnBrk="1" latinLnBrk="0" hangingPunct="1">
              <a:lnSpc>
                <a:spcPct val="90000"/>
              </a:lnSpc>
              <a:spcBef>
                <a:spcPts val="500"/>
              </a:spcBef>
              <a:buFont typeface="Arial" panose="020B0604020202020204" pitchFamily="34" charset="0"/>
              <a:buChar char="•"/>
            </a:pPr>
            <a:r>
              <a:rPr lang="fr-FR" dirty="0" smtClean="0"/>
              <a:t>Quatrième niveau</a:t>
            </a:r>
          </a:p>
          <a:p>
            <a:pPr marL="2057349" lvl="4" indent="-228594" algn="l" defTabSz="914377" rtl="0" eaLnBrk="1" latinLnBrk="0" hangingPunct="1">
              <a:lnSpc>
                <a:spcPct val="90000"/>
              </a:lnSpc>
              <a:spcBef>
                <a:spcPts val="500"/>
              </a:spcBef>
              <a:buFont typeface="Calibri Light" panose="020F0302020204030204" pitchFamily="34" charset="0"/>
              <a:buChar char="‒"/>
            </a:pPr>
            <a:r>
              <a:rPr lang="fr-FR" dirty="0" smtClean="0"/>
              <a:t>Cinquième niveau</a:t>
            </a:r>
            <a:endParaRPr lang="fr-FR" dirty="0"/>
          </a:p>
        </p:txBody>
      </p:sp>
    </p:spTree>
    <p:extLst>
      <p:ext uri="{BB962C8B-B14F-4D97-AF65-F5344CB8AC3E}">
        <p14:creationId xmlns:p14="http://schemas.microsoft.com/office/powerpoint/2010/main" val="309746701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2.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4.png"/><Relationship Id="rId5" Type="http://schemas.openxmlformats.org/officeDocument/2006/relationships/slideLayout" Target="../slideLayouts/slideLayout10.xml"/><Relationship Id="rId10"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2.png"/><Relationship Id="rId2" Type="http://schemas.openxmlformats.org/officeDocument/2006/relationships/slideLayout" Target="../slideLayouts/slideLayout16.xml"/><Relationship Id="rId16"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4.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4.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2.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image" Target="../media/image2.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image" Target="../media/image1.png"/><Relationship Id="rId5" Type="http://schemas.openxmlformats.org/officeDocument/2006/relationships/slideLayout" Target="../slideLayouts/slideLayout43.xml"/><Relationship Id="rId10" Type="http://schemas.openxmlformats.org/officeDocument/2006/relationships/image" Target="../media/image4.png"/><Relationship Id="rId4" Type="http://schemas.openxmlformats.org/officeDocument/2006/relationships/slideLayout" Target="../slideLayouts/slideLayout42.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image" Target="../media/image10.png"/><Relationship Id="rId5" Type="http://schemas.openxmlformats.org/officeDocument/2006/relationships/slideLayout" Target="../slideLayouts/slideLayout51.xml"/><Relationship Id="rId10" Type="http://schemas.openxmlformats.org/officeDocument/2006/relationships/image" Target="../media/image9.jpeg"/><Relationship Id="rId4" Type="http://schemas.openxmlformats.org/officeDocument/2006/relationships/slideLayout" Target="../slideLayouts/slideLayout50.xml"/><Relationship Id="rId9" Type="http://schemas.openxmlformats.org/officeDocument/2006/relationships/image" Target="../media/image8.jpeg"/></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56.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image" Target="../media/image10.png"/><Relationship Id="rId5" Type="http://schemas.openxmlformats.org/officeDocument/2006/relationships/slideLayout" Target="../slideLayouts/slideLayout58.xml"/><Relationship Id="rId10" Type="http://schemas.openxmlformats.org/officeDocument/2006/relationships/image" Target="../media/image9.jpeg"/><Relationship Id="rId4" Type="http://schemas.openxmlformats.org/officeDocument/2006/relationships/slideLayout" Target="../slideLayouts/slideLayout57.xml"/><Relationship Id="rId9" Type="http://schemas.openxmlformats.org/officeDocument/2006/relationships/image" Target="../media/image8.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2.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image" Target="../media/image1.png"/><Relationship Id="rId5" Type="http://schemas.openxmlformats.org/officeDocument/2006/relationships/slideLayout" Target="../slideLayouts/slideLayout65.xml"/><Relationship Id="rId10" Type="http://schemas.openxmlformats.org/officeDocument/2006/relationships/image" Target="../media/image4.png"/><Relationship Id="rId4" Type="http://schemas.openxmlformats.org/officeDocument/2006/relationships/slideLayout" Target="../slideLayouts/slideLayout64.xml"/><Relationship Id="rId9"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e 7"/>
          <p:cNvGrpSpPr/>
          <p:nvPr userDrawn="1"/>
        </p:nvGrpSpPr>
        <p:grpSpPr>
          <a:xfrm>
            <a:off x="1" y="-6864"/>
            <a:ext cx="12192000" cy="6883335"/>
            <a:chOff x="1" y="-6864"/>
            <a:chExt cx="12192000" cy="6883335"/>
          </a:xfrm>
        </p:grpSpPr>
        <p:sp>
          <p:nvSpPr>
            <p:cNvPr id="9" name="Rectangle 8"/>
            <p:cNvSpPr/>
            <p:nvPr/>
          </p:nvSpPr>
          <p:spPr>
            <a:xfrm>
              <a:off x="1" y="5283200"/>
              <a:ext cx="12191999" cy="1580677"/>
            </a:xfrm>
            <a:prstGeom prst="rect">
              <a:avLst/>
            </a:prstGeom>
            <a:solidFill>
              <a:srgbClr val="2444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pic>
          <p:nvPicPr>
            <p:cNvPr id="10" name="Imag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5283200"/>
              <a:ext cx="1876413" cy="1593271"/>
            </a:xfrm>
            <a:prstGeom prst="rect">
              <a:avLst/>
            </a:prstGeom>
          </p:spPr>
        </p:pic>
        <p:pic>
          <p:nvPicPr>
            <p:cNvPr id="11" name="Imag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10667539" y="-259738"/>
              <a:ext cx="1271588" cy="1777336"/>
            </a:xfrm>
            <a:prstGeom prst="rect">
              <a:avLst/>
            </a:prstGeom>
          </p:spPr>
        </p:pic>
        <p:sp>
          <p:nvSpPr>
            <p:cNvPr id="12" name="Triangle isocèle 11"/>
            <p:cNvSpPr/>
            <p:nvPr/>
          </p:nvSpPr>
          <p:spPr>
            <a:xfrm rot="16200000">
              <a:off x="6679580" y="1364050"/>
              <a:ext cx="6883334" cy="4141505"/>
            </a:xfrm>
            <a:prstGeom prst="triangle">
              <a:avLst>
                <a:gd name="adj" fmla="val 0"/>
              </a:avLst>
            </a:prstGeom>
            <a:solidFill>
              <a:srgbClr val="D0373E">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dirty="0"/>
            </a:p>
          </p:txBody>
        </p:sp>
      </p:grpSp>
      <p:pic>
        <p:nvPicPr>
          <p:cNvPr id="13" name="Image 1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266293" y="6166775"/>
            <a:ext cx="1671835" cy="600815"/>
          </a:xfrm>
          <a:prstGeom prst="rect">
            <a:avLst/>
          </a:prstGeom>
        </p:spPr>
      </p:pic>
    </p:spTree>
    <p:extLst>
      <p:ext uri="{BB962C8B-B14F-4D97-AF65-F5344CB8AC3E}">
        <p14:creationId xmlns:p14="http://schemas.microsoft.com/office/powerpoint/2010/main" val="2163683202"/>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708" r:id="rId3"/>
    <p:sldLayoutId id="2147483709" r:id="rId4"/>
    <p:sldLayoutId id="2147483746" r:id="rId5"/>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687828" y="6495048"/>
            <a:ext cx="851517" cy="226429"/>
          </a:xfrm>
          <a:prstGeom prst="rect">
            <a:avLst/>
          </a:prstGeom>
        </p:spPr>
      </p:pic>
      <p:pic>
        <p:nvPicPr>
          <p:cNvPr id="8" name="Image 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 y="5283202"/>
            <a:ext cx="1876413" cy="1593271"/>
          </a:xfrm>
          <a:prstGeom prst="rect">
            <a:avLst/>
          </a:prstGeom>
        </p:spPr>
      </p:pic>
      <p:pic>
        <p:nvPicPr>
          <p:cNvPr id="9" name="Image 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5400000">
            <a:off x="10667539" y="-259738"/>
            <a:ext cx="1271588" cy="1777336"/>
          </a:xfrm>
          <a:prstGeom prst="rect">
            <a:avLst/>
          </a:prstGeom>
        </p:spPr>
      </p:pic>
      <p:sp>
        <p:nvSpPr>
          <p:cNvPr id="6" name="Espace réservé du numéro de diapositive 5"/>
          <p:cNvSpPr>
            <a:spLocks noGrp="1"/>
          </p:cNvSpPr>
          <p:nvPr>
            <p:ph type="sldNum" sz="quarter" idx="4"/>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lang="fr-FR" smtClean="0"/>
              <a:pPr/>
              <a:t>‹N°›</a:t>
            </a:fld>
            <a:endParaRPr lang="fr-FR" dirty="0"/>
          </a:p>
        </p:txBody>
      </p:sp>
    </p:spTree>
    <p:extLst>
      <p:ext uri="{BB962C8B-B14F-4D97-AF65-F5344CB8AC3E}">
        <p14:creationId xmlns:p14="http://schemas.microsoft.com/office/powerpoint/2010/main" val="1875906450"/>
      </p:ext>
    </p:extLst>
  </p:cSld>
  <p:clrMap bg1="lt1" tx1="dk1" bg2="lt2" tx2="dk2" accent1="accent1" accent2="accent2" accent3="accent3" accent4="accent4" accent5="accent5" accent6="accent6" hlink="hlink" folHlink="folHlink"/>
  <p:sldLayoutIdLst>
    <p:sldLayoutId id="2147483674" r:id="rId1"/>
    <p:sldLayoutId id="2147483661" r:id="rId2"/>
    <p:sldLayoutId id="2147483677" r:id="rId3"/>
    <p:sldLayoutId id="2147483676" r:id="rId4"/>
    <p:sldLayoutId id="2147483666" r:id="rId5"/>
    <p:sldLayoutId id="2147483673" r:id="rId6"/>
    <p:sldLayoutId id="2147483679" r:id="rId7"/>
    <p:sldLayoutId id="2147483675" r:id="rId8"/>
    <p:sldLayoutId id="2147483681" r:id="rId9"/>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5687828" y="6495048"/>
            <a:ext cx="851517" cy="226429"/>
          </a:xfrm>
          <a:prstGeom prst="rect">
            <a:avLst/>
          </a:prstGeom>
        </p:spPr>
      </p:pic>
      <p:pic>
        <p:nvPicPr>
          <p:cNvPr id="8" name="Image 7"/>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2" y="5283202"/>
            <a:ext cx="1876413" cy="1593271"/>
          </a:xfrm>
          <a:prstGeom prst="rect">
            <a:avLst/>
          </a:prstGeom>
        </p:spPr>
      </p:pic>
      <p:pic>
        <p:nvPicPr>
          <p:cNvPr id="9" name="Image 8"/>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5400000">
            <a:off x="10667539" y="-259738"/>
            <a:ext cx="1271588" cy="1777336"/>
          </a:xfrm>
          <a:prstGeom prst="rect">
            <a:avLst/>
          </a:prstGeom>
        </p:spPr>
      </p:pic>
      <p:sp>
        <p:nvSpPr>
          <p:cNvPr id="6" name="Espace réservé du numéro de diapositive 5"/>
          <p:cNvSpPr>
            <a:spLocks noGrp="1"/>
          </p:cNvSpPr>
          <p:nvPr>
            <p:ph type="sldNum" sz="quarter" idx="4"/>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a:solidFill>
                  <a:prstClr val="black">
                    <a:tint val="75000"/>
                  </a:prstClr>
                </a:solidFill>
              </a:rPr>
              <a:pPr/>
              <a:t>‹N°›</a:t>
            </a:fld>
            <a:endParaRPr dirty="0">
              <a:solidFill>
                <a:prstClr val="black">
                  <a:tint val="75000"/>
                </a:prstClr>
              </a:solidFill>
            </a:endParaRPr>
          </a:p>
        </p:txBody>
      </p:sp>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6691CE-BC6A-429A-AF49-F7E0936C3146}" type="datetimeFigureOut">
              <a:rPr lang="fr-FR" smtClean="0">
                <a:solidFill>
                  <a:prstClr val="black">
                    <a:tint val="75000"/>
                  </a:prstClr>
                </a:solidFill>
              </a:rPr>
              <a:pPr/>
              <a:t>24/11/2022</a:t>
            </a:fld>
            <a:endParaRPr lang="fr-FR" dirty="0">
              <a:solidFill>
                <a:prstClr val="black">
                  <a:tint val="75000"/>
                </a:prstClr>
              </a:solidFill>
            </a:endParaRP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solidFill>
                <a:prstClr val="black">
                  <a:tint val="75000"/>
                </a:prstClr>
              </a:solidFill>
            </a:endParaRPr>
          </a:p>
        </p:txBody>
      </p:sp>
    </p:spTree>
    <p:extLst>
      <p:ext uri="{BB962C8B-B14F-4D97-AF65-F5344CB8AC3E}">
        <p14:creationId xmlns:p14="http://schemas.microsoft.com/office/powerpoint/2010/main" val="276562840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4" r:id="rId11"/>
    <p:sldLayoutId id="2147483747" r:id="rId12"/>
    <p:sldLayoutId id="2147483748" r:id="rId13"/>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5687828" y="6495048"/>
            <a:ext cx="851517" cy="226429"/>
          </a:xfrm>
          <a:prstGeom prst="rect">
            <a:avLst/>
          </a:prstGeom>
        </p:spPr>
      </p:pic>
      <p:pic>
        <p:nvPicPr>
          <p:cNvPr id="8" name="Image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 y="5283202"/>
            <a:ext cx="1876413" cy="1593271"/>
          </a:xfrm>
          <a:prstGeom prst="rect">
            <a:avLst/>
          </a:prstGeom>
        </p:spPr>
      </p:pic>
      <p:pic>
        <p:nvPicPr>
          <p:cNvPr id="9" name="Image 8"/>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5400000">
            <a:off x="10667539" y="-259738"/>
            <a:ext cx="1271588" cy="1777336"/>
          </a:xfrm>
          <a:prstGeom prst="rect">
            <a:avLst/>
          </a:prstGeom>
        </p:spPr>
      </p:pic>
      <p:sp>
        <p:nvSpPr>
          <p:cNvPr id="6" name="Espace réservé du numéro de diapositive 5"/>
          <p:cNvSpPr>
            <a:spLocks noGrp="1"/>
          </p:cNvSpPr>
          <p:nvPr>
            <p:ph type="sldNum" sz="quarter" idx="4"/>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a:solidFill>
                  <a:prstClr val="black">
                    <a:tint val="75000"/>
                  </a:prstClr>
                </a:solidFill>
              </a:rPr>
              <a:pPr/>
              <a:t>‹N°›</a:t>
            </a:fld>
            <a:endParaRPr dirty="0">
              <a:solidFill>
                <a:prstClr val="black">
                  <a:tint val="75000"/>
                </a:prstClr>
              </a:solidFill>
            </a:endParaRPr>
          </a:p>
        </p:txBody>
      </p:sp>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6691CE-BC6A-429A-AF49-F7E0936C3146}" type="datetimeFigureOut">
              <a:rPr lang="fr-FR" smtClean="0">
                <a:solidFill>
                  <a:prstClr val="black">
                    <a:tint val="75000"/>
                  </a:prstClr>
                </a:solidFill>
              </a:rPr>
              <a:pPr/>
              <a:t>24/11/2022</a:t>
            </a:fld>
            <a:endParaRPr lang="fr-FR" dirty="0">
              <a:solidFill>
                <a:prstClr val="black">
                  <a:tint val="75000"/>
                </a:prstClr>
              </a:solidFill>
            </a:endParaRP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solidFill>
                <a:prstClr val="black">
                  <a:tint val="75000"/>
                </a:prstClr>
              </a:solidFill>
            </a:endParaRPr>
          </a:p>
        </p:txBody>
      </p:sp>
    </p:spTree>
    <p:extLst>
      <p:ext uri="{BB962C8B-B14F-4D97-AF65-F5344CB8AC3E}">
        <p14:creationId xmlns:p14="http://schemas.microsoft.com/office/powerpoint/2010/main" val="102532450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7" r:id="rId11"/>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687828" y="6495048"/>
            <a:ext cx="851517" cy="226429"/>
          </a:xfrm>
          <a:prstGeom prst="rect">
            <a:avLst/>
          </a:prstGeom>
        </p:spPr>
      </p:pic>
      <p:pic>
        <p:nvPicPr>
          <p:cNvPr id="8" name="Image 7"/>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2" y="5283202"/>
            <a:ext cx="1876413" cy="1593271"/>
          </a:xfrm>
          <a:prstGeom prst="rect">
            <a:avLst/>
          </a:prstGeom>
        </p:spPr>
      </p:pic>
      <p:pic>
        <p:nvPicPr>
          <p:cNvPr id="9" name="Image 8"/>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667539" y="-259738"/>
            <a:ext cx="1271588" cy="1777336"/>
          </a:xfrm>
          <a:prstGeom prst="rect">
            <a:avLst/>
          </a:prstGeom>
        </p:spPr>
      </p:pic>
      <p:sp>
        <p:nvSpPr>
          <p:cNvPr id="6" name="Espace réservé du numéro de diapositive 5"/>
          <p:cNvSpPr>
            <a:spLocks noGrp="1"/>
          </p:cNvSpPr>
          <p:nvPr>
            <p:ph type="sldNum" sz="quarter" idx="4"/>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51024094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77000">
              <a:srgbClr val="FDFFFC"/>
            </a:gs>
            <a:gs pos="100000">
              <a:schemeClr val="bg1">
                <a:lumMod val="9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Image 7"/>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a:off x="-8709" y="-1"/>
            <a:ext cx="6488752" cy="662129"/>
          </a:xfrm>
          <a:prstGeom prst="rect">
            <a:avLst/>
          </a:prstGeom>
        </p:spPr>
      </p:pic>
      <p:pic>
        <p:nvPicPr>
          <p:cNvPr id="9" name="Image 8"/>
          <p:cNvPicPr>
            <a:picLocks noChangeAspect="1"/>
          </p:cNvPicPr>
          <p:nvPr userDrawn="1"/>
        </p:nvPicPr>
        <p:blipFill rotWithShape="1">
          <a:blip r:embed="rId10" cstate="email">
            <a:extLst>
              <a:ext uri="{28A0092B-C50C-407E-A947-70E740481C1C}">
                <a14:useLocalDpi xmlns:a14="http://schemas.microsoft.com/office/drawing/2010/main"/>
              </a:ext>
            </a:extLst>
          </a:blip>
          <a:srcRect/>
          <a:stretch/>
        </p:blipFill>
        <p:spPr>
          <a:xfrm rot="10800000">
            <a:off x="9360363" y="6286254"/>
            <a:ext cx="2831637" cy="586647"/>
          </a:xfrm>
          <a:prstGeom prst="rect">
            <a:avLst/>
          </a:prstGeom>
        </p:spPr>
      </p:pic>
      <p:sp>
        <p:nvSpPr>
          <p:cNvPr id="62" name="Forme libre : forme 8"/>
          <p:cNvSpPr/>
          <p:nvPr userDrawn="1"/>
        </p:nvSpPr>
        <p:spPr>
          <a:xfrm>
            <a:off x="-8710" y="-8708"/>
            <a:ext cx="12209419" cy="6871063"/>
          </a:xfrm>
          <a:custGeom>
            <a:avLst/>
            <a:gdLst>
              <a:gd name="connsiteX0" fmla="*/ 0 w 12209418"/>
              <a:gd name="connsiteY0" fmla="*/ 583475 h 6871063"/>
              <a:gd name="connsiteX1" fmla="*/ 6113418 w 12209418"/>
              <a:gd name="connsiteY1" fmla="*/ 0 h 6871063"/>
              <a:gd name="connsiteX2" fmla="*/ 12209418 w 12209418"/>
              <a:gd name="connsiteY2" fmla="*/ 8709 h 6871063"/>
              <a:gd name="connsiteX3" fmla="*/ 12200709 w 12209418"/>
              <a:gd name="connsiteY3" fmla="*/ 6531429 h 6871063"/>
              <a:gd name="connsiteX4" fmla="*/ 9300755 w 12209418"/>
              <a:gd name="connsiteY4" fmla="*/ 6871063 h 6871063"/>
              <a:gd name="connsiteX5" fmla="*/ 8709 w 12209418"/>
              <a:gd name="connsiteY5" fmla="*/ 6871063 h 6871063"/>
              <a:gd name="connsiteX6" fmla="*/ 0 w 12209418"/>
              <a:gd name="connsiteY6" fmla="*/ 583475 h 687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9418" h="6871063">
                <a:moveTo>
                  <a:pt x="0" y="583475"/>
                </a:moveTo>
                <a:lnTo>
                  <a:pt x="6113418" y="0"/>
                </a:lnTo>
                <a:lnTo>
                  <a:pt x="12209418" y="8709"/>
                </a:lnTo>
                <a:lnTo>
                  <a:pt x="12200709" y="6531429"/>
                </a:lnTo>
                <a:lnTo>
                  <a:pt x="9300755" y="6871063"/>
                </a:lnTo>
                <a:lnTo>
                  <a:pt x="8709" y="6871063"/>
                </a:lnTo>
                <a:lnTo>
                  <a:pt x="0" y="583475"/>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prstClr val="white"/>
              </a:solidFill>
            </a:endParaRPr>
          </a:p>
        </p:txBody>
      </p:sp>
      <p:pic>
        <p:nvPicPr>
          <p:cNvPr id="58"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153" y="6500728"/>
            <a:ext cx="1202895" cy="345016"/>
          </a:xfrm>
          <a:prstGeom prst="rect">
            <a:avLst/>
          </a:prstGeom>
          <a:noFill/>
          <a:ln w="9525">
            <a:noFill/>
            <a:miter lim="800000"/>
            <a:headEnd/>
            <a:tailEnd/>
          </a:ln>
          <a:effectLst/>
        </p:spPr>
      </p:pic>
      <p:sp>
        <p:nvSpPr>
          <p:cNvPr id="13" name="ZoneTexte 12"/>
          <p:cNvSpPr txBox="1"/>
          <p:nvPr userDrawn="1"/>
        </p:nvSpPr>
        <p:spPr>
          <a:xfrm>
            <a:off x="1211047" y="6555287"/>
            <a:ext cx="660484" cy="235898"/>
          </a:xfrm>
          <a:prstGeom prst="rect">
            <a:avLst/>
          </a:prstGeom>
          <a:noFill/>
        </p:spPr>
        <p:txBody>
          <a:bodyPr wrap="square" rtlCol="0" anchor="ctr">
            <a:spAutoFit/>
          </a:bodyPr>
          <a:lstStyle/>
          <a:p>
            <a:pPr algn="r"/>
            <a:fld id="{B4D0712B-34DB-479D-9825-823285758B4A}" type="slidenum">
              <a:rPr lang="fr-FR" sz="933" smtClean="0">
                <a:solidFill>
                  <a:prstClr val="black">
                    <a:lumMod val="50000"/>
                    <a:lumOff val="50000"/>
                  </a:prstClr>
                </a:solidFill>
                <a:cs typeface="Segoe UI Semilight" panose="020B0402040204020203" pitchFamily="34" charset="0"/>
              </a:rPr>
              <a:pPr algn="r"/>
              <a:t>‹N°›</a:t>
            </a:fld>
            <a:endParaRPr lang="fr-FR" sz="933" dirty="0">
              <a:solidFill>
                <a:prstClr val="black">
                  <a:lumMod val="50000"/>
                  <a:lumOff val="50000"/>
                </a:prstClr>
              </a:solidFill>
              <a:cs typeface="Segoe UI Semilight" panose="020B0402040204020203" pitchFamily="34" charset="0"/>
            </a:endParaRPr>
          </a:p>
        </p:txBody>
      </p:sp>
      <p:sp>
        <p:nvSpPr>
          <p:cNvPr id="15" name="ZoneTexte 14"/>
          <p:cNvSpPr txBox="1"/>
          <p:nvPr userDrawn="1"/>
        </p:nvSpPr>
        <p:spPr>
          <a:xfrm>
            <a:off x="1871531" y="6553236"/>
            <a:ext cx="7129804" cy="240000"/>
          </a:xfrm>
          <a:prstGeom prst="rect">
            <a:avLst/>
          </a:prstGeom>
          <a:noFill/>
        </p:spPr>
        <p:txBody>
          <a:bodyPr wrap="square" rtlCol="0" anchor="ctr">
            <a:noAutofit/>
          </a:bodyPr>
          <a:lstStyle/>
          <a:p>
            <a:pPr>
              <a:defRPr/>
            </a:pPr>
            <a:r>
              <a:rPr lang="fr-FR" sz="933" dirty="0" smtClean="0">
                <a:solidFill>
                  <a:prstClr val="black">
                    <a:lumMod val="50000"/>
                    <a:lumOff val="50000"/>
                  </a:prstClr>
                </a:solidFill>
                <a:cs typeface="Segoe UI Semilight" panose="020B0402040204020203" pitchFamily="34" charset="0"/>
              </a:rPr>
              <a:t>SID Vertica - Organisation</a:t>
            </a:r>
          </a:p>
        </p:txBody>
      </p:sp>
    </p:spTree>
    <p:extLst>
      <p:ext uri="{BB962C8B-B14F-4D97-AF65-F5344CB8AC3E}">
        <p14:creationId xmlns:p14="http://schemas.microsoft.com/office/powerpoint/2010/main" val="335696508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sldNum="0" hdr="0" ftr="0" dt="0"/>
  <p:txStyles>
    <p:titleStyle>
      <a:lvl1pPr algn="ctr" defTabSz="914377" rtl="0" eaLnBrk="1" latinLnBrk="0" hangingPunct="1">
        <a:lnSpc>
          <a:spcPct val="90000"/>
        </a:lnSpc>
        <a:spcBef>
          <a:spcPct val="0"/>
        </a:spcBef>
        <a:buNone/>
        <a:defRPr sz="2667" b="1" kern="1200">
          <a:solidFill>
            <a:schemeClr val="accent3">
              <a:lumMod val="50000"/>
            </a:schemeClr>
          </a:solidFill>
          <a:latin typeface="Segoe UI Semilight" panose="020B0402040204020203" pitchFamily="34" charset="0"/>
          <a:ea typeface="+mj-ea"/>
          <a:cs typeface="Segoe UI Semilight" panose="020B0402040204020203" pitchFamily="34" charset="0"/>
        </a:defRPr>
      </a:lvl1pPr>
    </p:titleStyle>
    <p:bodyStyle>
      <a:lvl1pPr marL="228594" indent="-228594" algn="l" defTabSz="914377" rtl="0" eaLnBrk="1" latinLnBrk="0" hangingPunct="1">
        <a:lnSpc>
          <a:spcPct val="100000"/>
        </a:lnSpc>
        <a:spcBef>
          <a:spcPts val="1800"/>
        </a:spcBef>
        <a:buClr>
          <a:schemeClr val="accent1"/>
        </a:buClr>
        <a:buSzPct val="100000"/>
        <a:buFont typeface="Arial"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1pPr>
      <a:lvl2pPr marL="457189" indent="-182875" algn="l" defTabSz="914377" rtl="0" eaLnBrk="1" latinLnBrk="0" hangingPunct="1">
        <a:lnSpc>
          <a:spcPct val="100000"/>
        </a:lnSpc>
        <a:spcBef>
          <a:spcPts val="1200"/>
        </a:spcBef>
        <a:buClr>
          <a:schemeClr val="accent1"/>
        </a:buClr>
        <a:buSzPct val="100000"/>
        <a:buFont typeface="Arial"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2pPr>
      <a:lvl3pPr marL="685783" indent="-179384" algn="l" defTabSz="914377" rtl="0" eaLnBrk="1" latinLnBrk="0" hangingPunct="1">
        <a:lnSpc>
          <a:spcPct val="100000"/>
        </a:lnSpc>
        <a:spcBef>
          <a:spcPts val="800"/>
        </a:spcBef>
        <a:buClr>
          <a:schemeClr val="accent1"/>
        </a:buClr>
        <a:buSzPct val="100000"/>
        <a:buFont typeface="Arial" pitchFamily="34" charset="0"/>
        <a:buChar char="▪"/>
        <a:defRPr sz="1600" kern="1200">
          <a:solidFill>
            <a:schemeClr val="tx1"/>
          </a:solidFill>
          <a:latin typeface="Segoe UI Semilight" panose="020B0402040204020203" pitchFamily="34" charset="0"/>
          <a:ea typeface="+mn-ea"/>
          <a:cs typeface="Segoe UI Semilight" panose="020B0402040204020203" pitchFamily="34" charset="0"/>
        </a:defRPr>
      </a:lvl3pPr>
      <a:lvl4pPr marL="914377" indent="-182875" algn="l" defTabSz="914377" rtl="0" eaLnBrk="1" latinLnBrk="0" hangingPunct="1">
        <a:lnSpc>
          <a:spcPct val="100000"/>
        </a:lnSpc>
        <a:spcBef>
          <a:spcPts val="800"/>
        </a:spcBef>
        <a:buClr>
          <a:schemeClr val="accent1"/>
        </a:buClr>
        <a:buSzPct val="100000"/>
        <a:buFont typeface="Arial" pitchFamily="34" charset="0"/>
        <a:buChar char="▪"/>
        <a:defRPr sz="1400" kern="1200">
          <a:solidFill>
            <a:schemeClr val="tx1"/>
          </a:solidFill>
          <a:latin typeface="Segoe UI Semilight" panose="020B0402040204020203" pitchFamily="34" charset="0"/>
          <a:ea typeface="+mn-ea"/>
          <a:cs typeface="Segoe UI Semilight" panose="020B0402040204020203" pitchFamily="34" charset="0"/>
        </a:defRPr>
      </a:lvl4pPr>
      <a:lvl5pPr marL="1142971" indent="-179384" algn="l" defTabSz="914377" rtl="0" eaLnBrk="1" latinLnBrk="0" hangingPunct="1">
        <a:lnSpc>
          <a:spcPct val="100000"/>
        </a:lnSpc>
        <a:spcBef>
          <a:spcPts val="600"/>
        </a:spcBef>
        <a:buClr>
          <a:schemeClr val="accent1"/>
        </a:buClr>
        <a:buSzPct val="100000"/>
        <a:buFont typeface="Arial" pitchFamily="34" charset="0"/>
        <a:buChar char="▪"/>
        <a:defRPr sz="1400" kern="1200">
          <a:solidFill>
            <a:schemeClr val="tx1"/>
          </a:solidFill>
          <a:latin typeface="Segoe UI Semilight" panose="020B0402040204020203" pitchFamily="34" charset="0"/>
          <a:ea typeface="+mn-ea"/>
          <a:cs typeface="Segoe UI Semilight" panose="020B0402040204020203" pitchFamily="34" charset="0"/>
        </a:defRPr>
      </a:lvl5pPr>
      <a:lvl6pPr marL="1371566" indent="-182875" algn="l" defTabSz="914377"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160" indent="-179384" algn="l" defTabSz="914377"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754" indent="-182875" algn="l" defTabSz="914377"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349" indent="-179384" algn="l" defTabSz="914377"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77000">
              <a:srgbClr val="FDFFFC"/>
            </a:gs>
            <a:gs pos="100000">
              <a:schemeClr val="bg1">
                <a:lumMod val="9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8" name="Image 7"/>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a:off x="-8709" y="-1"/>
            <a:ext cx="6488752" cy="662129"/>
          </a:xfrm>
          <a:prstGeom prst="rect">
            <a:avLst/>
          </a:prstGeom>
        </p:spPr>
      </p:pic>
      <p:pic>
        <p:nvPicPr>
          <p:cNvPr id="9" name="Image 8"/>
          <p:cNvPicPr>
            <a:picLocks noChangeAspect="1"/>
          </p:cNvPicPr>
          <p:nvPr userDrawn="1"/>
        </p:nvPicPr>
        <p:blipFill rotWithShape="1">
          <a:blip r:embed="rId10" cstate="email">
            <a:extLst>
              <a:ext uri="{28A0092B-C50C-407E-A947-70E740481C1C}">
                <a14:useLocalDpi xmlns:a14="http://schemas.microsoft.com/office/drawing/2010/main"/>
              </a:ext>
            </a:extLst>
          </a:blip>
          <a:srcRect/>
          <a:stretch/>
        </p:blipFill>
        <p:spPr>
          <a:xfrm rot="10800000">
            <a:off x="9360363" y="6286254"/>
            <a:ext cx="2831637" cy="586647"/>
          </a:xfrm>
          <a:prstGeom prst="rect">
            <a:avLst/>
          </a:prstGeom>
        </p:spPr>
      </p:pic>
      <p:sp>
        <p:nvSpPr>
          <p:cNvPr id="62" name="Forme libre : forme 8"/>
          <p:cNvSpPr/>
          <p:nvPr userDrawn="1"/>
        </p:nvSpPr>
        <p:spPr>
          <a:xfrm>
            <a:off x="-8710" y="-8708"/>
            <a:ext cx="12209419" cy="6871063"/>
          </a:xfrm>
          <a:custGeom>
            <a:avLst/>
            <a:gdLst>
              <a:gd name="connsiteX0" fmla="*/ 0 w 12209418"/>
              <a:gd name="connsiteY0" fmla="*/ 583475 h 6871063"/>
              <a:gd name="connsiteX1" fmla="*/ 6113418 w 12209418"/>
              <a:gd name="connsiteY1" fmla="*/ 0 h 6871063"/>
              <a:gd name="connsiteX2" fmla="*/ 12209418 w 12209418"/>
              <a:gd name="connsiteY2" fmla="*/ 8709 h 6871063"/>
              <a:gd name="connsiteX3" fmla="*/ 12200709 w 12209418"/>
              <a:gd name="connsiteY3" fmla="*/ 6531429 h 6871063"/>
              <a:gd name="connsiteX4" fmla="*/ 9300755 w 12209418"/>
              <a:gd name="connsiteY4" fmla="*/ 6871063 h 6871063"/>
              <a:gd name="connsiteX5" fmla="*/ 8709 w 12209418"/>
              <a:gd name="connsiteY5" fmla="*/ 6871063 h 6871063"/>
              <a:gd name="connsiteX6" fmla="*/ 0 w 12209418"/>
              <a:gd name="connsiteY6" fmla="*/ 583475 h 687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9418" h="6871063">
                <a:moveTo>
                  <a:pt x="0" y="583475"/>
                </a:moveTo>
                <a:lnTo>
                  <a:pt x="6113418" y="0"/>
                </a:lnTo>
                <a:lnTo>
                  <a:pt x="12209418" y="8709"/>
                </a:lnTo>
                <a:lnTo>
                  <a:pt x="12200709" y="6531429"/>
                </a:lnTo>
                <a:lnTo>
                  <a:pt x="9300755" y="6871063"/>
                </a:lnTo>
                <a:lnTo>
                  <a:pt x="8709" y="6871063"/>
                </a:lnTo>
                <a:lnTo>
                  <a:pt x="0" y="583475"/>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prstClr val="white"/>
              </a:solidFill>
            </a:endParaRPr>
          </a:p>
        </p:txBody>
      </p:sp>
      <p:pic>
        <p:nvPicPr>
          <p:cNvPr id="58"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153" y="6500728"/>
            <a:ext cx="1202895" cy="345016"/>
          </a:xfrm>
          <a:prstGeom prst="rect">
            <a:avLst/>
          </a:prstGeom>
          <a:noFill/>
          <a:ln w="9525">
            <a:noFill/>
            <a:miter lim="800000"/>
            <a:headEnd/>
            <a:tailEnd/>
          </a:ln>
          <a:effectLst/>
        </p:spPr>
      </p:pic>
      <p:sp>
        <p:nvSpPr>
          <p:cNvPr id="13" name="ZoneTexte 12"/>
          <p:cNvSpPr txBox="1"/>
          <p:nvPr userDrawn="1"/>
        </p:nvSpPr>
        <p:spPr>
          <a:xfrm>
            <a:off x="1211047" y="6555287"/>
            <a:ext cx="660484" cy="235898"/>
          </a:xfrm>
          <a:prstGeom prst="rect">
            <a:avLst/>
          </a:prstGeom>
          <a:noFill/>
        </p:spPr>
        <p:txBody>
          <a:bodyPr wrap="square" rtlCol="0" anchor="ctr">
            <a:spAutoFit/>
          </a:bodyPr>
          <a:lstStyle/>
          <a:p>
            <a:pPr algn="r"/>
            <a:fld id="{B4D0712B-34DB-479D-9825-823285758B4A}" type="slidenum">
              <a:rPr lang="fr-FR" sz="933" smtClean="0">
                <a:solidFill>
                  <a:prstClr val="black">
                    <a:lumMod val="50000"/>
                    <a:lumOff val="50000"/>
                  </a:prstClr>
                </a:solidFill>
                <a:cs typeface="Segoe UI Semilight" panose="020B0402040204020203" pitchFamily="34" charset="0"/>
              </a:rPr>
              <a:pPr algn="r"/>
              <a:t>‹N°›</a:t>
            </a:fld>
            <a:endParaRPr lang="fr-FR" sz="933" dirty="0">
              <a:solidFill>
                <a:prstClr val="black">
                  <a:lumMod val="50000"/>
                  <a:lumOff val="50000"/>
                </a:prstClr>
              </a:solidFill>
              <a:cs typeface="Segoe UI Semilight" panose="020B0402040204020203" pitchFamily="34" charset="0"/>
            </a:endParaRPr>
          </a:p>
        </p:txBody>
      </p:sp>
      <p:sp>
        <p:nvSpPr>
          <p:cNvPr id="15" name="ZoneTexte 14"/>
          <p:cNvSpPr txBox="1"/>
          <p:nvPr userDrawn="1"/>
        </p:nvSpPr>
        <p:spPr>
          <a:xfrm>
            <a:off x="1871531" y="6553236"/>
            <a:ext cx="7129804" cy="240000"/>
          </a:xfrm>
          <a:prstGeom prst="rect">
            <a:avLst/>
          </a:prstGeom>
          <a:noFill/>
        </p:spPr>
        <p:txBody>
          <a:bodyPr wrap="square" rtlCol="0" anchor="ctr">
            <a:noAutofit/>
          </a:bodyPr>
          <a:lstStyle/>
          <a:p>
            <a:pPr>
              <a:defRPr/>
            </a:pPr>
            <a:r>
              <a:rPr lang="fr-FR" sz="933" dirty="0" smtClean="0">
                <a:solidFill>
                  <a:prstClr val="black">
                    <a:lumMod val="50000"/>
                    <a:lumOff val="50000"/>
                  </a:prstClr>
                </a:solidFill>
                <a:cs typeface="Segoe UI Semilight" panose="020B0402040204020203" pitchFamily="34" charset="0"/>
              </a:rPr>
              <a:t>SID Vertica - Organisation</a:t>
            </a:r>
          </a:p>
        </p:txBody>
      </p:sp>
    </p:spTree>
    <p:extLst>
      <p:ext uri="{BB962C8B-B14F-4D97-AF65-F5344CB8AC3E}">
        <p14:creationId xmlns:p14="http://schemas.microsoft.com/office/powerpoint/2010/main" val="304804551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sldNum="0" hdr="0" ftr="0" dt="0"/>
  <p:txStyles>
    <p:titleStyle>
      <a:lvl1pPr algn="ctr" defTabSz="914377" rtl="0" eaLnBrk="1" latinLnBrk="0" hangingPunct="1">
        <a:lnSpc>
          <a:spcPct val="90000"/>
        </a:lnSpc>
        <a:spcBef>
          <a:spcPct val="0"/>
        </a:spcBef>
        <a:buNone/>
        <a:defRPr sz="2667" b="1" kern="1200">
          <a:solidFill>
            <a:schemeClr val="accent3">
              <a:lumMod val="50000"/>
            </a:schemeClr>
          </a:solidFill>
          <a:latin typeface="Segoe UI Semilight" panose="020B0402040204020203" pitchFamily="34" charset="0"/>
          <a:ea typeface="+mj-ea"/>
          <a:cs typeface="Segoe UI Semilight" panose="020B0402040204020203" pitchFamily="34" charset="0"/>
        </a:defRPr>
      </a:lvl1pPr>
    </p:titleStyle>
    <p:bodyStyle>
      <a:lvl1pPr marL="228594" indent="-228594" algn="l" defTabSz="914377" rtl="0" eaLnBrk="1" latinLnBrk="0" hangingPunct="1">
        <a:lnSpc>
          <a:spcPct val="100000"/>
        </a:lnSpc>
        <a:spcBef>
          <a:spcPts val="1800"/>
        </a:spcBef>
        <a:buClr>
          <a:schemeClr val="accent1"/>
        </a:buClr>
        <a:buSzPct val="100000"/>
        <a:buFont typeface="Arial"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1pPr>
      <a:lvl2pPr marL="457189" indent="-182875" algn="l" defTabSz="914377" rtl="0" eaLnBrk="1" latinLnBrk="0" hangingPunct="1">
        <a:lnSpc>
          <a:spcPct val="100000"/>
        </a:lnSpc>
        <a:spcBef>
          <a:spcPts val="1200"/>
        </a:spcBef>
        <a:buClr>
          <a:schemeClr val="accent1"/>
        </a:buClr>
        <a:buSzPct val="100000"/>
        <a:buFont typeface="Arial"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2pPr>
      <a:lvl3pPr marL="685783" indent="-179384" algn="l" defTabSz="914377" rtl="0" eaLnBrk="1" latinLnBrk="0" hangingPunct="1">
        <a:lnSpc>
          <a:spcPct val="100000"/>
        </a:lnSpc>
        <a:spcBef>
          <a:spcPts val="800"/>
        </a:spcBef>
        <a:buClr>
          <a:schemeClr val="accent1"/>
        </a:buClr>
        <a:buSzPct val="100000"/>
        <a:buFont typeface="Arial" pitchFamily="34" charset="0"/>
        <a:buChar char="▪"/>
        <a:defRPr sz="1600" kern="1200">
          <a:solidFill>
            <a:schemeClr val="tx1"/>
          </a:solidFill>
          <a:latin typeface="Segoe UI Semilight" panose="020B0402040204020203" pitchFamily="34" charset="0"/>
          <a:ea typeface="+mn-ea"/>
          <a:cs typeface="Segoe UI Semilight" panose="020B0402040204020203" pitchFamily="34" charset="0"/>
        </a:defRPr>
      </a:lvl3pPr>
      <a:lvl4pPr marL="914377" indent="-182875" algn="l" defTabSz="914377" rtl="0" eaLnBrk="1" latinLnBrk="0" hangingPunct="1">
        <a:lnSpc>
          <a:spcPct val="100000"/>
        </a:lnSpc>
        <a:spcBef>
          <a:spcPts val="800"/>
        </a:spcBef>
        <a:buClr>
          <a:schemeClr val="accent1"/>
        </a:buClr>
        <a:buSzPct val="100000"/>
        <a:buFont typeface="Arial" pitchFamily="34" charset="0"/>
        <a:buChar char="▪"/>
        <a:defRPr sz="1400" kern="1200">
          <a:solidFill>
            <a:schemeClr val="tx1"/>
          </a:solidFill>
          <a:latin typeface="Segoe UI Semilight" panose="020B0402040204020203" pitchFamily="34" charset="0"/>
          <a:ea typeface="+mn-ea"/>
          <a:cs typeface="Segoe UI Semilight" panose="020B0402040204020203" pitchFamily="34" charset="0"/>
        </a:defRPr>
      </a:lvl4pPr>
      <a:lvl5pPr marL="1142971" indent="-179384" algn="l" defTabSz="914377" rtl="0" eaLnBrk="1" latinLnBrk="0" hangingPunct="1">
        <a:lnSpc>
          <a:spcPct val="100000"/>
        </a:lnSpc>
        <a:spcBef>
          <a:spcPts val="600"/>
        </a:spcBef>
        <a:buClr>
          <a:schemeClr val="accent1"/>
        </a:buClr>
        <a:buSzPct val="100000"/>
        <a:buFont typeface="Arial" pitchFamily="34" charset="0"/>
        <a:buChar char="▪"/>
        <a:defRPr sz="1400" kern="1200">
          <a:solidFill>
            <a:schemeClr val="tx1"/>
          </a:solidFill>
          <a:latin typeface="Segoe UI Semilight" panose="020B0402040204020203" pitchFamily="34" charset="0"/>
          <a:ea typeface="+mn-ea"/>
          <a:cs typeface="Segoe UI Semilight" panose="020B0402040204020203" pitchFamily="34" charset="0"/>
        </a:defRPr>
      </a:lvl5pPr>
      <a:lvl6pPr marL="1371566" indent="-182875" algn="l" defTabSz="914377"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6pPr>
      <a:lvl7pPr marL="1600160" indent="-179384" algn="l" defTabSz="914377"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7pPr>
      <a:lvl8pPr marL="1828754" indent="-182875" algn="l" defTabSz="914377"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8pPr>
      <a:lvl9pPr marL="2057349" indent="-179384" algn="l" defTabSz="914377" rtl="0" eaLnBrk="1" latinLnBrk="0" hangingPunct="1">
        <a:lnSpc>
          <a:spcPct val="90000"/>
        </a:lnSpc>
        <a:spcBef>
          <a:spcPts val="600"/>
        </a:spcBef>
        <a:buClr>
          <a:schemeClr val="accent1"/>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687828" y="6495048"/>
            <a:ext cx="851517" cy="226429"/>
          </a:xfrm>
          <a:prstGeom prst="rect">
            <a:avLst/>
          </a:prstGeom>
        </p:spPr>
      </p:pic>
      <p:pic>
        <p:nvPicPr>
          <p:cNvPr id="8" name="Image 7"/>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2" y="5283202"/>
            <a:ext cx="1876413" cy="1593271"/>
          </a:xfrm>
          <a:prstGeom prst="rect">
            <a:avLst/>
          </a:prstGeom>
        </p:spPr>
      </p:pic>
      <p:pic>
        <p:nvPicPr>
          <p:cNvPr id="9" name="Image 8"/>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667539" y="-259738"/>
            <a:ext cx="1271588" cy="1777336"/>
          </a:xfrm>
          <a:prstGeom prst="rect">
            <a:avLst/>
          </a:prstGeom>
        </p:spPr>
      </p:pic>
      <p:sp>
        <p:nvSpPr>
          <p:cNvPr id="6" name="Espace réservé du numéro de diapositive 5"/>
          <p:cNvSpPr>
            <a:spLocks noGrp="1"/>
          </p:cNvSpPr>
          <p:nvPr>
            <p:ph type="sldNum" sz="quarter" idx="4"/>
          </p:nvPr>
        </p:nvSpPr>
        <p:spPr>
          <a:xfrm>
            <a:off x="8610600" y="6356352"/>
            <a:ext cx="2743200" cy="365125"/>
          </a:xfrm>
          <a:prstGeom prst="rect">
            <a:avLst/>
          </a:prstGeom>
        </p:spPr>
        <p:txBody>
          <a:bodyPr/>
          <a:lstStyle>
            <a:lvl1pPr marL="0" algn="r" defTabSz="914400" rtl="0" eaLnBrk="1" latinLnBrk="0" hangingPunct="1">
              <a:defRPr lang="fr-FR" sz="1200" kern="1200" smtClean="0">
                <a:solidFill>
                  <a:schemeClr val="tx1">
                    <a:tint val="75000"/>
                  </a:schemeClr>
                </a:solidFill>
                <a:latin typeface="+mn-lt"/>
                <a:ea typeface="+mn-ea"/>
                <a:cs typeface="+mn-cs"/>
              </a:defRPr>
            </a:lvl1pPr>
          </a:lstStyle>
          <a:p>
            <a:fld id="{D348DF54-380C-439F-A3D8-83F6F52CA378}" type="slidenum">
              <a:rPr>
                <a:solidFill>
                  <a:prstClr val="black">
                    <a:tint val="75000"/>
                  </a:prstClr>
                </a:solidFill>
              </a:rPr>
              <a:pPr/>
              <a:t>‹N°›</a:t>
            </a:fld>
            <a:endParaRPr dirty="0">
              <a:solidFill>
                <a:prstClr val="black">
                  <a:tint val="75000"/>
                </a:prstClr>
              </a:solidFill>
            </a:endParaRPr>
          </a:p>
        </p:txBody>
      </p:sp>
    </p:spTree>
    <p:extLst>
      <p:ext uri="{BB962C8B-B14F-4D97-AF65-F5344CB8AC3E}">
        <p14:creationId xmlns:p14="http://schemas.microsoft.com/office/powerpoint/2010/main" val="307552935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hemeOverride" Target="../theme/themeOverride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4.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4.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4.xml"/><Relationship Id="rId5" Type="http://schemas.openxmlformats.org/officeDocument/2006/relationships/image" Target="../media/image70.png"/><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4.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6.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93.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95.png"/><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79.xml.rels><?xml version="1.0" encoding="UTF-8" standalone="yes"?>
<Relationships xmlns="http://schemas.openxmlformats.org/package/2006/relationships"><Relationship Id="rId3" Type="http://schemas.openxmlformats.org/officeDocument/2006/relationships/hyperlink" Target="https://documentation.sas.com/doc/fr/egcdc/8.3/egdoccdc/egamotasks/titlepage.htm" TargetMode="External"/><Relationship Id="rId2" Type="http://schemas.openxmlformats.org/officeDocument/2006/relationships/hyperlink" Target="https://documentation.sas.com/doc/fr/egcdc/8.3/egdoccdc/egug/titlepage.htm" TargetMode="External"/><Relationship Id="rId1" Type="http://schemas.openxmlformats.org/officeDocument/2006/relationships/slideLayout" Target="../slideLayouts/slideLayout24.xml"/><Relationship Id="rId4" Type="http://schemas.openxmlformats.org/officeDocument/2006/relationships/hyperlink" Target="https://support.sas.com/documentation/onlinedoc/guide/tut42/fr/menu.htm"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p:txBody>
          <a:bodyPr/>
          <a:lstStyle/>
          <a:p>
            <a:pPr algn="ctr"/>
            <a:r>
              <a:rPr lang="fr-FR" dirty="0" smtClean="0"/>
              <a:t>SAS </a:t>
            </a:r>
            <a:r>
              <a:rPr lang="fr-FR" dirty="0" smtClean="0"/>
              <a:t>Guide</a:t>
            </a:r>
            <a:r>
              <a:rPr lang="fr-FR" dirty="0" smtClean="0"/>
              <a:t/>
            </a:r>
            <a:br>
              <a:rPr lang="fr-FR" dirty="0" smtClean="0"/>
            </a:br>
            <a:r>
              <a:rPr lang="fr-FR" dirty="0" smtClean="0"/>
              <a:t>Niveau 1</a:t>
            </a:r>
            <a:endParaRPr lang="fr-FR" dirty="0"/>
          </a:p>
        </p:txBody>
      </p:sp>
      <p:sp>
        <p:nvSpPr>
          <p:cNvPr id="2" name="Espace réservé du texte 1"/>
          <p:cNvSpPr>
            <a:spLocks noGrp="1"/>
          </p:cNvSpPr>
          <p:nvPr>
            <p:ph type="subTitle" idx="1"/>
          </p:nvPr>
        </p:nvSpPr>
        <p:spPr/>
        <p:txBody>
          <a:bodyPr/>
          <a:lstStyle/>
          <a:p>
            <a:pPr algn="ctr"/>
            <a:endParaRPr lang="fr-FR" dirty="0" smtClean="0"/>
          </a:p>
          <a:p>
            <a:pPr algn="ctr"/>
            <a:r>
              <a:rPr lang="fr-FR" cap="all" dirty="0" smtClean="0"/>
              <a:t>11 MAI</a:t>
            </a:r>
            <a:r>
              <a:rPr lang="fr-FR" dirty="0" smtClean="0"/>
              <a:t> 2022</a:t>
            </a:r>
          </a:p>
        </p:txBody>
      </p:sp>
      <p:sp>
        <p:nvSpPr>
          <p:cNvPr id="5" name="Espace réservé du numéro de diapositive 4"/>
          <p:cNvSpPr>
            <a:spLocks noGrp="1"/>
          </p:cNvSpPr>
          <p:nvPr>
            <p:ph type="sldNum" sz="quarter" idx="12"/>
          </p:nvPr>
        </p:nvSpPr>
        <p:spPr/>
        <p:txBody>
          <a:bodyPr/>
          <a:lstStyle/>
          <a:p>
            <a:fld id="{D348DF54-380C-439F-A3D8-83F6F52CA378}" type="slidenum">
              <a:rPr lang="fr-FR" smtClean="0"/>
              <a:pPr/>
              <a:t>1</a:t>
            </a:fld>
            <a:endParaRPr lang="fr-FR" dirty="0"/>
          </a:p>
        </p:txBody>
      </p:sp>
    </p:spTree>
    <p:extLst>
      <p:ext uri="{BB962C8B-B14F-4D97-AF65-F5344CB8AC3E}">
        <p14:creationId xmlns:p14="http://schemas.microsoft.com/office/powerpoint/2010/main" val="6908043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10</a:t>
            </a:fld>
            <a:endParaRPr lang="fr-FR" dirty="0">
              <a:solidFill>
                <a:prstClr val="black">
                  <a:tint val="75000"/>
                </a:prstClr>
              </a:solidFill>
            </a:endParaRPr>
          </a:p>
        </p:txBody>
      </p:sp>
      <p:sp>
        <p:nvSpPr>
          <p:cNvPr id="13" name="Titre 4"/>
          <p:cNvSpPr>
            <a:spLocks noGrp="1"/>
          </p:cNvSpPr>
          <p:nvPr>
            <p:ph type="title"/>
          </p:nvPr>
        </p:nvSpPr>
        <p:spPr>
          <a:xfrm>
            <a:off x="1629580" y="211369"/>
            <a:ext cx="8974800" cy="478800"/>
          </a:xfrm>
        </p:spPr>
        <p:txBody>
          <a:bodyPr/>
          <a:lstStyle/>
          <a:p>
            <a:r>
              <a:rPr lang="fr-FR" cap="all" dirty="0"/>
              <a:t>Zone de navigation </a:t>
            </a:r>
            <a:r>
              <a:rPr lang="fr-FR" cap="all" dirty="0" smtClean="0"/>
              <a:t>#</a:t>
            </a:r>
            <a:r>
              <a:rPr lang="fr-FR" cap="all" dirty="0"/>
              <a:t>1</a:t>
            </a:r>
            <a:endParaRPr lang="fr-FR" cap="all" dirty="0"/>
          </a:p>
        </p:txBody>
      </p:sp>
      <p:sp>
        <p:nvSpPr>
          <p:cNvPr id="14"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2800" kern="1200">
                <a:solidFill>
                  <a:srgbClr val="13324A"/>
                </a:solidFill>
                <a:latin typeface="+mj-lt"/>
                <a:ea typeface="+mj-ea"/>
                <a:cs typeface="+mj-cs"/>
              </a:defRPr>
            </a:lvl1pPr>
          </a:lstStyle>
          <a:p>
            <a:r>
              <a:rPr lang="fr-FR" cap="small" dirty="0"/>
              <a:t>onglet </a:t>
            </a:r>
            <a:r>
              <a:rPr lang="fr-FR" cap="small" dirty="0" smtClean="0"/>
              <a:t>projet/</a:t>
            </a:r>
            <a:r>
              <a:rPr lang="fr-FR" cap="small" dirty="0" err="1" smtClean="0"/>
              <a:t>eléments</a:t>
            </a:r>
            <a:r>
              <a:rPr lang="fr-FR" cap="small" dirty="0" smtClean="0"/>
              <a:t> </a:t>
            </a:r>
            <a:r>
              <a:rPr lang="fr-FR" cap="small" dirty="0"/>
              <a:t>ouverts </a:t>
            </a:r>
          </a:p>
        </p:txBody>
      </p:sp>
      <p:sp>
        <p:nvSpPr>
          <p:cNvPr id="19" name="Rectangle : coins arrondis 13">
            <a:extLst>
              <a:ext uri="{FF2B5EF4-FFF2-40B4-BE49-F238E27FC236}">
                <a16:creationId xmlns:a16="http://schemas.microsoft.com/office/drawing/2014/main" id="{A97F6EF2-871D-4D17-B326-8E4A3B1A9A3A}"/>
              </a:ext>
            </a:extLst>
          </p:cNvPr>
          <p:cNvSpPr/>
          <p:nvPr/>
        </p:nvSpPr>
        <p:spPr>
          <a:xfrm>
            <a:off x="245020" y="1638220"/>
            <a:ext cx="1524000" cy="336550"/>
          </a:xfrm>
          <a:prstGeom prst="roundRect">
            <a:avLst/>
          </a:prstGeom>
          <a:solidFill>
            <a:schemeClr val="accent6">
              <a:lumMod val="40000"/>
              <a:lumOff val="60000"/>
            </a:schemeClr>
          </a:solid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b="1" dirty="0">
                <a:solidFill>
                  <a:srgbClr val="00517E"/>
                </a:solidFill>
                <a:latin typeface="Calibri "/>
              </a:rPr>
              <a:t>Projet</a:t>
            </a:r>
          </a:p>
        </p:txBody>
      </p:sp>
      <p:pic>
        <p:nvPicPr>
          <p:cNvPr id="23" name="Image 22">
            <a:extLst>
              <a:ext uri="{FF2B5EF4-FFF2-40B4-BE49-F238E27FC236}">
                <a16:creationId xmlns:a16="http://schemas.microsoft.com/office/drawing/2014/main" id="{C1EC3FD8-FEA7-4CF4-9BE0-98A0E5D23DA7}"/>
              </a:ext>
            </a:extLst>
          </p:cNvPr>
          <p:cNvPicPr>
            <a:picLocks noChangeAspect="1"/>
          </p:cNvPicPr>
          <p:nvPr/>
        </p:nvPicPr>
        <p:blipFill>
          <a:blip r:embed="rId2"/>
          <a:stretch>
            <a:fillRect/>
          </a:stretch>
        </p:blipFill>
        <p:spPr>
          <a:xfrm>
            <a:off x="1997404" y="1331677"/>
            <a:ext cx="4506913" cy="2505573"/>
          </a:xfrm>
          <a:prstGeom prst="rect">
            <a:avLst/>
          </a:prstGeom>
          <a:ln>
            <a:solidFill>
              <a:schemeClr val="accent1">
                <a:lumMod val="60000"/>
                <a:lumOff val="40000"/>
              </a:schemeClr>
            </a:solidFill>
          </a:ln>
        </p:spPr>
      </p:pic>
      <p:sp>
        <p:nvSpPr>
          <p:cNvPr id="24" name="Rectangle : coins arrondis 13">
            <a:extLst>
              <a:ext uri="{FF2B5EF4-FFF2-40B4-BE49-F238E27FC236}">
                <a16:creationId xmlns:a16="http://schemas.microsoft.com/office/drawing/2014/main" id="{A97F6EF2-871D-4D17-B326-8E4A3B1A9A3A}"/>
              </a:ext>
            </a:extLst>
          </p:cNvPr>
          <p:cNvSpPr/>
          <p:nvPr/>
        </p:nvSpPr>
        <p:spPr>
          <a:xfrm>
            <a:off x="245020" y="4292280"/>
            <a:ext cx="1524000" cy="460876"/>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b="1" dirty="0">
                <a:solidFill>
                  <a:srgbClr val="00517E"/>
                </a:solidFill>
                <a:latin typeface="Calibri "/>
              </a:rPr>
              <a:t>Eléments ouverts </a:t>
            </a:r>
          </a:p>
        </p:txBody>
      </p:sp>
      <p:pic>
        <p:nvPicPr>
          <p:cNvPr id="26" name="Image 25">
            <a:extLst>
              <a:ext uri="{FF2B5EF4-FFF2-40B4-BE49-F238E27FC236}">
                <a16:creationId xmlns:a16="http://schemas.microsoft.com/office/drawing/2014/main" id="{DC17D61E-E6A2-44E1-8618-B419B74316D2}"/>
              </a:ext>
            </a:extLst>
          </p:cNvPr>
          <p:cNvPicPr>
            <a:picLocks noChangeAspect="1"/>
          </p:cNvPicPr>
          <p:nvPr/>
        </p:nvPicPr>
        <p:blipFill>
          <a:blip r:embed="rId3"/>
          <a:stretch>
            <a:fillRect/>
          </a:stretch>
        </p:blipFill>
        <p:spPr>
          <a:xfrm>
            <a:off x="1997404" y="3945481"/>
            <a:ext cx="4506913" cy="2505573"/>
          </a:xfrm>
          <a:prstGeom prst="rect">
            <a:avLst/>
          </a:prstGeom>
          <a:ln>
            <a:solidFill>
              <a:schemeClr val="accent1">
                <a:lumMod val="60000"/>
                <a:lumOff val="40000"/>
              </a:schemeClr>
            </a:solidFill>
          </a:ln>
        </p:spPr>
      </p:pic>
      <p:grpSp>
        <p:nvGrpSpPr>
          <p:cNvPr id="27" name="Groupe 26">
            <a:extLst>
              <a:ext uri="{FF2B5EF4-FFF2-40B4-BE49-F238E27FC236}">
                <a16:creationId xmlns:a16="http://schemas.microsoft.com/office/drawing/2014/main" id="{8B4BCFC5-5810-4520-8FC4-F1DF3CA7B951}"/>
              </a:ext>
            </a:extLst>
          </p:cNvPr>
          <p:cNvGrpSpPr/>
          <p:nvPr/>
        </p:nvGrpSpPr>
        <p:grpSpPr>
          <a:xfrm>
            <a:off x="1997404" y="4292279"/>
            <a:ext cx="1567531" cy="840437"/>
            <a:chOff x="1857499" y="2688847"/>
            <a:chExt cx="2339193" cy="1944281"/>
          </a:xfrm>
          <a:noFill/>
        </p:grpSpPr>
        <p:sp>
          <p:nvSpPr>
            <p:cNvPr id="28" name="Rectangle : coins arrondis 47">
              <a:extLst>
                <a:ext uri="{FF2B5EF4-FFF2-40B4-BE49-F238E27FC236}">
                  <a16:creationId xmlns:a16="http://schemas.microsoft.com/office/drawing/2014/main" id="{C374A446-0CCE-44B0-AD79-775E7F2BF910}"/>
                </a:ext>
              </a:extLst>
            </p:cNvPr>
            <p:cNvSpPr/>
            <p:nvPr/>
          </p:nvSpPr>
          <p:spPr>
            <a:xfrm>
              <a:off x="2089133" y="2688847"/>
              <a:ext cx="2107559" cy="1944281"/>
            </a:xfrm>
            <a:prstGeom prst="roundRect">
              <a:avLst/>
            </a:prstGeom>
            <a:grp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bg1"/>
                </a:solidFill>
              </a:endParaRPr>
            </a:p>
          </p:txBody>
        </p:sp>
        <p:sp>
          <p:nvSpPr>
            <p:cNvPr id="29" name="Rectangle 28">
              <a:extLst>
                <a:ext uri="{FF2B5EF4-FFF2-40B4-BE49-F238E27FC236}">
                  <a16:creationId xmlns:a16="http://schemas.microsoft.com/office/drawing/2014/main" id="{A14AB34D-7C71-429D-B350-28AB29A62B94}"/>
                </a:ext>
              </a:extLst>
            </p:cNvPr>
            <p:cNvSpPr/>
            <p:nvPr/>
          </p:nvSpPr>
          <p:spPr>
            <a:xfrm>
              <a:off x="1857499" y="3253332"/>
              <a:ext cx="231634" cy="501715"/>
            </a:xfrm>
            <a:prstGeom prst="rect">
              <a:avLst/>
            </a:prstGeom>
            <a:grp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grpSp>
      <p:sp>
        <p:nvSpPr>
          <p:cNvPr id="30" name="Rectangle : coins arrondis 20">
            <a:extLst>
              <a:ext uri="{FF2B5EF4-FFF2-40B4-BE49-F238E27FC236}">
                <a16:creationId xmlns:a16="http://schemas.microsoft.com/office/drawing/2014/main" id="{23D097FE-0591-4D13-8293-4140735FE57A}"/>
              </a:ext>
            </a:extLst>
          </p:cNvPr>
          <p:cNvSpPr/>
          <p:nvPr/>
        </p:nvSpPr>
        <p:spPr>
          <a:xfrm>
            <a:off x="2152625" y="1675020"/>
            <a:ext cx="1412309" cy="852520"/>
          </a:xfrm>
          <a:prstGeom prst="round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bg1"/>
              </a:solidFill>
            </a:endParaRPr>
          </a:p>
        </p:txBody>
      </p:sp>
      <p:sp>
        <p:nvSpPr>
          <p:cNvPr id="32" name="Rectangle 31">
            <a:extLst>
              <a:ext uri="{FF2B5EF4-FFF2-40B4-BE49-F238E27FC236}">
                <a16:creationId xmlns:a16="http://schemas.microsoft.com/office/drawing/2014/main" id="{A14AB34D-7C71-429D-B350-28AB29A62B94}"/>
              </a:ext>
            </a:extLst>
          </p:cNvPr>
          <p:cNvSpPr/>
          <p:nvPr/>
        </p:nvSpPr>
        <p:spPr>
          <a:xfrm>
            <a:off x="1997404" y="1675020"/>
            <a:ext cx="155221" cy="239911"/>
          </a:xfrm>
          <a:prstGeom prst="rect">
            <a:avLst/>
          </a:prstGeom>
          <a:noFill/>
          <a:ln>
            <a:solidFill>
              <a:schemeClr val="accent6"/>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33" name="Espace réservé du contenu 1"/>
          <p:cNvSpPr>
            <a:spLocks noGrp="1"/>
          </p:cNvSpPr>
          <p:nvPr>
            <p:ph idx="1"/>
          </p:nvPr>
        </p:nvSpPr>
        <p:spPr>
          <a:xfrm>
            <a:off x="6905229" y="1903810"/>
            <a:ext cx="4741261" cy="1079101"/>
          </a:xfrm>
        </p:spPr>
        <p:txBody>
          <a:bodyPr vert="horz" lIns="91440" tIns="45720" rIns="91440" bIns="45720" rtlCol="0">
            <a:noAutofit/>
          </a:bodyPr>
          <a:lstStyle/>
          <a:p>
            <a:pPr marL="0" indent="0">
              <a:buNone/>
            </a:pPr>
            <a:r>
              <a:rPr lang="fr-FR" sz="1600" dirty="0"/>
              <a:t>Le volet </a:t>
            </a:r>
            <a:r>
              <a:rPr lang="fr-FR" sz="1600" b="1" dirty="0" smtClean="0"/>
              <a:t>Projet</a:t>
            </a:r>
            <a:r>
              <a:rPr lang="fr-FR" sz="1600" dirty="0" smtClean="0"/>
              <a:t> </a:t>
            </a:r>
            <a:r>
              <a:rPr lang="fr-FR" sz="1600" dirty="0"/>
              <a:t>est une vue hiérarchique du projet permettant de naviguer entre les objets composants le projet : </a:t>
            </a:r>
            <a:r>
              <a:rPr lang="fr-FR" sz="1600" dirty="0" smtClean="0"/>
              <a:t>flux de processus, Données, Tâches, Résultats, </a:t>
            </a:r>
            <a:r>
              <a:rPr lang="fr-FR" sz="1600" dirty="0"/>
              <a:t>Rapports. Vous pouvez utiliser le volet Projet pour ouvrir des éléments dans la zone de travail</a:t>
            </a:r>
          </a:p>
        </p:txBody>
      </p:sp>
      <p:sp>
        <p:nvSpPr>
          <p:cNvPr id="35" name="Espace réservé du contenu 1"/>
          <p:cNvSpPr txBox="1">
            <a:spLocks/>
          </p:cNvSpPr>
          <p:nvPr/>
        </p:nvSpPr>
        <p:spPr>
          <a:xfrm>
            <a:off x="6905228" y="4536284"/>
            <a:ext cx="4741261" cy="1079101"/>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lang="fr-FR" sz="2400" kern="1200" dirty="0" smtClean="0">
                <a:solidFill>
                  <a:srgbClr val="13324A"/>
                </a:solidFill>
                <a:latin typeface="+mj-lt"/>
                <a:ea typeface="+mn-ea"/>
                <a:cs typeface="+mn-cs"/>
              </a:defRPr>
            </a:lvl1pPr>
            <a:lvl2pPr marL="685783" indent="-228594" algn="l" defTabSz="914377" rtl="0" eaLnBrk="1" latinLnBrk="0" hangingPunct="1">
              <a:lnSpc>
                <a:spcPct val="90000"/>
              </a:lnSpc>
              <a:spcBef>
                <a:spcPts val="500"/>
              </a:spcBef>
              <a:buFont typeface="Calibri Light" panose="020F0302020204030204" pitchFamily="34" charset="0"/>
              <a:buChar char="›"/>
              <a:defRPr sz="1800" kern="1200">
                <a:solidFill>
                  <a:srgbClr val="13324A"/>
                </a:solidFill>
                <a:latin typeface="+mj-lt"/>
                <a:ea typeface="+mn-ea"/>
                <a:cs typeface="+mn-cs"/>
              </a:defRPr>
            </a:lvl2pPr>
            <a:lvl3pPr marL="1142971" indent="-228594" algn="l" defTabSz="914377" rtl="0" eaLnBrk="1" latinLnBrk="0" hangingPunct="1">
              <a:lnSpc>
                <a:spcPct val="90000"/>
              </a:lnSpc>
              <a:spcBef>
                <a:spcPts val="500"/>
              </a:spcBef>
              <a:buFont typeface="Wingdings" panose="05000000000000000000" pitchFamily="2" charset="2"/>
              <a:buChar char="§"/>
              <a:defRPr sz="1400" kern="1200">
                <a:solidFill>
                  <a:srgbClr val="13324A"/>
                </a:solidFill>
                <a:latin typeface="+mj-lt"/>
                <a:ea typeface="+mn-ea"/>
                <a:cs typeface="+mn-cs"/>
              </a:defRPr>
            </a:lvl3pPr>
            <a:lvl4pPr marL="1600160" indent="-228594" algn="l" defTabSz="914377" rtl="0" eaLnBrk="1" latinLnBrk="0" hangingPunct="1">
              <a:lnSpc>
                <a:spcPct val="90000"/>
              </a:lnSpc>
              <a:spcBef>
                <a:spcPts val="500"/>
              </a:spcBef>
              <a:buFont typeface="Calibri Light" panose="020F0302020204030204" pitchFamily="34" charset="0"/>
              <a:buChar char="›"/>
              <a:defRPr sz="1200" kern="1200">
                <a:solidFill>
                  <a:srgbClr val="13324A"/>
                </a:solidFill>
                <a:latin typeface="+mj-lt"/>
                <a:ea typeface="+mn-ea"/>
                <a:cs typeface="+mn-cs"/>
              </a:defRPr>
            </a:lvl4pPr>
            <a:lvl5pPr marL="2057349" indent="-228594" algn="l" defTabSz="914377" rtl="0" eaLnBrk="1" latinLnBrk="0" hangingPunct="1">
              <a:lnSpc>
                <a:spcPct val="90000"/>
              </a:lnSpc>
              <a:spcBef>
                <a:spcPts val="500"/>
              </a:spcBef>
              <a:buFont typeface="Calibri Light" panose="020F0302020204030204" pitchFamily="34" charset="0"/>
              <a:buChar char="‒"/>
              <a:defRPr sz="1000" kern="1200">
                <a:solidFill>
                  <a:srgbClr val="13324A"/>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600" dirty="0"/>
              <a:t>Le volet </a:t>
            </a:r>
            <a:r>
              <a:rPr lang="fr-FR" sz="1600" b="1" dirty="0"/>
              <a:t>Eléments ouverts </a:t>
            </a:r>
            <a:r>
              <a:rPr lang="fr-FR" sz="1600" dirty="0"/>
              <a:t>de la zone de navigation vous permet de visualiser et d'accéder rapidement à tous les fichiers que vous avez ouverts au cours de votre session SAS Enterprise Guide en cours</a:t>
            </a:r>
            <a:r>
              <a:rPr lang="fr-FR" sz="1600" dirty="0" smtClean="0"/>
              <a:t>..</a:t>
            </a:r>
            <a:endParaRPr lang="fr-FR" sz="1600" dirty="0"/>
          </a:p>
        </p:txBody>
      </p:sp>
    </p:spTree>
    <p:extLst>
      <p:ext uri="{BB962C8B-B14F-4D97-AF65-F5344CB8AC3E}">
        <p14:creationId xmlns:p14="http://schemas.microsoft.com/office/powerpoint/2010/main" val="14345228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11</a:t>
            </a:fld>
            <a:endParaRPr lang="fr-FR" dirty="0">
              <a:solidFill>
                <a:prstClr val="black">
                  <a:tint val="75000"/>
                </a:prstClr>
              </a:solidFill>
            </a:endParaRPr>
          </a:p>
        </p:txBody>
      </p:sp>
      <p:sp>
        <p:nvSpPr>
          <p:cNvPr id="13" name="Titre 4"/>
          <p:cNvSpPr>
            <a:spLocks noGrp="1"/>
          </p:cNvSpPr>
          <p:nvPr>
            <p:ph type="title"/>
          </p:nvPr>
        </p:nvSpPr>
        <p:spPr>
          <a:xfrm>
            <a:off x="1629580" y="211369"/>
            <a:ext cx="8974800" cy="478800"/>
          </a:xfrm>
        </p:spPr>
        <p:txBody>
          <a:bodyPr/>
          <a:lstStyle/>
          <a:p>
            <a:r>
              <a:rPr lang="fr-FR" cap="all" dirty="0"/>
              <a:t>Zone de navigation </a:t>
            </a:r>
            <a:r>
              <a:rPr lang="fr-FR" cap="all" dirty="0" smtClean="0"/>
              <a:t>#</a:t>
            </a:r>
            <a:r>
              <a:rPr lang="fr-FR" cap="all" dirty="0" smtClean="0"/>
              <a:t>2</a:t>
            </a:r>
            <a:endParaRPr lang="fr-FR" cap="all" dirty="0"/>
          </a:p>
        </p:txBody>
      </p:sp>
      <p:sp>
        <p:nvSpPr>
          <p:cNvPr id="14"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2800" kern="1200">
                <a:solidFill>
                  <a:srgbClr val="13324A"/>
                </a:solidFill>
                <a:latin typeface="+mj-lt"/>
                <a:ea typeface="+mj-ea"/>
                <a:cs typeface="+mj-cs"/>
              </a:defRPr>
            </a:lvl1pPr>
          </a:lstStyle>
          <a:p>
            <a:r>
              <a:rPr lang="fr-FR" cap="small" dirty="0" smtClean="0"/>
              <a:t>volet serveurs/dossiers sas</a:t>
            </a:r>
            <a:endParaRPr lang="fr-FR" cap="small" dirty="0"/>
          </a:p>
        </p:txBody>
      </p:sp>
      <p:sp>
        <p:nvSpPr>
          <p:cNvPr id="19" name="Rectangle : coins arrondis 13">
            <a:extLst>
              <a:ext uri="{FF2B5EF4-FFF2-40B4-BE49-F238E27FC236}">
                <a16:creationId xmlns:a16="http://schemas.microsoft.com/office/drawing/2014/main" id="{A97F6EF2-871D-4D17-B326-8E4A3B1A9A3A}"/>
              </a:ext>
            </a:extLst>
          </p:cNvPr>
          <p:cNvSpPr/>
          <p:nvPr/>
        </p:nvSpPr>
        <p:spPr>
          <a:xfrm>
            <a:off x="272948" y="2518914"/>
            <a:ext cx="1524000" cy="336550"/>
          </a:xfrm>
          <a:prstGeom prst="roundRect">
            <a:avLst/>
          </a:prstGeom>
          <a:solidFill>
            <a:schemeClr val="accent6">
              <a:lumMod val="40000"/>
              <a:lumOff val="60000"/>
            </a:schemeClr>
          </a:solid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b="1" dirty="0">
                <a:solidFill>
                  <a:srgbClr val="00517E"/>
                </a:solidFill>
                <a:latin typeface="Calibri "/>
              </a:rPr>
              <a:t>S</a:t>
            </a:r>
            <a:r>
              <a:rPr lang="fr-FR" sz="1400" b="1" dirty="0" smtClean="0">
                <a:solidFill>
                  <a:srgbClr val="00517E"/>
                </a:solidFill>
                <a:latin typeface="Calibri "/>
              </a:rPr>
              <a:t>erveurs</a:t>
            </a:r>
            <a:endParaRPr lang="fr-FR" sz="1400" b="1" dirty="0">
              <a:solidFill>
                <a:srgbClr val="00517E"/>
              </a:solidFill>
              <a:latin typeface="Calibri "/>
            </a:endParaRPr>
          </a:p>
        </p:txBody>
      </p:sp>
      <p:pic>
        <p:nvPicPr>
          <p:cNvPr id="23" name="Image 22">
            <a:extLst>
              <a:ext uri="{FF2B5EF4-FFF2-40B4-BE49-F238E27FC236}">
                <a16:creationId xmlns:a16="http://schemas.microsoft.com/office/drawing/2014/main" id="{C1EC3FD8-FEA7-4CF4-9BE0-98A0E5D23DA7}"/>
              </a:ext>
            </a:extLst>
          </p:cNvPr>
          <p:cNvPicPr>
            <a:picLocks noChangeAspect="1"/>
          </p:cNvPicPr>
          <p:nvPr/>
        </p:nvPicPr>
        <p:blipFill>
          <a:blip r:embed="rId2"/>
          <a:stretch>
            <a:fillRect/>
          </a:stretch>
        </p:blipFill>
        <p:spPr>
          <a:xfrm>
            <a:off x="1997404" y="1331677"/>
            <a:ext cx="4506913" cy="2505573"/>
          </a:xfrm>
          <a:prstGeom prst="rect">
            <a:avLst/>
          </a:prstGeom>
          <a:ln>
            <a:solidFill>
              <a:schemeClr val="accent1">
                <a:lumMod val="60000"/>
                <a:lumOff val="40000"/>
              </a:schemeClr>
            </a:solidFill>
          </a:ln>
        </p:spPr>
      </p:pic>
      <p:sp>
        <p:nvSpPr>
          <p:cNvPr id="30" name="Rectangle : coins arrondis 20">
            <a:extLst>
              <a:ext uri="{FF2B5EF4-FFF2-40B4-BE49-F238E27FC236}">
                <a16:creationId xmlns:a16="http://schemas.microsoft.com/office/drawing/2014/main" id="{23D097FE-0591-4D13-8293-4140735FE57A}"/>
              </a:ext>
            </a:extLst>
          </p:cNvPr>
          <p:cNvSpPr/>
          <p:nvPr/>
        </p:nvSpPr>
        <p:spPr>
          <a:xfrm>
            <a:off x="2152625" y="2518913"/>
            <a:ext cx="1412309" cy="1199071"/>
          </a:xfrm>
          <a:prstGeom prst="round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bg1"/>
              </a:solidFill>
            </a:endParaRPr>
          </a:p>
        </p:txBody>
      </p:sp>
      <p:sp>
        <p:nvSpPr>
          <p:cNvPr id="32" name="Rectangle 31">
            <a:extLst>
              <a:ext uri="{FF2B5EF4-FFF2-40B4-BE49-F238E27FC236}">
                <a16:creationId xmlns:a16="http://schemas.microsoft.com/office/drawing/2014/main" id="{A14AB34D-7C71-429D-B350-28AB29A62B94}"/>
              </a:ext>
            </a:extLst>
          </p:cNvPr>
          <p:cNvSpPr/>
          <p:nvPr/>
        </p:nvSpPr>
        <p:spPr>
          <a:xfrm>
            <a:off x="2006030" y="2549959"/>
            <a:ext cx="155221" cy="239911"/>
          </a:xfrm>
          <a:prstGeom prst="rect">
            <a:avLst/>
          </a:prstGeom>
          <a:noFill/>
          <a:ln>
            <a:solidFill>
              <a:schemeClr val="accent6"/>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33" name="Espace réservé du contenu 1"/>
          <p:cNvSpPr>
            <a:spLocks noGrp="1"/>
          </p:cNvSpPr>
          <p:nvPr>
            <p:ph idx="1"/>
          </p:nvPr>
        </p:nvSpPr>
        <p:spPr>
          <a:xfrm>
            <a:off x="6905229" y="1903810"/>
            <a:ext cx="4741261" cy="796257"/>
          </a:xfrm>
        </p:spPr>
        <p:txBody>
          <a:bodyPr vert="horz" lIns="91440" tIns="45720" rIns="91440" bIns="45720" rtlCol="0">
            <a:noAutofit/>
          </a:bodyPr>
          <a:lstStyle/>
          <a:p>
            <a:pPr marL="0" indent="0">
              <a:buNone/>
            </a:pPr>
            <a:r>
              <a:rPr lang="fr-FR" sz="1600" dirty="0" smtClean="0"/>
              <a:t>Le volet </a:t>
            </a:r>
            <a:r>
              <a:rPr lang="fr-FR" sz="1600" b="1" dirty="0"/>
              <a:t>S</a:t>
            </a:r>
            <a:r>
              <a:rPr lang="fr-FR" sz="1600" b="1" dirty="0" smtClean="0"/>
              <a:t>erveurs</a:t>
            </a:r>
            <a:r>
              <a:rPr lang="fr-FR" sz="1600" dirty="0" smtClean="0"/>
              <a:t> affiche </a:t>
            </a:r>
            <a:r>
              <a:rPr lang="fr-FR" sz="1600" dirty="0"/>
              <a:t>les </a:t>
            </a:r>
            <a:r>
              <a:rPr lang="fr-FR" sz="1600" dirty="0" smtClean="0"/>
              <a:t>bibliothèque de données les répertoires ainsi que leurs contenus respectifs .</a:t>
            </a:r>
            <a:endParaRPr lang="fr-FR" sz="1600" dirty="0"/>
          </a:p>
        </p:txBody>
      </p:sp>
      <p:sp>
        <p:nvSpPr>
          <p:cNvPr id="35" name="Espace réservé du contenu 1"/>
          <p:cNvSpPr txBox="1">
            <a:spLocks/>
          </p:cNvSpPr>
          <p:nvPr/>
        </p:nvSpPr>
        <p:spPr>
          <a:xfrm>
            <a:off x="6905228" y="4536284"/>
            <a:ext cx="4741261" cy="1079101"/>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lang="fr-FR" sz="2400" kern="1200" dirty="0" smtClean="0">
                <a:solidFill>
                  <a:srgbClr val="13324A"/>
                </a:solidFill>
                <a:latin typeface="+mj-lt"/>
                <a:ea typeface="+mn-ea"/>
                <a:cs typeface="+mn-cs"/>
              </a:defRPr>
            </a:lvl1pPr>
            <a:lvl2pPr marL="685783" indent="-228594" algn="l" defTabSz="914377" rtl="0" eaLnBrk="1" latinLnBrk="0" hangingPunct="1">
              <a:lnSpc>
                <a:spcPct val="90000"/>
              </a:lnSpc>
              <a:spcBef>
                <a:spcPts val="500"/>
              </a:spcBef>
              <a:buFont typeface="Calibri Light" panose="020F0302020204030204" pitchFamily="34" charset="0"/>
              <a:buChar char="›"/>
              <a:defRPr sz="1800" kern="1200">
                <a:solidFill>
                  <a:srgbClr val="13324A"/>
                </a:solidFill>
                <a:latin typeface="+mj-lt"/>
                <a:ea typeface="+mn-ea"/>
                <a:cs typeface="+mn-cs"/>
              </a:defRPr>
            </a:lvl2pPr>
            <a:lvl3pPr marL="1142971" indent="-228594" algn="l" defTabSz="914377" rtl="0" eaLnBrk="1" latinLnBrk="0" hangingPunct="1">
              <a:lnSpc>
                <a:spcPct val="90000"/>
              </a:lnSpc>
              <a:spcBef>
                <a:spcPts val="500"/>
              </a:spcBef>
              <a:buFont typeface="Wingdings" panose="05000000000000000000" pitchFamily="2" charset="2"/>
              <a:buChar char="§"/>
              <a:defRPr sz="1400" kern="1200">
                <a:solidFill>
                  <a:srgbClr val="13324A"/>
                </a:solidFill>
                <a:latin typeface="+mj-lt"/>
                <a:ea typeface="+mn-ea"/>
                <a:cs typeface="+mn-cs"/>
              </a:defRPr>
            </a:lvl3pPr>
            <a:lvl4pPr marL="1600160" indent="-228594" algn="l" defTabSz="914377" rtl="0" eaLnBrk="1" latinLnBrk="0" hangingPunct="1">
              <a:lnSpc>
                <a:spcPct val="90000"/>
              </a:lnSpc>
              <a:spcBef>
                <a:spcPts val="500"/>
              </a:spcBef>
              <a:buFont typeface="Calibri Light" panose="020F0302020204030204" pitchFamily="34" charset="0"/>
              <a:buChar char="›"/>
              <a:defRPr sz="1200" kern="1200">
                <a:solidFill>
                  <a:srgbClr val="13324A"/>
                </a:solidFill>
                <a:latin typeface="+mj-lt"/>
                <a:ea typeface="+mn-ea"/>
                <a:cs typeface="+mn-cs"/>
              </a:defRPr>
            </a:lvl4pPr>
            <a:lvl5pPr marL="2057349" indent="-228594" algn="l" defTabSz="914377" rtl="0" eaLnBrk="1" latinLnBrk="0" hangingPunct="1">
              <a:lnSpc>
                <a:spcPct val="90000"/>
              </a:lnSpc>
              <a:spcBef>
                <a:spcPts val="500"/>
              </a:spcBef>
              <a:buFont typeface="Calibri Light" panose="020F0302020204030204" pitchFamily="34" charset="0"/>
              <a:buChar char="‒"/>
              <a:defRPr sz="1000" kern="1200">
                <a:solidFill>
                  <a:srgbClr val="13324A"/>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600" dirty="0"/>
              <a:t>Le volet </a:t>
            </a:r>
            <a:r>
              <a:rPr lang="fr-FR" sz="1600" b="1" dirty="0"/>
              <a:t>Dossiers SAS </a:t>
            </a:r>
            <a:r>
              <a:rPr lang="fr-FR" sz="1600" dirty="0"/>
              <a:t>affiche une liste des dossiers SAS auxquels vous pouvez accéder. Ces derniers sont définis dans le SAS Metadata Server. </a:t>
            </a:r>
          </a:p>
        </p:txBody>
      </p:sp>
      <p:pic>
        <p:nvPicPr>
          <p:cNvPr id="16" name="Image 15">
            <a:extLst>
              <a:ext uri="{FF2B5EF4-FFF2-40B4-BE49-F238E27FC236}">
                <a16:creationId xmlns:a16="http://schemas.microsoft.com/office/drawing/2014/main" id="{DC17D61E-E6A2-44E1-8618-B419B74316D2}"/>
              </a:ext>
            </a:extLst>
          </p:cNvPr>
          <p:cNvPicPr>
            <a:picLocks noChangeAspect="1"/>
          </p:cNvPicPr>
          <p:nvPr/>
        </p:nvPicPr>
        <p:blipFill>
          <a:blip r:embed="rId3"/>
          <a:stretch>
            <a:fillRect/>
          </a:stretch>
        </p:blipFill>
        <p:spPr>
          <a:xfrm>
            <a:off x="2006030" y="3913708"/>
            <a:ext cx="4498287" cy="2500777"/>
          </a:xfrm>
          <a:prstGeom prst="rect">
            <a:avLst/>
          </a:prstGeom>
          <a:ln>
            <a:solidFill>
              <a:schemeClr val="accent1">
                <a:lumMod val="60000"/>
                <a:lumOff val="40000"/>
              </a:schemeClr>
            </a:solidFill>
          </a:ln>
        </p:spPr>
      </p:pic>
      <p:sp>
        <p:nvSpPr>
          <p:cNvPr id="17" name="Rectangle : coins arrondis 38">
            <a:extLst>
              <a:ext uri="{FF2B5EF4-FFF2-40B4-BE49-F238E27FC236}">
                <a16:creationId xmlns:a16="http://schemas.microsoft.com/office/drawing/2014/main" id="{179C8F87-D4B4-4C86-A044-6E0769356313}"/>
              </a:ext>
            </a:extLst>
          </p:cNvPr>
          <p:cNvSpPr/>
          <p:nvPr/>
        </p:nvSpPr>
        <p:spPr>
          <a:xfrm>
            <a:off x="369777" y="5340887"/>
            <a:ext cx="1524000" cy="336550"/>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b="1" dirty="0">
                <a:solidFill>
                  <a:srgbClr val="00517E"/>
                </a:solidFill>
                <a:latin typeface="Calibri "/>
              </a:rPr>
              <a:t>Dossiers SAS</a:t>
            </a:r>
          </a:p>
        </p:txBody>
      </p:sp>
      <p:grpSp>
        <p:nvGrpSpPr>
          <p:cNvPr id="18" name="Groupe 17">
            <a:extLst>
              <a:ext uri="{FF2B5EF4-FFF2-40B4-BE49-F238E27FC236}">
                <a16:creationId xmlns:a16="http://schemas.microsoft.com/office/drawing/2014/main" id="{8B4BCFC5-5810-4520-8FC4-F1DF3CA7B951}"/>
              </a:ext>
            </a:extLst>
          </p:cNvPr>
          <p:cNvGrpSpPr/>
          <p:nvPr/>
        </p:nvGrpSpPr>
        <p:grpSpPr>
          <a:xfrm>
            <a:off x="2006030" y="5164096"/>
            <a:ext cx="1567531" cy="1115934"/>
            <a:chOff x="1857499" y="2688847"/>
            <a:chExt cx="2339193" cy="2581620"/>
          </a:xfrm>
          <a:noFill/>
        </p:grpSpPr>
        <p:sp>
          <p:nvSpPr>
            <p:cNvPr id="20" name="Rectangle : coins arrondis 47">
              <a:extLst>
                <a:ext uri="{FF2B5EF4-FFF2-40B4-BE49-F238E27FC236}">
                  <a16:creationId xmlns:a16="http://schemas.microsoft.com/office/drawing/2014/main" id="{C374A446-0CCE-44B0-AD79-775E7F2BF910}"/>
                </a:ext>
              </a:extLst>
            </p:cNvPr>
            <p:cNvSpPr/>
            <p:nvPr/>
          </p:nvSpPr>
          <p:spPr>
            <a:xfrm>
              <a:off x="2089133" y="2688847"/>
              <a:ext cx="2107559" cy="2581620"/>
            </a:xfrm>
            <a:prstGeom prst="roundRect">
              <a:avLst/>
            </a:prstGeom>
            <a:grp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bg1"/>
                </a:solidFill>
              </a:endParaRPr>
            </a:p>
          </p:txBody>
        </p:sp>
        <p:sp>
          <p:nvSpPr>
            <p:cNvPr id="21" name="Rectangle 20">
              <a:extLst>
                <a:ext uri="{FF2B5EF4-FFF2-40B4-BE49-F238E27FC236}">
                  <a16:creationId xmlns:a16="http://schemas.microsoft.com/office/drawing/2014/main" id="{A14AB34D-7C71-429D-B350-28AB29A62B94}"/>
                </a:ext>
              </a:extLst>
            </p:cNvPr>
            <p:cNvSpPr/>
            <p:nvPr/>
          </p:nvSpPr>
          <p:spPr>
            <a:xfrm>
              <a:off x="1857499" y="3208292"/>
              <a:ext cx="231634" cy="551886"/>
            </a:xfrm>
            <a:prstGeom prst="rect">
              <a:avLst/>
            </a:prstGeom>
            <a:grp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grpSp>
    </p:spTree>
    <p:extLst>
      <p:ext uri="{BB962C8B-B14F-4D97-AF65-F5344CB8AC3E}">
        <p14:creationId xmlns:p14="http://schemas.microsoft.com/office/powerpoint/2010/main" val="31814953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a:blip r:embed="rId2"/>
          <a:stretch>
            <a:fillRect/>
          </a:stretch>
        </p:blipFill>
        <p:spPr>
          <a:xfrm>
            <a:off x="2006030" y="3870033"/>
            <a:ext cx="4498287" cy="2551957"/>
          </a:xfrm>
          <a:prstGeom prst="rect">
            <a:avLst/>
          </a:prstGeom>
        </p:spPr>
      </p:pic>
      <p:pic>
        <p:nvPicPr>
          <p:cNvPr id="8" name="Image 7"/>
          <p:cNvPicPr>
            <a:picLocks noChangeAspect="1"/>
          </p:cNvPicPr>
          <p:nvPr/>
        </p:nvPicPr>
        <p:blipFill>
          <a:blip r:embed="rId3"/>
          <a:stretch>
            <a:fillRect/>
          </a:stretch>
        </p:blipFill>
        <p:spPr>
          <a:xfrm>
            <a:off x="2006030" y="1221979"/>
            <a:ext cx="4498287" cy="2571112"/>
          </a:xfrm>
          <a:prstGeom prst="rect">
            <a:avLst/>
          </a:prstGeom>
        </p:spPr>
      </p:pic>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12</a:t>
            </a:fld>
            <a:endParaRPr lang="fr-FR" dirty="0">
              <a:solidFill>
                <a:prstClr val="black">
                  <a:tint val="75000"/>
                </a:prstClr>
              </a:solidFill>
            </a:endParaRPr>
          </a:p>
        </p:txBody>
      </p:sp>
      <p:sp>
        <p:nvSpPr>
          <p:cNvPr id="13" name="Titre 4"/>
          <p:cNvSpPr>
            <a:spLocks noGrp="1"/>
          </p:cNvSpPr>
          <p:nvPr>
            <p:ph type="title"/>
          </p:nvPr>
        </p:nvSpPr>
        <p:spPr>
          <a:xfrm>
            <a:off x="1629580" y="211369"/>
            <a:ext cx="8974800" cy="478800"/>
          </a:xfrm>
        </p:spPr>
        <p:txBody>
          <a:bodyPr/>
          <a:lstStyle/>
          <a:p>
            <a:r>
              <a:rPr lang="fr-FR" cap="all" dirty="0"/>
              <a:t>Zone de navigation </a:t>
            </a:r>
            <a:r>
              <a:rPr lang="fr-FR" cap="all" dirty="0" smtClean="0"/>
              <a:t>#3</a:t>
            </a:r>
            <a:endParaRPr lang="fr-FR" cap="all" dirty="0"/>
          </a:p>
        </p:txBody>
      </p:sp>
      <p:sp>
        <p:nvSpPr>
          <p:cNvPr id="14"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2800" kern="1200">
                <a:solidFill>
                  <a:srgbClr val="13324A"/>
                </a:solidFill>
                <a:latin typeface="+mj-lt"/>
                <a:ea typeface="+mj-ea"/>
                <a:cs typeface="+mj-cs"/>
              </a:defRPr>
            </a:lvl1pPr>
          </a:lstStyle>
          <a:p>
            <a:r>
              <a:rPr lang="fr-FR" cap="small" dirty="0"/>
              <a:t>volet </a:t>
            </a:r>
            <a:r>
              <a:rPr lang="fr-FR" cap="small" dirty="0" smtClean="0"/>
              <a:t>tâches/gestionnaire </a:t>
            </a:r>
            <a:r>
              <a:rPr lang="fr-FR" cap="small" dirty="0"/>
              <a:t>d'invites</a:t>
            </a:r>
          </a:p>
        </p:txBody>
      </p:sp>
      <p:sp>
        <p:nvSpPr>
          <p:cNvPr id="19" name="Rectangle : coins arrondis 13">
            <a:extLst>
              <a:ext uri="{FF2B5EF4-FFF2-40B4-BE49-F238E27FC236}">
                <a16:creationId xmlns:a16="http://schemas.microsoft.com/office/drawing/2014/main" id="{A97F6EF2-871D-4D17-B326-8E4A3B1A9A3A}"/>
              </a:ext>
            </a:extLst>
          </p:cNvPr>
          <p:cNvSpPr/>
          <p:nvPr/>
        </p:nvSpPr>
        <p:spPr>
          <a:xfrm>
            <a:off x="272948" y="2910615"/>
            <a:ext cx="1524000" cy="336550"/>
          </a:xfrm>
          <a:prstGeom prst="roundRect">
            <a:avLst/>
          </a:prstGeom>
          <a:solidFill>
            <a:schemeClr val="accent6">
              <a:lumMod val="40000"/>
              <a:lumOff val="60000"/>
            </a:schemeClr>
          </a:solid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b="1" dirty="0" smtClean="0">
                <a:solidFill>
                  <a:srgbClr val="00517E"/>
                </a:solidFill>
                <a:latin typeface="Calibri "/>
              </a:rPr>
              <a:t>Tâches</a:t>
            </a:r>
            <a:endParaRPr lang="fr-FR" sz="1400" b="1" dirty="0">
              <a:solidFill>
                <a:srgbClr val="00517E"/>
              </a:solidFill>
              <a:latin typeface="Calibri "/>
            </a:endParaRPr>
          </a:p>
        </p:txBody>
      </p:sp>
      <p:sp>
        <p:nvSpPr>
          <p:cNvPr id="30" name="Rectangle : coins arrondis 20">
            <a:extLst>
              <a:ext uri="{FF2B5EF4-FFF2-40B4-BE49-F238E27FC236}">
                <a16:creationId xmlns:a16="http://schemas.microsoft.com/office/drawing/2014/main" id="{23D097FE-0591-4D13-8293-4140735FE57A}"/>
              </a:ext>
            </a:extLst>
          </p:cNvPr>
          <p:cNvSpPr/>
          <p:nvPr/>
        </p:nvSpPr>
        <p:spPr>
          <a:xfrm>
            <a:off x="2152625" y="2549959"/>
            <a:ext cx="2133625" cy="1126691"/>
          </a:xfrm>
          <a:prstGeom prst="roundRect">
            <a:avLst/>
          </a:prstGeom>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bg1"/>
              </a:solidFill>
            </a:endParaRPr>
          </a:p>
        </p:txBody>
      </p:sp>
      <p:sp>
        <p:nvSpPr>
          <p:cNvPr id="32" name="Rectangle 31">
            <a:extLst>
              <a:ext uri="{FF2B5EF4-FFF2-40B4-BE49-F238E27FC236}">
                <a16:creationId xmlns:a16="http://schemas.microsoft.com/office/drawing/2014/main" id="{A14AB34D-7C71-429D-B350-28AB29A62B94}"/>
              </a:ext>
            </a:extLst>
          </p:cNvPr>
          <p:cNvSpPr/>
          <p:nvPr/>
        </p:nvSpPr>
        <p:spPr>
          <a:xfrm>
            <a:off x="2006030" y="2978584"/>
            <a:ext cx="155221" cy="239911"/>
          </a:xfrm>
          <a:prstGeom prst="rect">
            <a:avLst/>
          </a:prstGeom>
          <a:noFill/>
          <a:ln>
            <a:solidFill>
              <a:schemeClr val="accent6"/>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sp>
        <p:nvSpPr>
          <p:cNvPr id="33" name="Espace réservé du contenu 1"/>
          <p:cNvSpPr>
            <a:spLocks noGrp="1"/>
          </p:cNvSpPr>
          <p:nvPr>
            <p:ph idx="1"/>
          </p:nvPr>
        </p:nvSpPr>
        <p:spPr>
          <a:xfrm>
            <a:off x="6905229" y="1444307"/>
            <a:ext cx="4741261" cy="796257"/>
          </a:xfrm>
        </p:spPr>
        <p:txBody>
          <a:bodyPr vert="horz" lIns="91440" tIns="45720" rIns="91440" bIns="45720" rtlCol="0">
            <a:noAutofit/>
          </a:bodyPr>
          <a:lstStyle/>
          <a:p>
            <a:pPr marL="0" indent="0">
              <a:buNone/>
            </a:pPr>
            <a:r>
              <a:rPr lang="fr-FR" sz="1600" dirty="0"/>
              <a:t>Le volet </a:t>
            </a:r>
            <a:r>
              <a:rPr lang="fr-FR" sz="1600" b="1" dirty="0"/>
              <a:t>Tâches</a:t>
            </a:r>
            <a:r>
              <a:rPr lang="fr-FR" sz="1600" dirty="0"/>
              <a:t> répertorie les tâches SAS que vous pouvez exécuter sur vos données. Une tâche dans SAS Enterprise Guide correspond à une requête, une analyse ou à un rapport </a:t>
            </a:r>
            <a:r>
              <a:rPr lang="fr-FR" sz="1600" dirty="0" smtClean="0"/>
              <a:t>réalisé </a:t>
            </a:r>
            <a:r>
              <a:rPr lang="fr-FR" sz="1600" dirty="0"/>
              <a:t>sur des </a:t>
            </a:r>
            <a:r>
              <a:rPr lang="fr-FR" sz="1600" dirty="0" smtClean="0"/>
              <a:t>données. Cette </a:t>
            </a:r>
            <a:r>
              <a:rPr lang="fr-FR" sz="1600" dirty="0"/>
              <a:t>liste de tâches peut inclure n'importe quelle tâche livrée avec SAS Enterprise </a:t>
            </a:r>
            <a:r>
              <a:rPr lang="fr-FR" sz="1600" dirty="0" smtClean="0"/>
              <a:t>Guide</a:t>
            </a:r>
            <a:r>
              <a:rPr lang="fr-FR" sz="1600" dirty="0"/>
              <a:t>.</a:t>
            </a:r>
          </a:p>
        </p:txBody>
      </p:sp>
      <p:sp>
        <p:nvSpPr>
          <p:cNvPr id="35" name="Espace réservé du contenu 1"/>
          <p:cNvSpPr txBox="1">
            <a:spLocks/>
          </p:cNvSpPr>
          <p:nvPr/>
        </p:nvSpPr>
        <p:spPr>
          <a:xfrm>
            <a:off x="6905229" y="4346454"/>
            <a:ext cx="4953396" cy="1079101"/>
          </a:xfrm>
          <a:prstGeom prst="rect">
            <a:avLst/>
          </a:prstGeom>
        </p:spPr>
        <p:txBody>
          <a:bodyPr vert="horz" lIns="91440" tIns="45720" rIns="91440" bIns="45720" rtlCol="0">
            <a:noAutofit/>
          </a:bodyPr>
          <a:lstStyle>
            <a:lvl1pPr indent="0" defTabSz="914377">
              <a:lnSpc>
                <a:spcPct val="90000"/>
              </a:lnSpc>
              <a:spcBef>
                <a:spcPts val="1000"/>
              </a:spcBef>
              <a:buFont typeface="Arial" panose="020B0604020202020204" pitchFamily="34" charset="0"/>
              <a:buNone/>
              <a:defRPr lang="fr-FR" sz="1600" dirty="0" smtClean="0">
                <a:solidFill>
                  <a:srgbClr val="13324A"/>
                </a:solidFill>
                <a:latin typeface="+mj-lt"/>
              </a:defRPr>
            </a:lvl1pPr>
            <a:lvl2pPr marL="685783" indent="-228594" defTabSz="914377">
              <a:lnSpc>
                <a:spcPct val="90000"/>
              </a:lnSpc>
              <a:spcBef>
                <a:spcPts val="500"/>
              </a:spcBef>
              <a:buFont typeface="Calibri Light" panose="020F0302020204030204" pitchFamily="34" charset="0"/>
              <a:buChar char="›"/>
              <a:defRPr>
                <a:solidFill>
                  <a:srgbClr val="13324A"/>
                </a:solidFill>
                <a:latin typeface="+mj-lt"/>
              </a:defRPr>
            </a:lvl2pPr>
            <a:lvl3pPr marL="1142971" indent="-228594" defTabSz="914377">
              <a:lnSpc>
                <a:spcPct val="90000"/>
              </a:lnSpc>
              <a:spcBef>
                <a:spcPts val="500"/>
              </a:spcBef>
              <a:buFont typeface="Wingdings" panose="05000000000000000000" pitchFamily="2" charset="2"/>
              <a:buChar char="§"/>
              <a:defRPr sz="1400">
                <a:solidFill>
                  <a:srgbClr val="13324A"/>
                </a:solidFill>
                <a:latin typeface="+mj-lt"/>
              </a:defRPr>
            </a:lvl3pPr>
            <a:lvl4pPr marL="1600160" indent="-228594" defTabSz="914377">
              <a:lnSpc>
                <a:spcPct val="90000"/>
              </a:lnSpc>
              <a:spcBef>
                <a:spcPts val="500"/>
              </a:spcBef>
              <a:buFont typeface="Calibri Light" panose="020F0302020204030204" pitchFamily="34" charset="0"/>
              <a:buChar char="›"/>
              <a:defRPr sz="1200">
                <a:solidFill>
                  <a:srgbClr val="13324A"/>
                </a:solidFill>
                <a:latin typeface="+mj-lt"/>
              </a:defRPr>
            </a:lvl4pPr>
            <a:lvl5pPr marL="2057349" indent="-228594" defTabSz="914377">
              <a:lnSpc>
                <a:spcPct val="90000"/>
              </a:lnSpc>
              <a:spcBef>
                <a:spcPts val="500"/>
              </a:spcBef>
              <a:buFont typeface="Calibri Light" panose="020F0302020204030204" pitchFamily="34" charset="0"/>
              <a:buChar char="‒"/>
              <a:defRPr sz="1000">
                <a:solidFill>
                  <a:srgbClr val="13324A"/>
                </a:solidFill>
                <a:latin typeface="+mj-lt"/>
              </a:defRPr>
            </a:lvl5pPr>
            <a:lvl6pPr marL="2514537" indent="-228594" defTabSz="914377">
              <a:lnSpc>
                <a:spcPct val="90000"/>
              </a:lnSpc>
              <a:spcBef>
                <a:spcPts val="500"/>
              </a:spcBef>
              <a:buFont typeface="Arial" panose="020B0604020202020204" pitchFamily="34" charset="0"/>
              <a:buChar char="•"/>
            </a:lvl6pPr>
            <a:lvl7pPr marL="2971726" indent="-228594" defTabSz="914377">
              <a:lnSpc>
                <a:spcPct val="90000"/>
              </a:lnSpc>
              <a:spcBef>
                <a:spcPts val="500"/>
              </a:spcBef>
              <a:buFont typeface="Arial" panose="020B0604020202020204" pitchFamily="34" charset="0"/>
              <a:buChar cha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r>
              <a:rPr lang="fr-FR" dirty="0"/>
              <a:t>A partir du volet </a:t>
            </a:r>
            <a:r>
              <a:rPr lang="fr-FR" b="1" dirty="0"/>
              <a:t>Gestionnaire d'invites</a:t>
            </a:r>
            <a:r>
              <a:rPr lang="fr-FR" dirty="0"/>
              <a:t>, vous pouvez créer, modifier et supprimer des invites. Les invites permettent de demander des informations à l'utilisateur pendant l'exécution d'un code. </a:t>
            </a:r>
            <a:r>
              <a:rPr lang="fr-FR" dirty="0"/>
              <a:t>Ces invites peuvent être définies de sorte que l'utilisateur sélectionne ou saisisse une ou plusieurs valeurs lorsqu'une requête, un programme, une tâche SAS ou une application stockée est exécutée</a:t>
            </a:r>
            <a:r>
              <a:rPr lang="fr-FR" dirty="0" smtClean="0"/>
              <a:t>.</a:t>
            </a:r>
            <a:endParaRPr lang="fr-FR" dirty="0"/>
          </a:p>
        </p:txBody>
      </p:sp>
      <p:sp>
        <p:nvSpPr>
          <p:cNvPr id="17" name="Rectangle : coins arrondis 38">
            <a:extLst>
              <a:ext uri="{FF2B5EF4-FFF2-40B4-BE49-F238E27FC236}">
                <a16:creationId xmlns:a16="http://schemas.microsoft.com/office/drawing/2014/main" id="{179C8F87-D4B4-4C86-A044-6E0769356313}"/>
              </a:ext>
            </a:extLst>
          </p:cNvPr>
          <p:cNvSpPr/>
          <p:nvPr/>
        </p:nvSpPr>
        <p:spPr>
          <a:xfrm>
            <a:off x="272948" y="5738651"/>
            <a:ext cx="1524000" cy="541379"/>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400" b="1" dirty="0" smtClean="0">
                <a:solidFill>
                  <a:srgbClr val="00517E"/>
                </a:solidFill>
                <a:latin typeface="Calibri "/>
              </a:rPr>
              <a:t>Gestionnaire </a:t>
            </a:r>
            <a:r>
              <a:rPr lang="fr-FR" sz="1400" b="1" dirty="0">
                <a:solidFill>
                  <a:srgbClr val="00517E"/>
                </a:solidFill>
                <a:latin typeface="Calibri "/>
              </a:rPr>
              <a:t>d'invites</a:t>
            </a:r>
          </a:p>
        </p:txBody>
      </p:sp>
      <p:grpSp>
        <p:nvGrpSpPr>
          <p:cNvPr id="18" name="Groupe 17">
            <a:extLst>
              <a:ext uri="{FF2B5EF4-FFF2-40B4-BE49-F238E27FC236}">
                <a16:creationId xmlns:a16="http://schemas.microsoft.com/office/drawing/2014/main" id="{8B4BCFC5-5810-4520-8FC4-F1DF3CA7B951}"/>
              </a:ext>
            </a:extLst>
          </p:cNvPr>
          <p:cNvGrpSpPr/>
          <p:nvPr/>
        </p:nvGrpSpPr>
        <p:grpSpPr>
          <a:xfrm>
            <a:off x="2006030" y="5192671"/>
            <a:ext cx="2280220" cy="1115934"/>
            <a:chOff x="1857499" y="2754952"/>
            <a:chExt cx="3402723" cy="2581620"/>
          </a:xfrm>
          <a:noFill/>
        </p:grpSpPr>
        <p:sp>
          <p:nvSpPr>
            <p:cNvPr id="20" name="Rectangle : coins arrondis 47">
              <a:extLst>
                <a:ext uri="{FF2B5EF4-FFF2-40B4-BE49-F238E27FC236}">
                  <a16:creationId xmlns:a16="http://schemas.microsoft.com/office/drawing/2014/main" id="{C374A446-0CCE-44B0-AD79-775E7F2BF910}"/>
                </a:ext>
              </a:extLst>
            </p:cNvPr>
            <p:cNvSpPr/>
            <p:nvPr/>
          </p:nvSpPr>
          <p:spPr>
            <a:xfrm>
              <a:off x="2089133" y="2754952"/>
              <a:ext cx="3171089" cy="2581620"/>
            </a:xfrm>
            <a:prstGeom prst="roundRect">
              <a:avLst/>
            </a:prstGeom>
            <a:grp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bg1"/>
                </a:solidFill>
              </a:endParaRPr>
            </a:p>
          </p:txBody>
        </p:sp>
        <p:sp>
          <p:nvSpPr>
            <p:cNvPr id="21" name="Rectangle 20">
              <a:extLst>
                <a:ext uri="{FF2B5EF4-FFF2-40B4-BE49-F238E27FC236}">
                  <a16:creationId xmlns:a16="http://schemas.microsoft.com/office/drawing/2014/main" id="{A14AB34D-7C71-429D-B350-28AB29A62B94}"/>
                </a:ext>
              </a:extLst>
            </p:cNvPr>
            <p:cNvSpPr/>
            <p:nvPr/>
          </p:nvSpPr>
          <p:spPr>
            <a:xfrm>
              <a:off x="1857499" y="4221916"/>
              <a:ext cx="231634" cy="551886"/>
            </a:xfrm>
            <a:prstGeom prst="rect">
              <a:avLst/>
            </a:prstGeom>
            <a:grp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fr-FR"/>
            </a:p>
          </p:txBody>
        </p:sp>
      </p:grpSp>
    </p:spTree>
    <p:extLst>
      <p:ext uri="{BB962C8B-B14F-4D97-AF65-F5344CB8AC3E}">
        <p14:creationId xmlns:p14="http://schemas.microsoft.com/office/powerpoint/2010/main" val="30457599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13</a:t>
            </a:fld>
            <a:endParaRPr lang="fr-FR" dirty="0">
              <a:solidFill>
                <a:prstClr val="black">
                  <a:tint val="75000"/>
                </a:prstClr>
              </a:solidFill>
            </a:endParaRPr>
          </a:p>
        </p:txBody>
      </p:sp>
      <p:sp>
        <p:nvSpPr>
          <p:cNvPr id="13" name="Titre 4"/>
          <p:cNvSpPr>
            <a:spLocks noGrp="1"/>
          </p:cNvSpPr>
          <p:nvPr>
            <p:ph type="title"/>
          </p:nvPr>
        </p:nvSpPr>
        <p:spPr>
          <a:xfrm>
            <a:off x="1629580" y="211369"/>
            <a:ext cx="8974800" cy="478800"/>
          </a:xfrm>
        </p:spPr>
        <p:txBody>
          <a:bodyPr/>
          <a:lstStyle/>
          <a:p>
            <a:r>
              <a:rPr lang="fr-FR" cap="all" dirty="0"/>
              <a:t>Zone de navigation </a:t>
            </a:r>
            <a:r>
              <a:rPr lang="fr-FR" cap="all" dirty="0" smtClean="0"/>
              <a:t>#4</a:t>
            </a:r>
            <a:endParaRPr lang="fr-FR" cap="all" dirty="0"/>
          </a:p>
        </p:txBody>
      </p:sp>
      <p:sp>
        <p:nvSpPr>
          <p:cNvPr id="14"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2800" kern="1200">
                <a:solidFill>
                  <a:srgbClr val="13324A"/>
                </a:solidFill>
                <a:latin typeface="+mj-lt"/>
                <a:ea typeface="+mj-ea"/>
                <a:cs typeface="+mj-cs"/>
              </a:defRPr>
            </a:lvl1pPr>
          </a:lstStyle>
          <a:p>
            <a:r>
              <a:rPr lang="fr-FR" cap="small" dirty="0" smtClean="0"/>
              <a:t>personnaliser </a:t>
            </a:r>
            <a:r>
              <a:rPr lang="fr-FR" cap="small" dirty="0"/>
              <a:t>la zone de navigation</a:t>
            </a:r>
          </a:p>
        </p:txBody>
      </p:sp>
      <p:sp>
        <p:nvSpPr>
          <p:cNvPr id="2" name="Espace réservé du contenu 1"/>
          <p:cNvSpPr>
            <a:spLocks noGrp="1"/>
          </p:cNvSpPr>
          <p:nvPr>
            <p:ph idx="1"/>
          </p:nvPr>
        </p:nvSpPr>
        <p:spPr>
          <a:xfrm>
            <a:off x="904875" y="1368425"/>
            <a:ext cx="10515600" cy="1060450"/>
          </a:xfrm>
        </p:spPr>
        <p:txBody>
          <a:bodyPr vert="horz" lIns="91440" tIns="45720" rIns="91440" bIns="45720" rtlCol="0">
            <a:noAutofit/>
          </a:bodyPr>
          <a:lstStyle/>
          <a:p>
            <a:r>
              <a:rPr lang="fr-FR" sz="1600" dirty="0"/>
              <a:t>Vous pouvez afficher plusieurs volets simultanément dans la zone de navigation. </a:t>
            </a:r>
            <a:r>
              <a:rPr lang="fr-FR" sz="1600" dirty="0"/>
              <a:t>Par défaut, la fenêtre Projet s'affiche dans le coin supérieur gauche de l'application SAS Enterprise Guide et permet d'accéder au projet et à ses </a:t>
            </a:r>
            <a:r>
              <a:rPr lang="fr-FR" sz="1600" dirty="0" smtClean="0"/>
              <a:t>données, </a:t>
            </a:r>
            <a:r>
              <a:rPr lang="fr-FR" sz="1600" dirty="0"/>
              <a:t>notes et résultats associés. </a:t>
            </a:r>
            <a:r>
              <a:rPr lang="fr-FR" sz="1600" dirty="0"/>
              <a:t>Le volet Serveurs s'affiche par défaut dans le coin inférieur gauche de l'application et affiche la liste des serveurs SAS disponibles. Utilisez les options dans le menu Affichage pour afficher ou masquer les volets.</a:t>
            </a:r>
          </a:p>
        </p:txBody>
      </p:sp>
      <p:pic>
        <p:nvPicPr>
          <p:cNvPr id="2050" name="Picture 2" descr="Réorganiser un volet dans la fenêtre de l'appl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930" y="2428875"/>
            <a:ext cx="5695950" cy="3984516"/>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e 22">
            <a:extLst>
              <a:ext uri="{FF2B5EF4-FFF2-40B4-BE49-F238E27FC236}">
                <a16:creationId xmlns:a16="http://schemas.microsoft.com/office/drawing/2014/main" id="{5BA94175-22DD-476A-8870-DC94E099A0A9}"/>
              </a:ext>
            </a:extLst>
          </p:cNvPr>
          <p:cNvGrpSpPr>
            <a:grpSpLocks noChangeAspect="1"/>
          </p:cNvGrpSpPr>
          <p:nvPr/>
        </p:nvGrpSpPr>
        <p:grpSpPr>
          <a:xfrm>
            <a:off x="7925193" y="3235209"/>
            <a:ext cx="2791968" cy="1800000"/>
            <a:chOff x="7785079" y="3501704"/>
            <a:chExt cx="2385975" cy="1538252"/>
          </a:xfrm>
        </p:grpSpPr>
        <p:pic>
          <p:nvPicPr>
            <p:cNvPr id="24" name="Image 23">
              <a:extLst>
                <a:ext uri="{FF2B5EF4-FFF2-40B4-BE49-F238E27FC236}">
                  <a16:creationId xmlns:a16="http://schemas.microsoft.com/office/drawing/2014/main" id="{96698018-5F08-4551-85BF-A91CCD5D3BDA}"/>
                </a:ext>
              </a:extLst>
            </p:cNvPr>
            <p:cNvPicPr>
              <a:picLocks noChangeAspect="1"/>
            </p:cNvPicPr>
            <p:nvPr/>
          </p:nvPicPr>
          <p:blipFill>
            <a:blip r:embed="rId3"/>
            <a:stretch>
              <a:fillRect/>
            </a:stretch>
          </p:blipFill>
          <p:spPr>
            <a:xfrm>
              <a:off x="7785079" y="3501704"/>
              <a:ext cx="2385975" cy="1538252"/>
            </a:xfrm>
            <a:prstGeom prst="rect">
              <a:avLst/>
            </a:prstGeom>
          </p:spPr>
        </p:pic>
        <p:sp>
          <p:nvSpPr>
            <p:cNvPr id="25" name="Rectangle : coins arrondis 24">
              <a:extLst>
                <a:ext uri="{FF2B5EF4-FFF2-40B4-BE49-F238E27FC236}">
                  <a16:creationId xmlns:a16="http://schemas.microsoft.com/office/drawing/2014/main" id="{FA16D449-B1F0-4AF2-A259-129F605B4B56}"/>
                </a:ext>
              </a:extLst>
            </p:cNvPr>
            <p:cNvSpPr/>
            <p:nvPr/>
          </p:nvSpPr>
          <p:spPr>
            <a:xfrm>
              <a:off x="8493776" y="4779318"/>
              <a:ext cx="1294869" cy="158279"/>
            </a:xfrm>
            <a:prstGeom prst="round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bg1"/>
                </a:solidFill>
              </a:endParaRPr>
            </a:p>
          </p:txBody>
        </p:sp>
      </p:grpSp>
    </p:spTree>
    <p:extLst>
      <p:ext uri="{BB962C8B-B14F-4D97-AF65-F5344CB8AC3E}">
        <p14:creationId xmlns:p14="http://schemas.microsoft.com/office/powerpoint/2010/main" val="30502653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14</a:t>
            </a:fld>
            <a:endParaRPr lang="fr-FR" dirty="0">
              <a:solidFill>
                <a:prstClr val="black">
                  <a:tint val="75000"/>
                </a:prstClr>
              </a:solidFill>
            </a:endParaRPr>
          </a:p>
        </p:txBody>
      </p:sp>
      <p:sp>
        <p:nvSpPr>
          <p:cNvPr id="13" name="Titre 4"/>
          <p:cNvSpPr>
            <a:spLocks noGrp="1"/>
          </p:cNvSpPr>
          <p:nvPr>
            <p:ph type="title"/>
          </p:nvPr>
        </p:nvSpPr>
        <p:spPr>
          <a:xfrm>
            <a:off x="1629580" y="211369"/>
            <a:ext cx="8974800" cy="478800"/>
          </a:xfrm>
        </p:spPr>
        <p:txBody>
          <a:bodyPr/>
          <a:lstStyle/>
          <a:p>
            <a:r>
              <a:rPr lang="fr-FR" cap="all" dirty="0"/>
              <a:t>Zone de navigation </a:t>
            </a:r>
            <a:r>
              <a:rPr lang="fr-FR" cap="all" dirty="0" smtClean="0"/>
              <a:t>#5</a:t>
            </a:r>
            <a:endParaRPr lang="fr-FR" cap="all" dirty="0"/>
          </a:p>
        </p:txBody>
      </p:sp>
      <p:sp>
        <p:nvSpPr>
          <p:cNvPr id="14"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2800" kern="1200">
                <a:solidFill>
                  <a:srgbClr val="13324A"/>
                </a:solidFill>
                <a:latin typeface="+mj-lt"/>
                <a:ea typeface="+mj-ea"/>
                <a:cs typeface="+mj-cs"/>
              </a:defRPr>
            </a:lvl1pPr>
          </a:lstStyle>
          <a:p>
            <a:r>
              <a:rPr lang="fr-FR" cap="small" dirty="0"/>
              <a:t>v</a:t>
            </a:r>
            <a:r>
              <a:rPr lang="fr-FR" cap="small" dirty="0" smtClean="0"/>
              <a:t>olet statut </a:t>
            </a:r>
            <a:r>
              <a:rPr lang="fr-FR" cap="small" dirty="0"/>
              <a:t>de la soumission</a:t>
            </a:r>
          </a:p>
        </p:txBody>
      </p:sp>
      <p:sp>
        <p:nvSpPr>
          <p:cNvPr id="2" name="Espace réservé du contenu 1"/>
          <p:cNvSpPr>
            <a:spLocks noGrp="1"/>
          </p:cNvSpPr>
          <p:nvPr>
            <p:ph idx="1"/>
          </p:nvPr>
        </p:nvSpPr>
        <p:spPr>
          <a:xfrm>
            <a:off x="885824" y="1631217"/>
            <a:ext cx="4295775" cy="4537075"/>
          </a:xfrm>
        </p:spPr>
        <p:txBody>
          <a:bodyPr vert="horz" lIns="91440" tIns="45720" rIns="91440" bIns="45720" rtlCol="0">
            <a:noAutofit/>
          </a:bodyPr>
          <a:lstStyle/>
          <a:p>
            <a:r>
              <a:rPr lang="fr-FR" sz="1600" dirty="0" smtClean="0"/>
              <a:t>Le </a:t>
            </a:r>
            <a:r>
              <a:rPr lang="fr-FR" sz="1600" dirty="0"/>
              <a:t>Statut de la soumission renvoie sur le journal qui répertorie toutes les erreurs, les avertissements et les notes qui ont été générés pendant l'exécution du programme, ainsi que les numéros de ligne associés.</a:t>
            </a:r>
          </a:p>
          <a:p>
            <a:r>
              <a:rPr lang="fr-FR" sz="1600" dirty="0" smtClean="0"/>
              <a:t>Par défaut, le volet Statut de la soumission n'apparaît pas. Pour ouvrir le volet Statut de la soumission, sélectionner Affichage     Statut de la soumission.</a:t>
            </a:r>
            <a:endParaRPr lang="fr-FR" sz="1600" dirty="0"/>
          </a:p>
        </p:txBody>
      </p:sp>
      <p:grpSp>
        <p:nvGrpSpPr>
          <p:cNvPr id="10" name="Groupe 9">
            <a:extLst>
              <a:ext uri="{FF2B5EF4-FFF2-40B4-BE49-F238E27FC236}">
                <a16:creationId xmlns:a16="http://schemas.microsoft.com/office/drawing/2014/main" id="{925A84B5-FAE3-4B88-8655-EEA535A98131}"/>
              </a:ext>
            </a:extLst>
          </p:cNvPr>
          <p:cNvGrpSpPr>
            <a:grpSpLocks noChangeAspect="1"/>
          </p:cNvGrpSpPr>
          <p:nvPr/>
        </p:nvGrpSpPr>
        <p:grpSpPr>
          <a:xfrm>
            <a:off x="5697639" y="3229886"/>
            <a:ext cx="6378589" cy="1728000"/>
            <a:chOff x="4188862" y="3780210"/>
            <a:chExt cx="4845457" cy="1312664"/>
          </a:xfrm>
        </p:grpSpPr>
        <p:pic>
          <p:nvPicPr>
            <p:cNvPr id="11" name="Image 10">
              <a:extLst>
                <a:ext uri="{FF2B5EF4-FFF2-40B4-BE49-F238E27FC236}">
                  <a16:creationId xmlns:a16="http://schemas.microsoft.com/office/drawing/2014/main" id="{B04EDE9E-2AF6-4EA8-98C7-49600864744D}"/>
                </a:ext>
              </a:extLst>
            </p:cNvPr>
            <p:cNvPicPr>
              <a:picLocks noChangeAspect="1"/>
            </p:cNvPicPr>
            <p:nvPr/>
          </p:nvPicPr>
          <p:blipFill>
            <a:blip r:embed="rId2"/>
            <a:stretch>
              <a:fillRect/>
            </a:stretch>
          </p:blipFill>
          <p:spPr>
            <a:xfrm>
              <a:off x="4188862" y="3780210"/>
              <a:ext cx="4845457" cy="1312664"/>
            </a:xfrm>
            <a:prstGeom prst="rect">
              <a:avLst/>
            </a:prstGeom>
            <a:ln>
              <a:solidFill>
                <a:schemeClr val="bg1">
                  <a:lumMod val="50000"/>
                </a:schemeClr>
              </a:solidFill>
            </a:ln>
          </p:spPr>
        </p:pic>
        <p:sp>
          <p:nvSpPr>
            <p:cNvPr id="12" name="Rectangle 11">
              <a:extLst>
                <a:ext uri="{FF2B5EF4-FFF2-40B4-BE49-F238E27FC236}">
                  <a16:creationId xmlns:a16="http://schemas.microsoft.com/office/drawing/2014/main" id="{230D66C3-4DAD-4143-9220-1F76278B2CB4}"/>
                </a:ext>
              </a:extLst>
            </p:cNvPr>
            <p:cNvSpPr/>
            <p:nvPr/>
          </p:nvSpPr>
          <p:spPr>
            <a:xfrm>
              <a:off x="4188862" y="3780210"/>
              <a:ext cx="309396" cy="135487"/>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bg1"/>
                </a:solidFill>
              </a:endParaRPr>
            </a:p>
          </p:txBody>
        </p:sp>
        <p:sp>
          <p:nvSpPr>
            <p:cNvPr id="15" name="Rectangle 14">
              <a:extLst>
                <a:ext uri="{FF2B5EF4-FFF2-40B4-BE49-F238E27FC236}">
                  <a16:creationId xmlns:a16="http://schemas.microsoft.com/office/drawing/2014/main" id="{7405A58A-AF52-47F5-ACC3-DA0A77CD0976}"/>
                </a:ext>
              </a:extLst>
            </p:cNvPr>
            <p:cNvSpPr/>
            <p:nvPr/>
          </p:nvSpPr>
          <p:spPr>
            <a:xfrm>
              <a:off x="4190853" y="3996840"/>
              <a:ext cx="364679" cy="135487"/>
            </a:xfrm>
            <a:prstGeom prst="rect">
              <a:avLst/>
            </a:prstGeom>
            <a:noFill/>
            <a:ln w="28575">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bg1"/>
                </a:solidFill>
              </a:endParaRPr>
            </a:p>
          </p:txBody>
        </p:sp>
      </p:grpSp>
      <p:grpSp>
        <p:nvGrpSpPr>
          <p:cNvPr id="16" name="Groupe 15">
            <a:extLst>
              <a:ext uri="{FF2B5EF4-FFF2-40B4-BE49-F238E27FC236}">
                <a16:creationId xmlns:a16="http://schemas.microsoft.com/office/drawing/2014/main" id="{34820DDE-D4CB-41D7-B30C-F19C89272DD3}"/>
              </a:ext>
            </a:extLst>
          </p:cNvPr>
          <p:cNvGrpSpPr>
            <a:grpSpLocks noChangeAspect="1"/>
          </p:cNvGrpSpPr>
          <p:nvPr/>
        </p:nvGrpSpPr>
        <p:grpSpPr>
          <a:xfrm>
            <a:off x="5697639" y="1651102"/>
            <a:ext cx="6343201" cy="1332000"/>
            <a:chOff x="4221288" y="2712124"/>
            <a:chExt cx="4780606" cy="1003873"/>
          </a:xfrm>
        </p:grpSpPr>
        <p:pic>
          <p:nvPicPr>
            <p:cNvPr id="17" name="Image 16">
              <a:extLst>
                <a:ext uri="{FF2B5EF4-FFF2-40B4-BE49-F238E27FC236}">
                  <a16:creationId xmlns:a16="http://schemas.microsoft.com/office/drawing/2014/main" id="{DECF18BB-6CB9-441F-AD4E-3286871A0690}"/>
                </a:ext>
              </a:extLst>
            </p:cNvPr>
            <p:cNvPicPr>
              <a:picLocks noChangeAspect="1"/>
            </p:cNvPicPr>
            <p:nvPr/>
          </p:nvPicPr>
          <p:blipFill>
            <a:blip r:embed="rId3"/>
            <a:stretch>
              <a:fillRect/>
            </a:stretch>
          </p:blipFill>
          <p:spPr>
            <a:xfrm>
              <a:off x="4221288" y="2712124"/>
              <a:ext cx="4780606" cy="1003873"/>
            </a:xfrm>
            <a:prstGeom prst="rect">
              <a:avLst/>
            </a:prstGeom>
            <a:ln>
              <a:solidFill>
                <a:schemeClr val="bg1">
                  <a:lumMod val="50000"/>
                </a:schemeClr>
              </a:solidFill>
            </a:ln>
          </p:spPr>
        </p:pic>
        <p:sp>
          <p:nvSpPr>
            <p:cNvPr id="18" name="Rectangle : coins arrondis 25">
              <a:extLst>
                <a:ext uri="{FF2B5EF4-FFF2-40B4-BE49-F238E27FC236}">
                  <a16:creationId xmlns:a16="http://schemas.microsoft.com/office/drawing/2014/main" id="{2BE141E2-3319-4C08-AF50-F0D40644E2FB}"/>
                </a:ext>
              </a:extLst>
            </p:cNvPr>
            <p:cNvSpPr/>
            <p:nvPr/>
          </p:nvSpPr>
          <p:spPr>
            <a:xfrm>
              <a:off x="4221288" y="2712124"/>
              <a:ext cx="1029137" cy="188986"/>
            </a:xfrm>
            <a:prstGeom prst="round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bg1"/>
                </a:solidFill>
              </a:endParaRPr>
            </a:p>
          </p:txBody>
        </p:sp>
        <p:sp>
          <p:nvSpPr>
            <p:cNvPr id="19" name="Rectangle 18">
              <a:extLst>
                <a:ext uri="{FF2B5EF4-FFF2-40B4-BE49-F238E27FC236}">
                  <a16:creationId xmlns:a16="http://schemas.microsoft.com/office/drawing/2014/main" id="{83858A21-C636-4AA3-8EE7-07527D6EBB46}"/>
                </a:ext>
              </a:extLst>
            </p:cNvPr>
            <p:cNvSpPr/>
            <p:nvPr/>
          </p:nvSpPr>
          <p:spPr>
            <a:xfrm>
              <a:off x="4408882" y="3326048"/>
              <a:ext cx="620318" cy="188986"/>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bg1"/>
                </a:solidFill>
              </a:endParaRPr>
            </a:p>
          </p:txBody>
        </p:sp>
      </p:grpSp>
    </p:spTree>
    <p:extLst>
      <p:ext uri="{BB962C8B-B14F-4D97-AF65-F5344CB8AC3E}">
        <p14:creationId xmlns:p14="http://schemas.microsoft.com/office/powerpoint/2010/main" val="38382041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15</a:t>
            </a:fld>
            <a:endParaRPr lang="fr-FR" dirty="0">
              <a:solidFill>
                <a:prstClr val="black">
                  <a:tint val="75000"/>
                </a:prstClr>
              </a:solidFill>
            </a:endParaRPr>
          </a:p>
        </p:txBody>
      </p:sp>
      <p:sp>
        <p:nvSpPr>
          <p:cNvPr id="13" name="Titre 4"/>
          <p:cNvSpPr>
            <a:spLocks noGrp="1"/>
          </p:cNvSpPr>
          <p:nvPr>
            <p:ph type="title"/>
          </p:nvPr>
        </p:nvSpPr>
        <p:spPr>
          <a:xfrm>
            <a:off x="1629580" y="211369"/>
            <a:ext cx="8974800" cy="478800"/>
          </a:xfrm>
        </p:spPr>
        <p:txBody>
          <a:bodyPr/>
          <a:lstStyle/>
          <a:p>
            <a:r>
              <a:rPr lang="fr-FR" cap="all" dirty="0"/>
              <a:t>Zone de navigation </a:t>
            </a:r>
            <a:r>
              <a:rPr lang="fr-FR" cap="all" dirty="0" smtClean="0"/>
              <a:t>#6</a:t>
            </a:r>
            <a:endParaRPr lang="fr-FR" cap="all" dirty="0"/>
          </a:p>
        </p:txBody>
      </p:sp>
      <p:sp>
        <p:nvSpPr>
          <p:cNvPr id="14"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2800" kern="1200">
                <a:solidFill>
                  <a:srgbClr val="13324A"/>
                </a:solidFill>
                <a:latin typeface="+mj-lt"/>
                <a:ea typeface="+mj-ea"/>
                <a:cs typeface="+mj-cs"/>
              </a:defRPr>
            </a:lvl1pPr>
          </a:lstStyle>
          <a:p>
            <a:r>
              <a:rPr lang="fr-FR" cap="small" dirty="0"/>
              <a:t>volet </a:t>
            </a:r>
            <a:r>
              <a:rPr lang="fr-FR" cap="small" dirty="0" smtClean="0"/>
              <a:t>rechercher</a:t>
            </a:r>
            <a:endParaRPr lang="fr-FR" cap="small" dirty="0"/>
          </a:p>
        </p:txBody>
      </p:sp>
      <p:sp>
        <p:nvSpPr>
          <p:cNvPr id="2" name="Espace réservé du contenu 1"/>
          <p:cNvSpPr>
            <a:spLocks noGrp="1"/>
          </p:cNvSpPr>
          <p:nvPr>
            <p:ph idx="1"/>
          </p:nvPr>
        </p:nvSpPr>
        <p:spPr>
          <a:xfrm>
            <a:off x="885824" y="1631217"/>
            <a:ext cx="4295775" cy="3326669"/>
          </a:xfrm>
        </p:spPr>
        <p:txBody>
          <a:bodyPr vert="horz" lIns="91440" tIns="45720" rIns="91440" bIns="45720" rtlCol="0">
            <a:noAutofit/>
          </a:bodyPr>
          <a:lstStyle/>
          <a:p>
            <a:pPr lvl="0"/>
            <a:r>
              <a:rPr lang="fr-FR" altLang="fr-FR" sz="1600" dirty="0">
                <a:solidFill>
                  <a:schemeClr val="tx2"/>
                </a:solidFill>
              </a:rPr>
              <a:t>La fonctionnalité de recherche de SAS Enterprise Guide est désormais disponible dans le volet </a:t>
            </a:r>
            <a:r>
              <a:rPr lang="fr-FR" altLang="fr-FR" sz="1600" b="1" dirty="0">
                <a:solidFill>
                  <a:schemeClr val="tx2"/>
                </a:solidFill>
              </a:rPr>
              <a:t>Rechercher</a:t>
            </a:r>
            <a:r>
              <a:rPr lang="fr-FR" altLang="fr-FR" sz="1600" dirty="0">
                <a:solidFill>
                  <a:schemeClr val="tx2"/>
                </a:solidFill>
              </a:rPr>
              <a:t>.</a:t>
            </a:r>
          </a:p>
          <a:p>
            <a:pPr lvl="0"/>
            <a:r>
              <a:rPr lang="fr-FR" sz="1600" dirty="0" smtClean="0">
                <a:solidFill>
                  <a:schemeClr val="tx2"/>
                </a:solidFill>
              </a:rPr>
              <a:t>Il </a:t>
            </a:r>
            <a:r>
              <a:rPr lang="fr-FR" sz="1600" dirty="0">
                <a:solidFill>
                  <a:schemeClr val="tx2"/>
                </a:solidFill>
              </a:rPr>
              <a:t>est possible de rechercher des éléments par nom, et rechercher du texte dans certains éléments :</a:t>
            </a:r>
            <a:endParaRPr lang="fr-FR" altLang="fr-FR" sz="1600" dirty="0">
              <a:solidFill>
                <a:schemeClr val="tx2"/>
              </a:solidFill>
            </a:endParaRPr>
          </a:p>
          <a:p>
            <a:r>
              <a:rPr lang="fr-FR" sz="1600" dirty="0" smtClean="0">
                <a:solidFill>
                  <a:schemeClr val="tx2"/>
                </a:solidFill>
              </a:rPr>
              <a:t>Par défaut, le </a:t>
            </a:r>
            <a:r>
              <a:rPr lang="fr-FR" sz="1600" dirty="0">
                <a:solidFill>
                  <a:schemeClr val="tx2"/>
                </a:solidFill>
              </a:rPr>
              <a:t>volet </a:t>
            </a:r>
            <a:r>
              <a:rPr lang="fr-FR" sz="1600" dirty="0" smtClean="0">
                <a:solidFill>
                  <a:schemeClr val="tx2"/>
                </a:solidFill>
              </a:rPr>
              <a:t>Rechercher n'apparaît pas. Pour ouvrir le volet Statut de la soumission, la soumission.</a:t>
            </a:r>
            <a:r>
              <a:rPr lang="fr-FR" sz="1600" dirty="0">
                <a:solidFill>
                  <a:schemeClr val="tx2"/>
                </a:solidFill>
              </a:rPr>
              <a:t> sélectionner </a:t>
            </a:r>
            <a:r>
              <a:rPr lang="fr-FR" sz="1600" dirty="0" smtClean="0">
                <a:solidFill>
                  <a:schemeClr val="tx2"/>
                </a:solidFill>
              </a:rPr>
              <a:t>Affichage Recherche</a:t>
            </a:r>
            <a:endParaRPr lang="fr-FR" sz="1600" dirty="0">
              <a:solidFill>
                <a:schemeClr val="tx2"/>
              </a:solidFill>
            </a:endParaRPr>
          </a:p>
        </p:txBody>
      </p:sp>
      <p:pic>
        <p:nvPicPr>
          <p:cNvPr id="20" name="Image 19">
            <a:extLst>
              <a:ext uri="{FF2B5EF4-FFF2-40B4-BE49-F238E27FC236}">
                <a16:creationId xmlns:a16="http://schemas.microsoft.com/office/drawing/2014/main" id="{D524C686-4722-45CE-921F-677876A8D120}"/>
              </a:ext>
            </a:extLst>
          </p:cNvPr>
          <p:cNvPicPr>
            <a:picLocks noChangeAspect="1"/>
          </p:cNvPicPr>
          <p:nvPr/>
        </p:nvPicPr>
        <p:blipFill>
          <a:blip r:embed="rId2"/>
          <a:stretch>
            <a:fillRect/>
          </a:stretch>
        </p:blipFill>
        <p:spPr>
          <a:xfrm>
            <a:off x="1495805" y="4114054"/>
            <a:ext cx="3075811" cy="2293147"/>
          </a:xfrm>
          <a:prstGeom prst="rect">
            <a:avLst/>
          </a:prstGeom>
        </p:spPr>
      </p:pic>
      <p:grpSp>
        <p:nvGrpSpPr>
          <p:cNvPr id="21" name="Groupe 20">
            <a:extLst>
              <a:ext uri="{FF2B5EF4-FFF2-40B4-BE49-F238E27FC236}">
                <a16:creationId xmlns:a16="http://schemas.microsoft.com/office/drawing/2014/main" id="{F4B1B80B-45AF-4004-8BF1-F8742570D888}"/>
              </a:ext>
            </a:extLst>
          </p:cNvPr>
          <p:cNvGrpSpPr>
            <a:grpSpLocks noChangeAspect="1"/>
          </p:cNvGrpSpPr>
          <p:nvPr/>
        </p:nvGrpSpPr>
        <p:grpSpPr>
          <a:xfrm>
            <a:off x="5791580" y="1531804"/>
            <a:ext cx="5948712" cy="4752000"/>
            <a:chOff x="5488467" y="1533167"/>
            <a:chExt cx="3347984" cy="2674448"/>
          </a:xfrm>
        </p:grpSpPr>
        <p:pic>
          <p:nvPicPr>
            <p:cNvPr id="22" name="Image 21">
              <a:extLst>
                <a:ext uri="{FF2B5EF4-FFF2-40B4-BE49-F238E27FC236}">
                  <a16:creationId xmlns:a16="http://schemas.microsoft.com/office/drawing/2014/main" id="{1F7735D0-ABA5-4028-AFAA-3874CA5B2842}"/>
                </a:ext>
              </a:extLst>
            </p:cNvPr>
            <p:cNvPicPr>
              <a:picLocks noChangeAspect="1"/>
            </p:cNvPicPr>
            <p:nvPr/>
          </p:nvPicPr>
          <p:blipFill>
            <a:blip r:embed="rId3"/>
            <a:stretch>
              <a:fillRect/>
            </a:stretch>
          </p:blipFill>
          <p:spPr>
            <a:xfrm>
              <a:off x="5488467" y="1533167"/>
              <a:ext cx="3347984" cy="2674448"/>
            </a:xfrm>
            <a:prstGeom prst="rect">
              <a:avLst/>
            </a:prstGeom>
          </p:spPr>
        </p:pic>
        <p:sp>
          <p:nvSpPr>
            <p:cNvPr id="23" name="Rectangle 22">
              <a:extLst>
                <a:ext uri="{FF2B5EF4-FFF2-40B4-BE49-F238E27FC236}">
                  <a16:creationId xmlns:a16="http://schemas.microsoft.com/office/drawing/2014/main" id="{F5F3FB7D-7719-46D6-A417-3303EB09DF0B}"/>
                </a:ext>
              </a:extLst>
            </p:cNvPr>
            <p:cNvSpPr/>
            <p:nvPr/>
          </p:nvSpPr>
          <p:spPr>
            <a:xfrm>
              <a:off x="6704151" y="2763826"/>
              <a:ext cx="458308" cy="168399"/>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bg1"/>
                </a:solidFill>
              </a:endParaRPr>
            </a:p>
          </p:txBody>
        </p:sp>
      </p:grpSp>
    </p:spTree>
    <p:extLst>
      <p:ext uri="{BB962C8B-B14F-4D97-AF65-F5344CB8AC3E}">
        <p14:creationId xmlns:p14="http://schemas.microsoft.com/office/powerpoint/2010/main" val="8829653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0" y="1718869"/>
            <a:ext cx="5121627" cy="6125956"/>
          </a:xfrm>
        </p:spPr>
        <p:txBody>
          <a:bodyPr vert="horz" lIns="91440" tIns="45720" rIns="91440" bIns="45720" rtlCol="0">
            <a:noAutofit/>
          </a:bodyPr>
          <a:lstStyle/>
          <a:p>
            <a:r>
              <a:rPr lang="fr-FR" sz="1600" dirty="0" smtClean="0"/>
              <a:t>A </a:t>
            </a:r>
            <a:r>
              <a:rPr lang="fr-FR" sz="1600" dirty="0"/>
              <a:t>la première ouverture de SAS Enterprise Guide, l'onglet Page de démarrage s'affiche dans la zone de travail par défaut. </a:t>
            </a:r>
            <a:endParaRPr lang="fr-FR" sz="1600" dirty="0" smtClean="0"/>
          </a:p>
          <a:p>
            <a:r>
              <a:rPr lang="fr-FR" sz="1600" dirty="0" smtClean="0"/>
              <a:t>La </a:t>
            </a:r>
            <a:r>
              <a:rPr lang="fr-FR" sz="1600" dirty="0"/>
              <a:t>page de démarrage fournit un accès rapide à quelques tâches de base (par exemple, créer </a:t>
            </a:r>
            <a:r>
              <a:rPr lang="fr-FR" sz="1600" dirty="0" smtClean="0"/>
              <a:t>un projet..), </a:t>
            </a:r>
            <a:r>
              <a:rPr lang="fr-FR" sz="1600" dirty="0"/>
              <a:t>une liste des éléments récemment consultés et des liens vers des ressources pédagogiques. </a:t>
            </a:r>
            <a:endParaRPr lang="fr-FR" sz="1600" dirty="0" smtClean="0"/>
          </a:p>
          <a:p>
            <a:r>
              <a:rPr lang="fr-FR" sz="1600" dirty="0" smtClean="0"/>
              <a:t>Vous </a:t>
            </a:r>
            <a:r>
              <a:rPr lang="fr-FR" sz="1600" dirty="0"/>
              <a:t>pouvez cliquer sur l'icône Epingler en regard d'un élément pour vous assurer que celui-ci apparaît toujours en haut de la liste. </a:t>
            </a:r>
            <a:endParaRPr lang="fr-FR" sz="1600" dirty="0" smtClean="0"/>
          </a:p>
          <a:p>
            <a:r>
              <a:rPr lang="fr-FR" sz="1600" dirty="0" smtClean="0"/>
              <a:t>Vous </a:t>
            </a:r>
            <a:r>
              <a:rPr lang="fr-FR" sz="1600" dirty="0"/>
              <a:t>pouvez utiliser l'option Afficher la page de démarrage pour indiquer si vous voulez afficher l'onglet Page de démarrage à chaque lancement de SAS Enterprise Guide</a:t>
            </a:r>
            <a:endParaRPr lang="fr-FR" sz="1600" dirty="0" smtClean="0"/>
          </a:p>
          <a:p>
            <a:pPr marL="0" indent="0">
              <a:buNone/>
            </a:pPr>
            <a:endParaRPr lang="fr-FR" sz="1600" dirty="0"/>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16</a:t>
            </a:fld>
            <a:endParaRPr lang="fr-FR" dirty="0">
              <a:solidFill>
                <a:prstClr val="black">
                  <a:tint val="75000"/>
                </a:prstClr>
              </a:solidFill>
            </a:endParaRPr>
          </a:p>
        </p:txBody>
      </p:sp>
      <p:pic>
        <p:nvPicPr>
          <p:cNvPr id="6" name="Image 5">
            <a:extLst>
              <a:ext uri="{FF2B5EF4-FFF2-40B4-BE49-F238E27FC236}">
                <a16:creationId xmlns:a16="http://schemas.microsoft.com/office/drawing/2014/main" id="{24087520-0A7D-4DAE-B04A-DFDE9DFC75CF}"/>
              </a:ext>
            </a:extLst>
          </p:cNvPr>
          <p:cNvPicPr>
            <a:picLocks noChangeAspect="1"/>
          </p:cNvPicPr>
          <p:nvPr/>
        </p:nvPicPr>
        <p:blipFill>
          <a:blip r:embed="rId2"/>
          <a:stretch>
            <a:fillRect/>
          </a:stretch>
        </p:blipFill>
        <p:spPr>
          <a:xfrm>
            <a:off x="5121627" y="1482212"/>
            <a:ext cx="6977946" cy="4082096"/>
          </a:xfrm>
          <a:prstGeom prst="rect">
            <a:avLst/>
          </a:prstGeom>
          <a:noFill/>
          <a:ln>
            <a:solidFill>
              <a:schemeClr val="bg1">
                <a:lumMod val="50000"/>
              </a:schemeClr>
            </a:solidFill>
          </a:ln>
        </p:spPr>
      </p:pic>
      <p:sp>
        <p:nvSpPr>
          <p:cNvPr id="16" name="Titre 4"/>
          <p:cNvSpPr>
            <a:spLocks noGrp="1"/>
          </p:cNvSpPr>
          <p:nvPr>
            <p:ph type="title"/>
          </p:nvPr>
        </p:nvSpPr>
        <p:spPr>
          <a:xfrm>
            <a:off x="1629580" y="211369"/>
            <a:ext cx="8974800" cy="478800"/>
          </a:xfrm>
        </p:spPr>
        <p:txBody>
          <a:bodyPr/>
          <a:lstStyle/>
          <a:p>
            <a:r>
              <a:rPr lang="fr-FR" cap="all" dirty="0"/>
              <a:t>zone de </a:t>
            </a:r>
            <a:r>
              <a:rPr lang="fr-FR" cap="all" dirty="0" smtClean="0"/>
              <a:t>travail #1</a:t>
            </a:r>
            <a:endParaRPr lang="fr-FR" cap="all" dirty="0"/>
          </a:p>
        </p:txBody>
      </p:sp>
      <p:sp>
        <p:nvSpPr>
          <p:cNvPr id="17"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2800" kern="1200">
                <a:solidFill>
                  <a:srgbClr val="13324A"/>
                </a:solidFill>
                <a:latin typeface="+mj-lt"/>
                <a:ea typeface="+mj-ea"/>
                <a:cs typeface="+mj-cs"/>
              </a:defRPr>
            </a:lvl1pPr>
          </a:lstStyle>
          <a:p>
            <a:r>
              <a:rPr lang="fr-FR" cap="small" dirty="0"/>
              <a:t>onglet </a:t>
            </a:r>
            <a:r>
              <a:rPr lang="fr-FR" cap="small" dirty="0" smtClean="0"/>
              <a:t>page </a:t>
            </a:r>
            <a:r>
              <a:rPr lang="fr-FR" cap="small" dirty="0"/>
              <a:t>de démarrage</a:t>
            </a:r>
          </a:p>
        </p:txBody>
      </p:sp>
    </p:spTree>
    <p:extLst>
      <p:ext uri="{BB962C8B-B14F-4D97-AF65-F5344CB8AC3E}">
        <p14:creationId xmlns:p14="http://schemas.microsoft.com/office/powerpoint/2010/main" val="42773106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17</a:t>
            </a:fld>
            <a:endParaRPr lang="fr-FR" dirty="0">
              <a:solidFill>
                <a:prstClr val="black">
                  <a:tint val="75000"/>
                </a:prstClr>
              </a:solidFill>
            </a:endParaRPr>
          </a:p>
        </p:txBody>
      </p:sp>
      <p:sp>
        <p:nvSpPr>
          <p:cNvPr id="13" name="Titre 4"/>
          <p:cNvSpPr>
            <a:spLocks noGrp="1"/>
          </p:cNvSpPr>
          <p:nvPr>
            <p:ph type="title"/>
          </p:nvPr>
        </p:nvSpPr>
        <p:spPr>
          <a:xfrm>
            <a:off x="1629580" y="211369"/>
            <a:ext cx="8974800" cy="478800"/>
          </a:xfrm>
        </p:spPr>
        <p:txBody>
          <a:bodyPr/>
          <a:lstStyle/>
          <a:p>
            <a:r>
              <a:rPr lang="fr-FR" cap="all" dirty="0"/>
              <a:t>zone de </a:t>
            </a:r>
            <a:r>
              <a:rPr lang="fr-FR" cap="all" dirty="0" smtClean="0"/>
              <a:t>travail #2</a:t>
            </a:r>
            <a:endParaRPr lang="fr-FR" cap="all" dirty="0"/>
          </a:p>
        </p:txBody>
      </p:sp>
      <p:sp>
        <p:nvSpPr>
          <p:cNvPr id="14"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2800" kern="1200">
                <a:solidFill>
                  <a:srgbClr val="13324A"/>
                </a:solidFill>
                <a:latin typeface="+mj-lt"/>
                <a:ea typeface="+mj-ea"/>
                <a:cs typeface="+mj-cs"/>
              </a:defRPr>
            </a:lvl1pPr>
          </a:lstStyle>
          <a:p>
            <a:r>
              <a:rPr lang="fr-FR" cap="small" dirty="0" smtClean="0"/>
              <a:t>organisation </a:t>
            </a:r>
            <a:r>
              <a:rPr lang="fr-FR" cap="small" dirty="0"/>
              <a:t>des volets et onglets</a:t>
            </a:r>
          </a:p>
        </p:txBody>
      </p:sp>
      <p:sp>
        <p:nvSpPr>
          <p:cNvPr id="3" name="Rectangle 2"/>
          <p:cNvSpPr/>
          <p:nvPr/>
        </p:nvSpPr>
        <p:spPr>
          <a:xfrm>
            <a:off x="278155" y="1394489"/>
            <a:ext cx="11677650" cy="1643527"/>
          </a:xfrm>
          <a:prstGeom prst="rect">
            <a:avLst/>
          </a:prstGeom>
        </p:spPr>
        <p:txBody>
          <a:bodyPr vert="horz" lIns="91440" tIns="45720" rIns="91440" bIns="45720" rtlCol="0">
            <a:noAutofit/>
          </a:bodyPr>
          <a:lstStyle/>
          <a:p>
            <a:pPr marL="228594" indent="-228594" defTabSz="914377">
              <a:lnSpc>
                <a:spcPct val="90000"/>
              </a:lnSpc>
              <a:spcBef>
                <a:spcPts val="1000"/>
              </a:spcBef>
              <a:buFont typeface="Arial" panose="020B0604020202020204" pitchFamily="34" charset="0"/>
              <a:buChar char="•"/>
            </a:pPr>
            <a:r>
              <a:rPr lang="fr-FR" sz="1600" dirty="0">
                <a:solidFill>
                  <a:srgbClr val="13324A"/>
                </a:solidFill>
                <a:latin typeface="+mj-lt"/>
              </a:rPr>
              <a:t>Dans la zone de </a:t>
            </a:r>
            <a:r>
              <a:rPr lang="fr-FR" sz="1600" dirty="0" smtClean="0">
                <a:solidFill>
                  <a:srgbClr val="13324A"/>
                </a:solidFill>
                <a:latin typeface="+mj-lt"/>
              </a:rPr>
              <a:t>travail, les </a:t>
            </a:r>
            <a:r>
              <a:rPr lang="fr-FR" sz="1600" dirty="0">
                <a:solidFill>
                  <a:srgbClr val="13324A"/>
                </a:solidFill>
                <a:latin typeface="+mj-lt"/>
              </a:rPr>
              <a:t>flux de </a:t>
            </a:r>
            <a:r>
              <a:rPr lang="fr-FR" sz="1600" dirty="0" smtClean="0">
                <a:solidFill>
                  <a:srgbClr val="13324A"/>
                </a:solidFill>
                <a:latin typeface="+mj-lt"/>
              </a:rPr>
              <a:t>processus, les données</a:t>
            </a:r>
            <a:r>
              <a:rPr lang="fr-FR" sz="1600" dirty="0">
                <a:solidFill>
                  <a:srgbClr val="13324A"/>
                </a:solidFill>
                <a:latin typeface="+mj-lt"/>
              </a:rPr>
              <a:t>, </a:t>
            </a:r>
            <a:r>
              <a:rPr lang="fr-FR" sz="1600" dirty="0" smtClean="0">
                <a:solidFill>
                  <a:srgbClr val="13324A"/>
                </a:solidFill>
                <a:latin typeface="+mj-lt"/>
              </a:rPr>
              <a:t>les </a:t>
            </a:r>
            <a:r>
              <a:rPr lang="fr-FR" sz="1600" dirty="0">
                <a:solidFill>
                  <a:srgbClr val="13324A"/>
                </a:solidFill>
                <a:latin typeface="+mj-lt"/>
              </a:rPr>
              <a:t>résultats des tâches et des </a:t>
            </a:r>
            <a:r>
              <a:rPr lang="fr-FR" sz="1600" dirty="0" smtClean="0">
                <a:solidFill>
                  <a:srgbClr val="13324A"/>
                </a:solidFill>
                <a:latin typeface="+mj-lt"/>
              </a:rPr>
              <a:t>requêtes s'affichent </a:t>
            </a:r>
            <a:r>
              <a:rPr lang="fr-FR" sz="1600" dirty="0">
                <a:solidFill>
                  <a:srgbClr val="13324A"/>
                </a:solidFill>
                <a:latin typeface="+mj-lt"/>
              </a:rPr>
              <a:t>sous forme d'onglets. </a:t>
            </a:r>
            <a:r>
              <a:rPr lang="fr-FR" sz="1600" dirty="0">
                <a:solidFill>
                  <a:srgbClr val="13324A"/>
                </a:solidFill>
                <a:latin typeface="+mj-lt"/>
              </a:rPr>
              <a:t>Lorsque vous sélectionnez une tâche ou une requête dans la zone de travail (ou dans la fenêtre Projet), le code, le journal et la sortie de la tâche sont affichés sous forme de sous-onglets. Si vous exécutez une tâche ou une requête, l'onglet des résultats ou des données de sortie est affiché par défaut.</a:t>
            </a:r>
          </a:p>
        </p:txBody>
      </p:sp>
      <p:pic>
        <p:nvPicPr>
          <p:cNvPr id="6" name="Image 5"/>
          <p:cNvPicPr>
            <a:picLocks noChangeAspect="1"/>
          </p:cNvPicPr>
          <p:nvPr/>
        </p:nvPicPr>
        <p:blipFill>
          <a:blip r:embed="rId2"/>
          <a:stretch>
            <a:fillRect/>
          </a:stretch>
        </p:blipFill>
        <p:spPr>
          <a:xfrm>
            <a:off x="1023938" y="2359783"/>
            <a:ext cx="6415087" cy="3750506"/>
          </a:xfrm>
          <a:prstGeom prst="rect">
            <a:avLst/>
          </a:prstGeom>
        </p:spPr>
      </p:pic>
      <p:sp>
        <p:nvSpPr>
          <p:cNvPr id="22" name="Rectangle : coins arrondis 20">
            <a:extLst>
              <a:ext uri="{FF2B5EF4-FFF2-40B4-BE49-F238E27FC236}">
                <a16:creationId xmlns:a16="http://schemas.microsoft.com/office/drawing/2014/main" id="{23D097FE-0591-4D13-8293-4140735FE57A}"/>
              </a:ext>
            </a:extLst>
          </p:cNvPr>
          <p:cNvSpPr/>
          <p:nvPr/>
        </p:nvSpPr>
        <p:spPr>
          <a:xfrm>
            <a:off x="3505175" y="2642739"/>
            <a:ext cx="2590825" cy="148086"/>
          </a:xfrm>
          <a:prstGeom prst="roundRect">
            <a:avLst/>
          </a:prstGeom>
          <a:noFill/>
          <a:ln w="19050"/>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bg1"/>
              </a:solidFill>
            </a:endParaRPr>
          </a:p>
        </p:txBody>
      </p:sp>
      <p:sp>
        <p:nvSpPr>
          <p:cNvPr id="24" name="Rectangle : coins arrondis 20">
            <a:extLst>
              <a:ext uri="{FF2B5EF4-FFF2-40B4-BE49-F238E27FC236}">
                <a16:creationId xmlns:a16="http://schemas.microsoft.com/office/drawing/2014/main" id="{23D097FE-0591-4D13-8293-4140735FE57A}"/>
              </a:ext>
            </a:extLst>
          </p:cNvPr>
          <p:cNvSpPr/>
          <p:nvPr/>
        </p:nvSpPr>
        <p:spPr>
          <a:xfrm>
            <a:off x="3505175" y="2505075"/>
            <a:ext cx="3933850" cy="2000250"/>
          </a:xfrm>
          <a:prstGeom prst="roundRect">
            <a:avLst>
              <a:gd name="adj" fmla="val 0"/>
            </a:avLst>
          </a:prstGeom>
          <a:noFill/>
          <a:ln w="19050"/>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bg1"/>
              </a:solidFill>
            </a:endParaRPr>
          </a:p>
        </p:txBody>
      </p:sp>
      <p:sp>
        <p:nvSpPr>
          <p:cNvPr id="26" name="Espace réservé du contenu 36">
            <a:extLst>
              <a:ext uri="{FF2B5EF4-FFF2-40B4-BE49-F238E27FC236}">
                <a16:creationId xmlns:a16="http://schemas.microsoft.com/office/drawing/2014/main" id="{6643CF5D-3AFC-41EE-8B27-849405A7A34F}"/>
              </a:ext>
            </a:extLst>
          </p:cNvPr>
          <p:cNvSpPr>
            <a:spLocks noGrp="1"/>
          </p:cNvSpPr>
          <p:nvPr>
            <p:ph idx="1"/>
          </p:nvPr>
        </p:nvSpPr>
        <p:spPr>
          <a:xfrm>
            <a:off x="3682637" y="3816629"/>
            <a:ext cx="4009852" cy="373362"/>
          </a:xfrm>
        </p:spPr>
        <p:txBody>
          <a:bodyPr vert="horz" lIns="91440" tIns="45720" rIns="91440" bIns="45720" rtlCol="0">
            <a:noAutofit/>
          </a:bodyPr>
          <a:lstStyle/>
          <a:p>
            <a:pPr marL="0" indent="0">
              <a:buNone/>
            </a:pPr>
            <a:r>
              <a:rPr lang="fr-FR" altLang="fr-FR" sz="1600" dirty="0"/>
              <a:t>Ici la vue d’un onglet flux de processus </a:t>
            </a:r>
            <a:endParaRPr lang="fr-FR" sz="1600" dirty="0"/>
          </a:p>
        </p:txBody>
      </p:sp>
    </p:spTree>
    <p:extLst>
      <p:ext uri="{BB962C8B-B14F-4D97-AF65-F5344CB8AC3E}">
        <p14:creationId xmlns:p14="http://schemas.microsoft.com/office/powerpoint/2010/main" val="33420038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18</a:t>
            </a:fld>
            <a:endParaRPr lang="fr-FR" dirty="0">
              <a:solidFill>
                <a:prstClr val="black">
                  <a:tint val="75000"/>
                </a:prstClr>
              </a:solidFill>
            </a:endParaRPr>
          </a:p>
        </p:txBody>
      </p:sp>
      <p:sp>
        <p:nvSpPr>
          <p:cNvPr id="13" name="Titre 4"/>
          <p:cNvSpPr>
            <a:spLocks noGrp="1"/>
          </p:cNvSpPr>
          <p:nvPr>
            <p:ph type="title"/>
          </p:nvPr>
        </p:nvSpPr>
        <p:spPr>
          <a:xfrm>
            <a:off x="1629580" y="211369"/>
            <a:ext cx="8974800" cy="478800"/>
          </a:xfrm>
        </p:spPr>
        <p:txBody>
          <a:bodyPr/>
          <a:lstStyle/>
          <a:p>
            <a:r>
              <a:rPr lang="fr-FR" cap="all" dirty="0"/>
              <a:t>zone de </a:t>
            </a:r>
            <a:r>
              <a:rPr lang="fr-FR" cap="all" dirty="0" smtClean="0"/>
              <a:t>travail #3</a:t>
            </a:r>
            <a:endParaRPr lang="fr-FR" cap="all" dirty="0"/>
          </a:p>
        </p:txBody>
      </p:sp>
      <p:sp>
        <p:nvSpPr>
          <p:cNvPr id="14"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2800" kern="1200">
                <a:solidFill>
                  <a:srgbClr val="13324A"/>
                </a:solidFill>
                <a:latin typeface="+mj-lt"/>
                <a:ea typeface="+mj-ea"/>
                <a:cs typeface="+mj-cs"/>
              </a:defRPr>
            </a:lvl1pPr>
          </a:lstStyle>
          <a:p>
            <a:r>
              <a:rPr lang="fr-FR" cap="small" dirty="0"/>
              <a:t>sous-tâches</a:t>
            </a:r>
          </a:p>
        </p:txBody>
      </p:sp>
      <p:sp>
        <p:nvSpPr>
          <p:cNvPr id="3" name="Rectangle 2"/>
          <p:cNvSpPr/>
          <p:nvPr/>
        </p:nvSpPr>
        <p:spPr>
          <a:xfrm>
            <a:off x="278155" y="1394489"/>
            <a:ext cx="11677650" cy="796261"/>
          </a:xfrm>
          <a:prstGeom prst="rect">
            <a:avLst/>
          </a:prstGeom>
        </p:spPr>
        <p:txBody>
          <a:bodyPr vert="horz" lIns="91440" tIns="45720" rIns="91440" bIns="45720" rtlCol="0">
            <a:noAutofit/>
          </a:bodyPr>
          <a:lstStyle/>
          <a:p>
            <a:pPr marL="228594" indent="-228594" defTabSz="914377">
              <a:lnSpc>
                <a:spcPct val="90000"/>
              </a:lnSpc>
              <a:spcBef>
                <a:spcPts val="1000"/>
              </a:spcBef>
              <a:buFont typeface="Arial" panose="020B0604020202020204" pitchFamily="34" charset="0"/>
              <a:buChar char="•"/>
            </a:pPr>
            <a:r>
              <a:rPr lang="fr-FR" sz="1600" dirty="0">
                <a:solidFill>
                  <a:srgbClr val="13324A"/>
                </a:solidFill>
                <a:latin typeface="+mj-lt"/>
              </a:rPr>
              <a:t>Cette capture d'écran affiche la zone de travail pour la tâche Générateur de </a:t>
            </a:r>
            <a:r>
              <a:rPr lang="fr-FR" sz="1600" dirty="0" smtClean="0">
                <a:solidFill>
                  <a:srgbClr val="13324A"/>
                </a:solidFill>
                <a:latin typeface="+mj-lt"/>
              </a:rPr>
              <a:t>requêtes et </a:t>
            </a:r>
            <a:r>
              <a:rPr lang="fr-FR" sz="1600" dirty="0">
                <a:solidFill>
                  <a:srgbClr val="13324A"/>
                </a:solidFill>
                <a:latin typeface="+mj-lt"/>
              </a:rPr>
              <a:t>l'emplacement </a:t>
            </a:r>
            <a:r>
              <a:rPr lang="fr-FR" sz="1600" dirty="0" smtClean="0">
                <a:solidFill>
                  <a:srgbClr val="13324A"/>
                </a:solidFill>
                <a:latin typeface="+mj-lt"/>
              </a:rPr>
              <a:t>de </a:t>
            </a:r>
            <a:r>
              <a:rPr lang="fr-FR" sz="1600" dirty="0">
                <a:solidFill>
                  <a:srgbClr val="13324A"/>
                </a:solidFill>
                <a:latin typeface="+mj-lt"/>
              </a:rPr>
              <a:t>trois sous-tâches. Par défaut, les </a:t>
            </a:r>
            <a:r>
              <a:rPr lang="fr-FR" sz="1600" dirty="0" smtClean="0">
                <a:solidFill>
                  <a:srgbClr val="13324A"/>
                </a:solidFill>
                <a:latin typeface="+mj-lt"/>
              </a:rPr>
              <a:t>données de sortie sont affichées . </a:t>
            </a:r>
            <a:r>
              <a:rPr lang="fr-FR" sz="1600" dirty="0">
                <a:solidFill>
                  <a:srgbClr val="13324A"/>
                </a:solidFill>
                <a:latin typeface="+mj-lt"/>
              </a:rPr>
              <a:t>Vous pouvez cependant sélectionner C</a:t>
            </a:r>
            <a:r>
              <a:rPr lang="fr-FR" sz="1600" dirty="0" smtClean="0">
                <a:solidFill>
                  <a:srgbClr val="13324A"/>
                </a:solidFill>
                <a:latin typeface="+mj-lt"/>
              </a:rPr>
              <a:t>ode ou </a:t>
            </a:r>
            <a:r>
              <a:rPr lang="fr-FR" sz="1600" dirty="0">
                <a:solidFill>
                  <a:srgbClr val="13324A"/>
                </a:solidFill>
                <a:latin typeface="+mj-lt"/>
              </a:rPr>
              <a:t>Journal pour afficher le contenu de ces onglets.</a:t>
            </a:r>
          </a:p>
        </p:txBody>
      </p:sp>
      <p:pic>
        <p:nvPicPr>
          <p:cNvPr id="5" name="Image 4"/>
          <p:cNvPicPr>
            <a:picLocks noChangeAspect="1"/>
          </p:cNvPicPr>
          <p:nvPr/>
        </p:nvPicPr>
        <p:blipFill>
          <a:blip r:embed="rId2"/>
          <a:stretch>
            <a:fillRect/>
          </a:stretch>
        </p:blipFill>
        <p:spPr>
          <a:xfrm>
            <a:off x="1087779" y="2058565"/>
            <a:ext cx="7094195" cy="4089967"/>
          </a:xfrm>
          <a:prstGeom prst="rect">
            <a:avLst/>
          </a:prstGeom>
        </p:spPr>
      </p:pic>
      <p:sp>
        <p:nvSpPr>
          <p:cNvPr id="15" name="Rectangle : coins arrondis 20">
            <a:extLst>
              <a:ext uri="{FF2B5EF4-FFF2-40B4-BE49-F238E27FC236}">
                <a16:creationId xmlns:a16="http://schemas.microsoft.com/office/drawing/2014/main" id="{23D097FE-0591-4D13-8293-4140735FE57A}"/>
              </a:ext>
            </a:extLst>
          </p:cNvPr>
          <p:cNvSpPr/>
          <p:nvPr/>
        </p:nvSpPr>
        <p:spPr>
          <a:xfrm>
            <a:off x="3848076" y="2669532"/>
            <a:ext cx="1457350" cy="149725"/>
          </a:xfrm>
          <a:prstGeom prst="roundRect">
            <a:avLst/>
          </a:prstGeom>
          <a:noFill/>
          <a:ln w="19050">
            <a:solidFill>
              <a:schemeClr val="accent4"/>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bg1"/>
              </a:solidFill>
            </a:endParaRPr>
          </a:p>
        </p:txBody>
      </p:sp>
    </p:spTree>
    <p:extLst>
      <p:ext uri="{BB962C8B-B14F-4D97-AF65-F5344CB8AC3E}">
        <p14:creationId xmlns:p14="http://schemas.microsoft.com/office/powerpoint/2010/main" val="29872716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19</a:t>
            </a:fld>
            <a:endParaRPr lang="fr-FR" dirty="0">
              <a:solidFill>
                <a:prstClr val="black">
                  <a:tint val="75000"/>
                </a:prstClr>
              </a:solidFill>
            </a:endParaRPr>
          </a:p>
        </p:txBody>
      </p:sp>
      <p:sp>
        <p:nvSpPr>
          <p:cNvPr id="13" name="Titre 4"/>
          <p:cNvSpPr>
            <a:spLocks noGrp="1"/>
          </p:cNvSpPr>
          <p:nvPr>
            <p:ph type="title"/>
          </p:nvPr>
        </p:nvSpPr>
        <p:spPr>
          <a:xfrm>
            <a:off x="1629580" y="211369"/>
            <a:ext cx="8974800" cy="478800"/>
          </a:xfrm>
        </p:spPr>
        <p:txBody>
          <a:bodyPr/>
          <a:lstStyle/>
          <a:p>
            <a:r>
              <a:rPr lang="fr-FR" cap="all" dirty="0"/>
              <a:t>zone de </a:t>
            </a:r>
            <a:r>
              <a:rPr lang="fr-FR" cap="all" dirty="0" smtClean="0"/>
              <a:t>travail #4</a:t>
            </a:r>
            <a:endParaRPr lang="fr-FR" cap="all" dirty="0"/>
          </a:p>
        </p:txBody>
      </p:sp>
      <p:sp>
        <p:nvSpPr>
          <p:cNvPr id="14"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2800" kern="1200">
                <a:solidFill>
                  <a:srgbClr val="13324A"/>
                </a:solidFill>
                <a:latin typeface="+mj-lt"/>
                <a:ea typeface="+mj-ea"/>
                <a:cs typeface="+mj-cs"/>
              </a:defRPr>
            </a:lvl1pPr>
          </a:lstStyle>
          <a:p>
            <a:r>
              <a:rPr lang="fr-FR" cap="small" dirty="0"/>
              <a:t>barre d'outils contextuelle </a:t>
            </a:r>
          </a:p>
        </p:txBody>
      </p:sp>
      <p:sp>
        <p:nvSpPr>
          <p:cNvPr id="3" name="Rectangle 2"/>
          <p:cNvSpPr/>
          <p:nvPr/>
        </p:nvSpPr>
        <p:spPr>
          <a:xfrm>
            <a:off x="278155" y="1394489"/>
            <a:ext cx="11677650" cy="796261"/>
          </a:xfrm>
          <a:prstGeom prst="rect">
            <a:avLst/>
          </a:prstGeom>
        </p:spPr>
        <p:txBody>
          <a:bodyPr vert="horz" lIns="91440" tIns="45720" rIns="91440" bIns="45720" rtlCol="0">
            <a:noAutofit/>
          </a:bodyPr>
          <a:lstStyle/>
          <a:p>
            <a:pPr marL="228594" indent="-228594" defTabSz="914377">
              <a:lnSpc>
                <a:spcPct val="90000"/>
              </a:lnSpc>
              <a:spcBef>
                <a:spcPts val="1000"/>
              </a:spcBef>
              <a:buFont typeface="Arial" panose="020B0604020202020204" pitchFamily="34" charset="0"/>
              <a:buChar char="•"/>
            </a:pPr>
            <a:r>
              <a:rPr lang="fr-FR" sz="1600" dirty="0">
                <a:solidFill>
                  <a:srgbClr val="13324A"/>
                </a:solidFill>
                <a:latin typeface="+mj-lt"/>
              </a:rPr>
              <a:t>La zone de travail contient une barre d'outils contextuelle qui change en fonction de ce que vous visualisez dans la zone de travail. Par exemple, si vous visualisez des données, cette barre d'outils comprend des options permettant de filtrer les données, de créer une requête ou d'exécuter des tâches basées sur les données, de partager les données, et de visualiser les propriétés des données.</a:t>
            </a:r>
          </a:p>
        </p:txBody>
      </p:sp>
      <p:sp>
        <p:nvSpPr>
          <p:cNvPr id="7" name="Rectangle 6"/>
          <p:cNvSpPr/>
          <p:nvPr/>
        </p:nvSpPr>
        <p:spPr>
          <a:xfrm>
            <a:off x="8305800" y="2895070"/>
            <a:ext cx="3650005" cy="2056361"/>
          </a:xfrm>
          <a:prstGeom prst="rect">
            <a:avLst/>
          </a:prstGeom>
        </p:spPr>
        <p:txBody>
          <a:bodyPr vert="horz" lIns="91440" tIns="45720" rIns="91440" bIns="45720" rtlCol="0">
            <a:noAutofit/>
          </a:bodyPr>
          <a:lstStyle/>
          <a:p>
            <a:pPr defTabSz="914377">
              <a:lnSpc>
                <a:spcPct val="90000"/>
              </a:lnSpc>
              <a:spcBef>
                <a:spcPts val="1000"/>
              </a:spcBef>
            </a:pPr>
            <a:endParaRPr lang="fr-FR" sz="1600" dirty="0">
              <a:solidFill>
                <a:srgbClr val="13324A"/>
              </a:solidFill>
              <a:latin typeface="+mj-lt"/>
            </a:endParaRPr>
          </a:p>
        </p:txBody>
      </p:sp>
      <p:pic>
        <p:nvPicPr>
          <p:cNvPr id="2" name="Image 1"/>
          <p:cNvPicPr>
            <a:picLocks noChangeAspect="1"/>
          </p:cNvPicPr>
          <p:nvPr/>
        </p:nvPicPr>
        <p:blipFill>
          <a:blip r:embed="rId2"/>
          <a:stretch>
            <a:fillRect/>
          </a:stretch>
        </p:blipFill>
        <p:spPr>
          <a:xfrm>
            <a:off x="1629580" y="2190750"/>
            <a:ext cx="7160792" cy="4165602"/>
          </a:xfrm>
          <a:prstGeom prst="rect">
            <a:avLst/>
          </a:prstGeom>
        </p:spPr>
      </p:pic>
      <p:sp>
        <p:nvSpPr>
          <p:cNvPr id="10" name="Rectangle : coins arrondis 20">
            <a:extLst>
              <a:ext uri="{FF2B5EF4-FFF2-40B4-BE49-F238E27FC236}">
                <a16:creationId xmlns:a16="http://schemas.microsoft.com/office/drawing/2014/main" id="{23D097FE-0591-4D13-8293-4140735FE57A}"/>
              </a:ext>
            </a:extLst>
          </p:cNvPr>
          <p:cNvSpPr/>
          <p:nvPr/>
        </p:nvSpPr>
        <p:spPr>
          <a:xfrm>
            <a:off x="4391001" y="2619111"/>
            <a:ext cx="2381274" cy="275960"/>
          </a:xfrm>
          <a:prstGeom prst="roundRect">
            <a:avLst/>
          </a:prstGeom>
          <a:noFill/>
          <a:ln w="28575"/>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bg1"/>
              </a:solidFill>
            </a:endParaRPr>
          </a:p>
        </p:txBody>
      </p:sp>
    </p:spTree>
    <p:extLst>
      <p:ext uri="{BB962C8B-B14F-4D97-AF65-F5344CB8AC3E}">
        <p14:creationId xmlns:p14="http://schemas.microsoft.com/office/powerpoint/2010/main" val="33931278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904874" y="1368425"/>
            <a:ext cx="5904487" cy="4351338"/>
          </a:xfrm>
        </p:spPr>
        <p:txBody>
          <a:bodyPr>
            <a:normAutofit/>
          </a:bodyPr>
          <a:lstStyle/>
          <a:p>
            <a:r>
              <a:rPr lang="fr-FR" dirty="0"/>
              <a:t>Découvrir SAS Entreprise Guide </a:t>
            </a:r>
            <a:endParaRPr lang="fr-FR" dirty="0" smtClean="0"/>
          </a:p>
          <a:p>
            <a:r>
              <a:rPr lang="fr-FR" dirty="0" smtClean="0"/>
              <a:t>Organisation </a:t>
            </a:r>
            <a:r>
              <a:rPr lang="fr-FR" dirty="0"/>
              <a:t>des données </a:t>
            </a:r>
            <a:endParaRPr lang="fr-FR" dirty="0" smtClean="0"/>
          </a:p>
          <a:p>
            <a:r>
              <a:rPr lang="fr-FR" dirty="0"/>
              <a:t>Manipuler des données avec les </a:t>
            </a:r>
            <a:r>
              <a:rPr lang="fr-FR" dirty="0" smtClean="0"/>
              <a:t>tâches</a:t>
            </a:r>
          </a:p>
        </p:txBody>
      </p:sp>
      <p:sp>
        <p:nvSpPr>
          <p:cNvPr id="5" name="Titre 4"/>
          <p:cNvSpPr>
            <a:spLocks noGrp="1"/>
          </p:cNvSpPr>
          <p:nvPr>
            <p:ph type="title"/>
          </p:nvPr>
        </p:nvSpPr>
        <p:spPr/>
        <p:txBody>
          <a:bodyPr/>
          <a:lstStyle/>
          <a:p>
            <a:r>
              <a:rPr lang="fr-FR" cap="all" dirty="0" smtClean="0"/>
              <a:t>Sommaire</a:t>
            </a:r>
            <a:endParaRPr lang="fr-FR" cap="all" dirty="0"/>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2</a:t>
            </a:fld>
            <a:endParaRPr lang="fr-FR" dirty="0">
              <a:solidFill>
                <a:prstClr val="black">
                  <a:tint val="75000"/>
                </a:prstClr>
              </a:solidFill>
            </a:endParaRPr>
          </a:p>
        </p:txBody>
      </p:sp>
    </p:spTree>
    <p:extLst>
      <p:ext uri="{BB962C8B-B14F-4D97-AF65-F5344CB8AC3E}">
        <p14:creationId xmlns:p14="http://schemas.microsoft.com/office/powerpoint/2010/main" val="37980313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20</a:t>
            </a:fld>
            <a:endParaRPr lang="fr-FR" dirty="0">
              <a:solidFill>
                <a:prstClr val="black">
                  <a:tint val="75000"/>
                </a:prstClr>
              </a:solidFill>
            </a:endParaRPr>
          </a:p>
        </p:txBody>
      </p:sp>
      <p:sp>
        <p:nvSpPr>
          <p:cNvPr id="13" name="Titre 4"/>
          <p:cNvSpPr>
            <a:spLocks noGrp="1"/>
          </p:cNvSpPr>
          <p:nvPr>
            <p:ph type="title"/>
          </p:nvPr>
        </p:nvSpPr>
        <p:spPr>
          <a:xfrm>
            <a:off x="1629580" y="211369"/>
            <a:ext cx="8974800" cy="478800"/>
          </a:xfrm>
        </p:spPr>
        <p:txBody>
          <a:bodyPr/>
          <a:lstStyle/>
          <a:p>
            <a:r>
              <a:rPr lang="fr-FR" cap="all" dirty="0"/>
              <a:t>zone de </a:t>
            </a:r>
            <a:r>
              <a:rPr lang="fr-FR" cap="all" dirty="0" smtClean="0"/>
              <a:t>travail #5</a:t>
            </a:r>
            <a:endParaRPr lang="fr-FR" cap="all" dirty="0"/>
          </a:p>
        </p:txBody>
      </p:sp>
      <p:sp>
        <p:nvSpPr>
          <p:cNvPr id="14"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2800" kern="1200">
                <a:solidFill>
                  <a:srgbClr val="13324A"/>
                </a:solidFill>
                <a:latin typeface="+mj-lt"/>
                <a:ea typeface="+mj-ea"/>
                <a:cs typeface="+mj-cs"/>
              </a:defRPr>
            </a:lvl1pPr>
          </a:lstStyle>
          <a:p>
            <a:r>
              <a:rPr lang="fr-FR" cap="small" dirty="0"/>
              <a:t>personnaliser la zone de travail</a:t>
            </a:r>
          </a:p>
        </p:txBody>
      </p:sp>
      <p:sp>
        <p:nvSpPr>
          <p:cNvPr id="3" name="Rectangle 2"/>
          <p:cNvSpPr/>
          <p:nvPr/>
        </p:nvSpPr>
        <p:spPr>
          <a:xfrm>
            <a:off x="149455" y="2381578"/>
            <a:ext cx="4734777" cy="2393284"/>
          </a:xfrm>
          <a:prstGeom prst="rect">
            <a:avLst/>
          </a:prstGeom>
        </p:spPr>
        <p:txBody>
          <a:bodyPr vert="horz" lIns="91440" tIns="45720" rIns="91440" bIns="45720" rtlCol="0">
            <a:noAutofit/>
          </a:bodyPr>
          <a:lstStyle/>
          <a:p>
            <a:pPr marL="228594" indent="-228594" defTabSz="914377">
              <a:lnSpc>
                <a:spcPct val="90000"/>
              </a:lnSpc>
              <a:spcBef>
                <a:spcPts val="1000"/>
              </a:spcBef>
              <a:buFont typeface="Arial" panose="020B0604020202020204" pitchFamily="34" charset="0"/>
              <a:buChar char="•"/>
            </a:pPr>
            <a:r>
              <a:rPr lang="fr-FR" sz="1600" dirty="0">
                <a:solidFill>
                  <a:srgbClr val="13324A"/>
                </a:solidFill>
                <a:latin typeface="+mj-lt"/>
              </a:rPr>
              <a:t>Il est possible de faire un groupe d’onglets vertical ou </a:t>
            </a:r>
            <a:r>
              <a:rPr lang="fr-FR" sz="1600" dirty="0" smtClean="0">
                <a:solidFill>
                  <a:srgbClr val="13324A"/>
                </a:solidFill>
                <a:latin typeface="+mj-lt"/>
              </a:rPr>
              <a:t>horizontal </a:t>
            </a:r>
          </a:p>
          <a:p>
            <a:pPr marL="685794" lvl="1" indent="-228594" defTabSz="914377">
              <a:lnSpc>
                <a:spcPct val="90000"/>
              </a:lnSpc>
              <a:spcBef>
                <a:spcPts val="1000"/>
              </a:spcBef>
              <a:buFont typeface="Arial" panose="020B0604020202020204" pitchFamily="34" charset="0"/>
              <a:buChar char="•"/>
            </a:pPr>
            <a:r>
              <a:rPr lang="fr-FR" sz="1600" dirty="0" smtClean="0">
                <a:solidFill>
                  <a:srgbClr val="13324A"/>
                </a:solidFill>
                <a:latin typeface="+mj-lt"/>
              </a:rPr>
              <a:t>en </a:t>
            </a:r>
            <a:r>
              <a:rPr lang="fr-FR" sz="1600" dirty="0">
                <a:solidFill>
                  <a:srgbClr val="13324A"/>
                </a:solidFill>
                <a:latin typeface="+mj-lt"/>
              </a:rPr>
              <a:t>faisant un clic droit sur un des onglets </a:t>
            </a:r>
            <a:endParaRPr lang="fr-FR" sz="1600" dirty="0" smtClean="0">
              <a:solidFill>
                <a:srgbClr val="13324A"/>
              </a:solidFill>
              <a:latin typeface="+mj-lt"/>
            </a:endParaRPr>
          </a:p>
          <a:p>
            <a:pPr marL="685794" lvl="1" indent="-228594" defTabSz="914377">
              <a:lnSpc>
                <a:spcPct val="90000"/>
              </a:lnSpc>
              <a:spcBef>
                <a:spcPts val="1000"/>
              </a:spcBef>
              <a:buFont typeface="Arial" panose="020B0604020202020204" pitchFamily="34" charset="0"/>
              <a:buChar char="•"/>
            </a:pPr>
            <a:r>
              <a:rPr lang="fr-FR" sz="1600" dirty="0" smtClean="0">
                <a:solidFill>
                  <a:srgbClr val="13324A"/>
                </a:solidFill>
                <a:latin typeface="+mj-lt"/>
              </a:rPr>
              <a:t>en </a:t>
            </a:r>
            <a:r>
              <a:rPr lang="fr-FR" sz="1600" dirty="0">
                <a:solidFill>
                  <a:srgbClr val="13324A"/>
                </a:solidFill>
                <a:latin typeface="+mj-lt"/>
              </a:rPr>
              <a:t>allant sur </a:t>
            </a:r>
            <a:r>
              <a:rPr lang="fr-FR" sz="1600" dirty="0" smtClean="0">
                <a:solidFill>
                  <a:srgbClr val="13324A"/>
                </a:solidFill>
                <a:latin typeface="+mj-lt"/>
              </a:rPr>
              <a:t>Affichage </a:t>
            </a:r>
            <a:r>
              <a:rPr lang="fr-FR" sz="1600" b="1" dirty="0" smtClean="0">
                <a:solidFill>
                  <a:srgbClr val="13324A"/>
                </a:solidFill>
                <a:latin typeface="+mj-lt"/>
              </a:rPr>
              <a:t>→</a:t>
            </a:r>
            <a:r>
              <a:rPr lang="fr-FR" sz="1600" dirty="0" smtClean="0">
                <a:solidFill>
                  <a:srgbClr val="13324A"/>
                </a:solidFill>
                <a:latin typeface="+mj-lt"/>
              </a:rPr>
              <a:t> Appliquer </a:t>
            </a:r>
            <a:r>
              <a:rPr lang="fr-FR" sz="1600" dirty="0">
                <a:solidFill>
                  <a:srgbClr val="13324A"/>
                </a:solidFill>
                <a:latin typeface="+mj-lt"/>
              </a:rPr>
              <a:t>la disposition des onglets.</a:t>
            </a:r>
          </a:p>
          <a:p>
            <a:pPr marL="228594" indent="-228594" defTabSz="914377">
              <a:lnSpc>
                <a:spcPct val="90000"/>
              </a:lnSpc>
              <a:spcBef>
                <a:spcPts val="1000"/>
              </a:spcBef>
              <a:buFont typeface="Arial" panose="020B0604020202020204" pitchFamily="34" charset="0"/>
              <a:buChar char="•"/>
            </a:pPr>
            <a:r>
              <a:rPr lang="fr-FR" sz="1600" dirty="0">
                <a:solidFill>
                  <a:srgbClr val="13324A"/>
                </a:solidFill>
                <a:latin typeface="+mj-lt"/>
              </a:rPr>
              <a:t>Pour réinitialiser SAS Enterprise Guide à son apparence par défaut, sélectionner Affichage    Rétablir la disposition par défaut.</a:t>
            </a:r>
          </a:p>
        </p:txBody>
      </p:sp>
      <p:sp>
        <p:nvSpPr>
          <p:cNvPr id="7" name="Rectangle 6"/>
          <p:cNvSpPr/>
          <p:nvPr/>
        </p:nvSpPr>
        <p:spPr>
          <a:xfrm>
            <a:off x="8305800" y="2895070"/>
            <a:ext cx="3650005" cy="2056361"/>
          </a:xfrm>
          <a:prstGeom prst="rect">
            <a:avLst/>
          </a:prstGeom>
        </p:spPr>
        <p:txBody>
          <a:bodyPr vert="horz" lIns="91440" tIns="45720" rIns="91440" bIns="45720" rtlCol="0">
            <a:noAutofit/>
          </a:bodyPr>
          <a:lstStyle/>
          <a:p>
            <a:pPr defTabSz="914377">
              <a:lnSpc>
                <a:spcPct val="90000"/>
              </a:lnSpc>
              <a:spcBef>
                <a:spcPts val="1000"/>
              </a:spcBef>
            </a:pPr>
            <a:endParaRPr lang="fr-FR" sz="1600" dirty="0">
              <a:solidFill>
                <a:srgbClr val="13324A"/>
              </a:solidFill>
              <a:latin typeface="+mj-lt"/>
            </a:endParaRPr>
          </a:p>
        </p:txBody>
      </p:sp>
      <p:grpSp>
        <p:nvGrpSpPr>
          <p:cNvPr id="9" name="Groupe 8">
            <a:extLst>
              <a:ext uri="{FF2B5EF4-FFF2-40B4-BE49-F238E27FC236}">
                <a16:creationId xmlns:a16="http://schemas.microsoft.com/office/drawing/2014/main" id="{CCDC670B-024C-416F-9A80-18BFC9C53B97}"/>
              </a:ext>
            </a:extLst>
          </p:cNvPr>
          <p:cNvGrpSpPr>
            <a:grpSpLocks noChangeAspect="1"/>
          </p:cNvGrpSpPr>
          <p:nvPr/>
        </p:nvGrpSpPr>
        <p:grpSpPr>
          <a:xfrm>
            <a:off x="5112348" y="3896197"/>
            <a:ext cx="6241452" cy="2412000"/>
            <a:chOff x="4572001" y="1185057"/>
            <a:chExt cx="3477222" cy="1196464"/>
          </a:xfrm>
        </p:grpSpPr>
        <p:pic>
          <p:nvPicPr>
            <p:cNvPr id="11" name="Image 10">
              <a:extLst>
                <a:ext uri="{FF2B5EF4-FFF2-40B4-BE49-F238E27FC236}">
                  <a16:creationId xmlns:a16="http://schemas.microsoft.com/office/drawing/2014/main" id="{8FC1B979-78D3-4426-A899-4AB476917497}"/>
                </a:ext>
              </a:extLst>
            </p:cNvPr>
            <p:cNvPicPr>
              <a:picLocks noChangeAspect="1"/>
            </p:cNvPicPr>
            <p:nvPr/>
          </p:nvPicPr>
          <p:blipFill>
            <a:blip r:embed="rId2"/>
            <a:stretch>
              <a:fillRect/>
            </a:stretch>
          </p:blipFill>
          <p:spPr>
            <a:xfrm>
              <a:off x="4572001" y="1185057"/>
              <a:ext cx="3477222" cy="1196464"/>
            </a:xfrm>
            <a:prstGeom prst="rect">
              <a:avLst/>
            </a:prstGeom>
            <a:ln>
              <a:solidFill>
                <a:schemeClr val="bg1">
                  <a:lumMod val="65000"/>
                </a:schemeClr>
              </a:solidFill>
            </a:ln>
          </p:spPr>
        </p:pic>
        <p:sp>
          <p:nvSpPr>
            <p:cNvPr id="12" name="Rectangle 11">
              <a:extLst>
                <a:ext uri="{FF2B5EF4-FFF2-40B4-BE49-F238E27FC236}">
                  <a16:creationId xmlns:a16="http://schemas.microsoft.com/office/drawing/2014/main" id="{C7B58627-48AC-4EDF-BAD0-0667823B086B}"/>
                </a:ext>
              </a:extLst>
            </p:cNvPr>
            <p:cNvSpPr/>
            <p:nvPr/>
          </p:nvSpPr>
          <p:spPr>
            <a:xfrm>
              <a:off x="6312310" y="1968910"/>
              <a:ext cx="1570703" cy="353961"/>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bg1"/>
                </a:solidFill>
              </a:endParaRPr>
            </a:p>
          </p:txBody>
        </p:sp>
      </p:grpSp>
      <p:grpSp>
        <p:nvGrpSpPr>
          <p:cNvPr id="15" name="Groupe 14">
            <a:extLst>
              <a:ext uri="{FF2B5EF4-FFF2-40B4-BE49-F238E27FC236}">
                <a16:creationId xmlns:a16="http://schemas.microsoft.com/office/drawing/2014/main" id="{84043734-8E8E-4CC1-B667-6FD3CD8C8F82}"/>
              </a:ext>
            </a:extLst>
          </p:cNvPr>
          <p:cNvGrpSpPr>
            <a:grpSpLocks noChangeAspect="1"/>
          </p:cNvGrpSpPr>
          <p:nvPr/>
        </p:nvGrpSpPr>
        <p:grpSpPr>
          <a:xfrm>
            <a:off x="7078262" y="1242089"/>
            <a:ext cx="4275538" cy="2412000"/>
            <a:chOff x="4166635" y="1313838"/>
            <a:chExt cx="4459588" cy="2515823"/>
          </a:xfrm>
        </p:grpSpPr>
        <p:grpSp>
          <p:nvGrpSpPr>
            <p:cNvPr id="16" name="Groupe 15">
              <a:extLst>
                <a:ext uri="{FF2B5EF4-FFF2-40B4-BE49-F238E27FC236}">
                  <a16:creationId xmlns:a16="http://schemas.microsoft.com/office/drawing/2014/main" id="{85CDEE20-9FC1-46A2-840F-45C8C7C39CDA}"/>
                </a:ext>
              </a:extLst>
            </p:cNvPr>
            <p:cNvGrpSpPr/>
            <p:nvPr/>
          </p:nvGrpSpPr>
          <p:grpSpPr>
            <a:xfrm>
              <a:off x="4166635" y="1313838"/>
              <a:ext cx="4459588" cy="2515823"/>
              <a:chOff x="3565224" y="623887"/>
              <a:chExt cx="4459588" cy="2515823"/>
            </a:xfrm>
          </p:grpSpPr>
          <p:pic>
            <p:nvPicPr>
              <p:cNvPr id="18" name="Image 17">
                <a:extLst>
                  <a:ext uri="{FF2B5EF4-FFF2-40B4-BE49-F238E27FC236}">
                    <a16:creationId xmlns:a16="http://schemas.microsoft.com/office/drawing/2014/main" id="{AD2D67E4-80B6-4FE1-BEA3-1D57B7209478}"/>
                  </a:ext>
                </a:extLst>
              </p:cNvPr>
              <p:cNvPicPr>
                <a:picLocks noChangeAspect="1"/>
              </p:cNvPicPr>
              <p:nvPr/>
            </p:nvPicPr>
            <p:blipFill>
              <a:blip r:embed="rId3"/>
              <a:stretch>
                <a:fillRect/>
              </a:stretch>
            </p:blipFill>
            <p:spPr>
              <a:xfrm>
                <a:off x="3565224" y="623887"/>
                <a:ext cx="4459588" cy="2515823"/>
              </a:xfrm>
              <a:prstGeom prst="rect">
                <a:avLst/>
              </a:prstGeom>
              <a:ln w="28575">
                <a:solidFill>
                  <a:schemeClr val="bg1">
                    <a:lumMod val="65000"/>
                  </a:schemeClr>
                </a:solidFill>
              </a:ln>
            </p:spPr>
          </p:pic>
          <p:sp>
            <p:nvSpPr>
              <p:cNvPr id="19" name="Rectangle 18">
                <a:extLst>
                  <a:ext uri="{FF2B5EF4-FFF2-40B4-BE49-F238E27FC236}">
                    <a16:creationId xmlns:a16="http://schemas.microsoft.com/office/drawing/2014/main" id="{27679066-F0F3-4581-8503-F40C29BC47CC}"/>
                  </a:ext>
                </a:extLst>
              </p:cNvPr>
              <p:cNvSpPr/>
              <p:nvPr/>
            </p:nvSpPr>
            <p:spPr>
              <a:xfrm>
                <a:off x="6102389" y="2586557"/>
                <a:ext cx="1797040" cy="520625"/>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bg1"/>
                  </a:solidFill>
                </a:endParaRPr>
              </a:p>
            </p:txBody>
          </p:sp>
        </p:grpSp>
        <p:sp>
          <p:nvSpPr>
            <p:cNvPr id="17" name="Rectangle 16">
              <a:extLst>
                <a:ext uri="{FF2B5EF4-FFF2-40B4-BE49-F238E27FC236}">
                  <a16:creationId xmlns:a16="http://schemas.microsoft.com/office/drawing/2014/main" id="{A03B86E8-AEC1-4A3B-B58A-1844AA1E66FF}"/>
                </a:ext>
              </a:extLst>
            </p:cNvPr>
            <p:cNvSpPr/>
            <p:nvPr/>
          </p:nvSpPr>
          <p:spPr>
            <a:xfrm>
              <a:off x="4987646" y="3297605"/>
              <a:ext cx="1687841" cy="171355"/>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chemeClr val="bg1"/>
                </a:solidFill>
              </a:endParaRPr>
            </a:p>
          </p:txBody>
        </p:sp>
      </p:grpSp>
      <p:sp>
        <p:nvSpPr>
          <p:cNvPr id="5" name="Rectangle 4"/>
          <p:cNvSpPr/>
          <p:nvPr/>
        </p:nvSpPr>
        <p:spPr>
          <a:xfrm>
            <a:off x="3520262" y="3244334"/>
            <a:ext cx="5151475" cy="369332"/>
          </a:xfrm>
          <a:prstGeom prst="rect">
            <a:avLst/>
          </a:prstGeom>
        </p:spPr>
        <p:txBody>
          <a:bodyPr wrap="none">
            <a:spAutoFit/>
          </a:bodyPr>
          <a:lstStyle/>
          <a:p>
            <a:r>
              <a:rPr lang="fr-FR" dirty="0"/>
              <a:t>gérer des ensembles de données, tâches, et résultats</a:t>
            </a:r>
          </a:p>
        </p:txBody>
      </p:sp>
    </p:spTree>
    <p:extLst>
      <p:ext uri="{BB962C8B-B14F-4D97-AF65-F5344CB8AC3E}">
        <p14:creationId xmlns:p14="http://schemas.microsoft.com/office/powerpoint/2010/main" val="35191046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448800" y="6356350"/>
            <a:ext cx="2743200" cy="365125"/>
          </a:xfrm>
        </p:spPr>
        <p:txBody>
          <a:bodyPr/>
          <a:lstStyle/>
          <a:p>
            <a:fld id="{5576368F-74A2-41EB-A1A0-8E728342CBF4}" type="slidenum">
              <a:rPr lang="fr-FR" smtClean="0">
                <a:solidFill>
                  <a:prstClr val="black">
                    <a:tint val="75000"/>
                  </a:prstClr>
                </a:solidFill>
              </a:rPr>
              <a:pPr/>
              <a:t>21</a:t>
            </a:fld>
            <a:endParaRPr lang="fr-FR" dirty="0">
              <a:solidFill>
                <a:prstClr val="black">
                  <a:tint val="75000"/>
                </a:prstClr>
              </a:solidFill>
            </a:endParaRPr>
          </a:p>
        </p:txBody>
      </p:sp>
      <p:cxnSp>
        <p:nvCxnSpPr>
          <p:cNvPr id="7" name="Answer Line 2">
            <a:extLst>
              <a:ext uri="{FF2B5EF4-FFF2-40B4-BE49-F238E27FC236}">
                <a16:creationId xmlns:a16="http://schemas.microsoft.com/office/drawing/2014/main" id="{4B5767AD-D5A3-42E8-94D6-CC3C8423DF69}"/>
              </a:ext>
            </a:extLst>
          </p:cNvPr>
          <p:cNvCxnSpPr>
            <a:cxnSpLocks/>
          </p:cNvCxnSpPr>
          <p:nvPr/>
        </p:nvCxnSpPr>
        <p:spPr>
          <a:xfrm>
            <a:off x="2270" y="5086740"/>
            <a:ext cx="12192000" cy="0"/>
          </a:xfrm>
          <a:prstGeom prst="line">
            <a:avLst/>
          </a:prstGeom>
          <a:ln/>
        </p:spPr>
        <p:style>
          <a:lnRef idx="1">
            <a:schemeClr val="dk1"/>
          </a:lnRef>
          <a:fillRef idx="0">
            <a:schemeClr val="dk1"/>
          </a:fillRef>
          <a:effectRef idx="0">
            <a:schemeClr val="dk1"/>
          </a:effectRef>
          <a:fontRef idx="minor">
            <a:schemeClr val="tx1"/>
          </a:fontRef>
        </p:style>
      </p:cxnSp>
      <p:grpSp>
        <p:nvGrpSpPr>
          <p:cNvPr id="8" name="Answer D">
            <a:extLst>
              <a:ext uri="{FF2B5EF4-FFF2-40B4-BE49-F238E27FC236}">
                <a16:creationId xmlns:a16="http://schemas.microsoft.com/office/drawing/2014/main" id="{63AD585E-E59E-4654-9EA7-4D03C089D3F1}"/>
              </a:ext>
            </a:extLst>
          </p:cNvPr>
          <p:cNvGrpSpPr/>
          <p:nvPr/>
        </p:nvGrpSpPr>
        <p:grpSpPr>
          <a:xfrm>
            <a:off x="6276669" y="4610887"/>
            <a:ext cx="4524162" cy="929685"/>
            <a:chOff x="1452892" y="4172004"/>
            <a:chExt cx="4524162" cy="929685"/>
          </a:xfrm>
          <a:solidFill>
            <a:schemeClr val="tx2">
              <a:lumMod val="50000"/>
            </a:schemeClr>
          </a:solidFill>
        </p:grpSpPr>
        <p:sp>
          <p:nvSpPr>
            <p:cNvPr id="9" name="Background">
              <a:extLst>
                <a:ext uri="{FF2B5EF4-FFF2-40B4-BE49-F238E27FC236}">
                  <a16:creationId xmlns:a16="http://schemas.microsoft.com/office/drawing/2014/main"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D">
              <a:extLst>
                <a:ext uri="{FF2B5EF4-FFF2-40B4-BE49-F238E27FC236}">
                  <a16:creationId xmlns:a16="http://schemas.microsoft.com/office/drawing/2014/main" id="{8A95E103-8F66-4D64-A86B-5A8340642A19}"/>
                </a:ext>
              </a:extLst>
            </p:cNvPr>
            <p:cNvSpPr txBox="1"/>
            <p:nvPr/>
          </p:nvSpPr>
          <p:spPr>
            <a:xfrm>
              <a:off x="1717288" y="4381083"/>
              <a:ext cx="612210" cy="523220"/>
            </a:xfrm>
            <a:prstGeom prst="rect">
              <a:avLst/>
            </a:prstGeom>
            <a:grpFill/>
          </p:spPr>
          <p:txBody>
            <a:bodyPr wrap="square" rtlCol="0">
              <a:spAutoFit/>
            </a:bodyPr>
            <a:lstStyle/>
            <a:p>
              <a:r>
                <a:rPr lang="fr-FR" sz="2800" b="1" dirty="0" smtClean="0">
                  <a:solidFill>
                    <a:srgbClr val="FFC000"/>
                  </a:solidFill>
                  <a:latin typeface="Abadi Extra Light" panose="020B0204020104020204" pitchFamily="34" charset="0"/>
                </a:rPr>
                <a:t>D:</a:t>
              </a:r>
              <a:endParaRPr lang="fr-FR" sz="2800" b="1" dirty="0">
                <a:solidFill>
                  <a:srgbClr val="FFC000"/>
                </a:solidFill>
                <a:latin typeface="Abadi Extra Light" panose="020B0204020104020204" pitchFamily="34" charset="0"/>
              </a:endParaRPr>
            </a:p>
          </p:txBody>
        </p:sp>
        <p:sp>
          <p:nvSpPr>
            <p:cNvPr id="11" name="#sl-pollanswer(3)">
              <a:extLst>
                <a:ext uri="{FF2B5EF4-FFF2-40B4-BE49-F238E27FC236}">
                  <a16:creationId xmlns:a16="http://schemas.microsoft.com/office/drawing/2014/main" id="{690873F6-EFE2-46C3-A7A3-6C2418344F6A}"/>
                </a:ext>
              </a:extLst>
            </p:cNvPr>
            <p:cNvSpPr txBox="1"/>
            <p:nvPr/>
          </p:nvSpPr>
          <p:spPr>
            <a:xfrm>
              <a:off x="2163338" y="4185359"/>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Toutes ces réponses</a:t>
              </a:r>
              <a:endParaRPr lang="fr-FR" sz="2400" dirty="0">
                <a:solidFill>
                  <a:schemeClr val="bg1"/>
                </a:solidFill>
                <a:latin typeface="Arial" panose="020B0604020202020204" pitchFamily="34" charset="0"/>
                <a:cs typeface="Arial" panose="020B0604020202020204" pitchFamily="34" charset="0"/>
              </a:endParaRPr>
            </a:p>
          </p:txBody>
        </p:sp>
      </p:grpSp>
      <p:grpSp>
        <p:nvGrpSpPr>
          <p:cNvPr id="12" name="Answer C">
            <a:extLst>
              <a:ext uri="{FF2B5EF4-FFF2-40B4-BE49-F238E27FC236}">
                <a16:creationId xmlns:a16="http://schemas.microsoft.com/office/drawing/2014/main" id="{C6656839-03AB-4C47-9D6D-1723E4753444}"/>
              </a:ext>
            </a:extLst>
          </p:cNvPr>
          <p:cNvGrpSpPr/>
          <p:nvPr/>
        </p:nvGrpSpPr>
        <p:grpSpPr>
          <a:xfrm>
            <a:off x="1455162" y="4610887"/>
            <a:ext cx="4524162" cy="929685"/>
            <a:chOff x="1452892" y="4172004"/>
            <a:chExt cx="4524162" cy="929685"/>
          </a:xfrm>
        </p:grpSpPr>
        <p:sp>
          <p:nvSpPr>
            <p:cNvPr id="13" name="Background">
              <a:extLst>
                <a:ext uri="{FF2B5EF4-FFF2-40B4-BE49-F238E27FC236}">
                  <a16:creationId xmlns:a16="http://schemas.microsoft.com/office/drawing/2014/main"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C">
              <a:extLst>
                <a:ext uri="{FF2B5EF4-FFF2-40B4-BE49-F238E27FC236}">
                  <a16:creationId xmlns:a16="http://schemas.microsoft.com/office/drawing/2014/main" id="{0A42DF7F-9A81-403B-B6F2-BECB2A47D827}"/>
                </a:ext>
              </a:extLst>
            </p:cNvPr>
            <p:cNvSpPr txBox="1"/>
            <p:nvPr/>
          </p:nvSpPr>
          <p:spPr>
            <a:xfrm>
              <a:off x="1717288" y="4381083"/>
              <a:ext cx="511849" cy="523220"/>
            </a:xfrm>
            <a:prstGeom prst="rect">
              <a:avLst/>
            </a:prstGeom>
            <a:noFill/>
          </p:spPr>
          <p:txBody>
            <a:bodyPr wrap="square" rtlCol="0">
              <a:spAutoFit/>
            </a:bodyPr>
            <a:lstStyle/>
            <a:p>
              <a:r>
                <a:rPr lang="fr-FR" sz="2800" b="1" dirty="0" smtClean="0">
                  <a:solidFill>
                    <a:srgbClr val="FFC000"/>
                  </a:solidFill>
                  <a:latin typeface="Abadi Extra Light" panose="020B0204020104020204" pitchFamily="34" charset="0"/>
                </a:rPr>
                <a:t>C:</a:t>
              </a:r>
              <a:endParaRPr lang="fr-FR" sz="2800" b="1" dirty="0">
                <a:solidFill>
                  <a:srgbClr val="FFC000"/>
                </a:solidFill>
                <a:latin typeface="Abadi Extra Light" panose="020B0204020104020204" pitchFamily="34" charset="0"/>
              </a:endParaRPr>
            </a:p>
          </p:txBody>
        </p:sp>
        <p:sp>
          <p:nvSpPr>
            <p:cNvPr id="15" name="#sl-pollanswer(2)">
              <a:extLst>
                <a:ext uri="{FF2B5EF4-FFF2-40B4-BE49-F238E27FC236}">
                  <a16:creationId xmlns:a16="http://schemas.microsoft.com/office/drawing/2014/main" id="{985A755B-6005-4A92-9653-CCE85E8BBC24}"/>
                </a:ext>
              </a:extLst>
            </p:cNvPr>
            <p:cNvSpPr txBox="1"/>
            <p:nvPr/>
          </p:nvSpPr>
          <p:spPr>
            <a:xfrm>
              <a:off x="2163338" y="4185359"/>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Calculer des indicateurs</a:t>
              </a:r>
              <a:endParaRPr lang="fr-FR" sz="2400" dirty="0">
                <a:solidFill>
                  <a:schemeClr val="bg1"/>
                </a:solidFill>
                <a:latin typeface="Arial" panose="020B0604020202020204" pitchFamily="34" charset="0"/>
                <a:cs typeface="Arial" panose="020B0604020202020204" pitchFamily="34" charset="0"/>
              </a:endParaRPr>
            </a:p>
          </p:txBody>
        </p:sp>
      </p:grpSp>
      <p:cxnSp>
        <p:nvCxnSpPr>
          <p:cNvPr id="16" name="Answer Line 1">
            <a:extLst>
              <a:ext uri="{FF2B5EF4-FFF2-40B4-BE49-F238E27FC236}">
                <a16:creationId xmlns:a16="http://schemas.microsoft.com/office/drawing/2014/main" id="{4B8391AD-53B3-455B-B356-5D1B26BB9840}"/>
              </a:ext>
            </a:extLst>
          </p:cNvPr>
          <p:cNvCxnSpPr>
            <a:cxnSpLocks/>
          </p:cNvCxnSpPr>
          <p:nvPr/>
        </p:nvCxnSpPr>
        <p:spPr>
          <a:xfrm>
            <a:off x="-2" y="3958525"/>
            <a:ext cx="12192000" cy="0"/>
          </a:xfrm>
          <a:prstGeom prst="line">
            <a:avLst/>
          </a:prstGeom>
          <a:ln/>
        </p:spPr>
        <p:style>
          <a:lnRef idx="1">
            <a:schemeClr val="dk1"/>
          </a:lnRef>
          <a:fillRef idx="0">
            <a:schemeClr val="dk1"/>
          </a:fillRef>
          <a:effectRef idx="0">
            <a:schemeClr val="dk1"/>
          </a:effectRef>
          <a:fontRef idx="minor">
            <a:schemeClr val="tx1"/>
          </a:fontRef>
        </p:style>
      </p:cxnSp>
      <p:sp>
        <p:nvSpPr>
          <p:cNvPr id="17" name="Answer B Background">
            <a:extLst>
              <a:ext uri="{FF2B5EF4-FFF2-40B4-BE49-F238E27FC236}">
                <a16:creationId xmlns:a16="http://schemas.microsoft.com/office/drawing/2014/main" id="{F7D689C1-286B-42FD-85DC-C81EACAC8594}"/>
              </a:ext>
            </a:extLst>
          </p:cNvPr>
          <p:cNvSpPr/>
          <p:nvPr/>
        </p:nvSpPr>
        <p:spPr>
          <a:xfrm>
            <a:off x="6274397" y="3482672"/>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Answer B Indicator">
            <a:extLst>
              <a:ext uri="{FF2B5EF4-FFF2-40B4-BE49-F238E27FC236}">
                <a16:creationId xmlns:a16="http://schemas.microsoft.com/office/drawing/2014/main" id="{6D6450C5-C7F3-4402-92DB-4F89AAB195BB}"/>
              </a:ext>
            </a:extLst>
          </p:cNvPr>
          <p:cNvSpPr txBox="1"/>
          <p:nvPr/>
        </p:nvSpPr>
        <p:spPr>
          <a:xfrm>
            <a:off x="6538793" y="3691751"/>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19" name="#sl-pollanswer(1)">
            <a:extLst>
              <a:ext uri="{FF2B5EF4-FFF2-40B4-BE49-F238E27FC236}">
                <a16:creationId xmlns:a16="http://schemas.microsoft.com/office/drawing/2014/main" id="{86D18980-FBAC-44DB-AE96-DB042EF3060A}"/>
              </a:ext>
            </a:extLst>
          </p:cNvPr>
          <p:cNvSpPr txBox="1"/>
          <p:nvPr/>
        </p:nvSpPr>
        <p:spPr>
          <a:xfrm>
            <a:off x="6984843" y="3496027"/>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Faire des </a:t>
            </a:r>
            <a:r>
              <a:rPr lang="fr-FR" sz="2400" dirty="0" err="1" smtClean="0">
                <a:solidFill>
                  <a:schemeClr val="bg1"/>
                </a:solidFill>
                <a:latin typeface="Arial" panose="020B0604020202020204" pitchFamily="34" charset="0"/>
                <a:cs typeface="Arial" panose="020B0604020202020204" pitchFamily="34" charset="0"/>
              </a:rPr>
              <a:t>reportings</a:t>
            </a:r>
            <a:r>
              <a:rPr lang="fr-FR" sz="2400" dirty="0" smtClean="0">
                <a:solidFill>
                  <a:schemeClr val="bg1"/>
                </a:solidFill>
                <a:latin typeface="Arial" panose="020B0604020202020204" pitchFamily="34" charset="0"/>
                <a:cs typeface="Arial" panose="020B0604020202020204" pitchFamily="34" charset="0"/>
              </a:rPr>
              <a:t> </a:t>
            </a:r>
            <a:endParaRPr lang="fr-FR" sz="2400" dirty="0">
              <a:solidFill>
                <a:schemeClr val="bg1"/>
              </a:solidFill>
              <a:latin typeface="Arial" panose="020B0604020202020204" pitchFamily="34" charset="0"/>
              <a:cs typeface="Arial" panose="020B0604020202020204" pitchFamily="34" charset="0"/>
            </a:endParaRPr>
          </a:p>
        </p:txBody>
      </p:sp>
      <p:sp>
        <p:nvSpPr>
          <p:cNvPr id="20" name="Answer B Foreground">
            <a:extLst>
              <a:ext uri="{FF2B5EF4-FFF2-40B4-BE49-F238E27FC236}">
                <a16:creationId xmlns:a16="http://schemas.microsoft.com/office/drawing/2014/main" id="{490DF4C1-378D-4439-8996-0A1FBCF7335A}"/>
              </a:ext>
            </a:extLst>
          </p:cNvPr>
          <p:cNvSpPr/>
          <p:nvPr/>
        </p:nvSpPr>
        <p:spPr>
          <a:xfrm>
            <a:off x="6289110" y="3473726"/>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Answer A">
            <a:extLst>
              <a:ext uri="{FF2B5EF4-FFF2-40B4-BE49-F238E27FC236}">
                <a16:creationId xmlns:a16="http://schemas.microsoft.com/office/drawing/2014/main" id="{462FB440-3802-4640-95E5-7E769F1888EB}"/>
              </a:ext>
            </a:extLst>
          </p:cNvPr>
          <p:cNvGrpSpPr/>
          <p:nvPr/>
        </p:nvGrpSpPr>
        <p:grpSpPr>
          <a:xfrm>
            <a:off x="1452890" y="3482672"/>
            <a:ext cx="4524162" cy="929685"/>
            <a:chOff x="1452892" y="4172004"/>
            <a:chExt cx="4524162" cy="929685"/>
          </a:xfrm>
          <a:solidFill>
            <a:schemeClr val="tx2">
              <a:lumMod val="50000"/>
            </a:schemeClr>
          </a:solidFill>
        </p:grpSpPr>
        <p:sp>
          <p:nvSpPr>
            <p:cNvPr id="22" name="Background">
              <a:extLst>
                <a:ext uri="{FF2B5EF4-FFF2-40B4-BE49-F238E27FC236}">
                  <a16:creationId xmlns:a16="http://schemas.microsoft.com/office/drawing/2014/main"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A">
              <a:extLst>
                <a:ext uri="{FF2B5EF4-FFF2-40B4-BE49-F238E27FC236}">
                  <a16:creationId xmlns:a16="http://schemas.microsoft.com/office/drawing/2014/main" id="{AF0BF5BB-760B-4D01-AAEE-BEDC070EF526}"/>
                </a:ext>
              </a:extLst>
            </p:cNvPr>
            <p:cNvSpPr txBox="1"/>
            <p:nvPr/>
          </p:nvSpPr>
          <p:spPr>
            <a:xfrm>
              <a:off x="1717288" y="4381083"/>
              <a:ext cx="514121" cy="523220"/>
            </a:xfrm>
            <a:prstGeom prst="rect">
              <a:avLst/>
            </a:prstGeom>
            <a:grpFill/>
          </p:spPr>
          <p:txBody>
            <a:bodyPr wrap="square" rtlCol="0">
              <a:spAutoFit/>
            </a:bodyPr>
            <a:lstStyle/>
            <a:p>
              <a:r>
                <a:rPr lang="fr-FR" sz="2800" b="1" dirty="0" smtClean="0">
                  <a:solidFill>
                    <a:srgbClr val="FFC000"/>
                  </a:solidFill>
                  <a:latin typeface="Abadi Extra Light" panose="020B0204020104020204" pitchFamily="34" charset="0"/>
                </a:rPr>
                <a:t>A:</a:t>
              </a:r>
              <a:endParaRPr lang="fr-FR" sz="2800" b="1" dirty="0">
                <a:solidFill>
                  <a:srgbClr val="FFC000"/>
                </a:solidFill>
                <a:latin typeface="Abadi Extra Light" panose="020B0204020104020204" pitchFamily="34" charset="0"/>
              </a:endParaRPr>
            </a:p>
          </p:txBody>
        </p:sp>
        <p:sp>
          <p:nvSpPr>
            <p:cNvPr id="24" name="#sl-pollanswer(0)">
              <a:extLst>
                <a:ext uri="{FF2B5EF4-FFF2-40B4-BE49-F238E27FC236}">
                  <a16:creationId xmlns:a16="http://schemas.microsoft.com/office/drawing/2014/main" id="{16388FA3-C0D9-410C-BAE2-A6485A7F9BED}"/>
                </a:ext>
              </a:extLst>
            </p:cNvPr>
            <p:cNvSpPr txBox="1"/>
            <p:nvPr/>
          </p:nvSpPr>
          <p:spPr>
            <a:xfrm>
              <a:off x="2163338" y="4185359"/>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Manipuler des données</a:t>
              </a:r>
              <a:endParaRPr lang="fr-FR" sz="2400" dirty="0">
                <a:solidFill>
                  <a:schemeClr val="bg1"/>
                </a:solidFill>
                <a:latin typeface="Arial" panose="020B0604020202020204" pitchFamily="34" charset="0"/>
                <a:cs typeface="Arial" panose="020B0604020202020204" pitchFamily="34" charset="0"/>
              </a:endParaRPr>
            </a:p>
          </p:txBody>
        </p:sp>
      </p:grpSp>
      <p:grpSp>
        <p:nvGrpSpPr>
          <p:cNvPr id="26" name="Question">
            <a:extLst>
              <a:ext uri="{FF2B5EF4-FFF2-40B4-BE49-F238E27FC236}">
                <a16:creationId xmlns:a16="http://schemas.microsoft.com/office/drawing/2014/main" id="{C06F0B4B-66C1-4499-A17E-4B1853F266A4}"/>
              </a:ext>
            </a:extLst>
          </p:cNvPr>
          <p:cNvGrpSpPr/>
          <p:nvPr/>
        </p:nvGrpSpPr>
        <p:grpSpPr>
          <a:xfrm>
            <a:off x="-2" y="2164769"/>
            <a:ext cx="12192000" cy="1136407"/>
            <a:chOff x="0" y="2860778"/>
            <a:chExt cx="12192000" cy="1136407"/>
          </a:xfrm>
        </p:grpSpPr>
        <p:cxnSp>
          <p:nvCxnSpPr>
            <p:cNvPr id="27" name="Line">
              <a:extLst>
                <a:ext uri="{FF2B5EF4-FFF2-40B4-BE49-F238E27FC236}">
                  <a16:creationId xmlns:a16="http://schemas.microsoft.com/office/drawing/2014/main" id="{D9A9127F-6A62-4E1D-BA5E-8DF80971DDEE}"/>
                </a:ext>
              </a:extLst>
            </p:cNvPr>
            <p:cNvCxnSpPr>
              <a:cxnSpLocks/>
            </p:cNvCxnSpPr>
            <p:nvPr/>
          </p:nvCxnSpPr>
          <p:spPr>
            <a:xfrm flipV="1">
              <a:off x="0" y="3429000"/>
              <a:ext cx="12192000" cy="1"/>
            </a:xfrm>
            <a:prstGeom prst="line">
              <a:avLst/>
            </a:prstGeom>
            <a:ln/>
          </p:spPr>
          <p:style>
            <a:lnRef idx="1">
              <a:schemeClr val="dk1"/>
            </a:lnRef>
            <a:fillRef idx="0">
              <a:schemeClr val="dk1"/>
            </a:fillRef>
            <a:effectRef idx="0">
              <a:schemeClr val="dk1"/>
            </a:effectRef>
            <a:fontRef idx="minor">
              <a:schemeClr val="tx1"/>
            </a:fontRef>
          </p:style>
        </p:cxnSp>
        <p:sp>
          <p:nvSpPr>
            <p:cNvPr id="28" name="Background">
              <a:extLst>
                <a:ext uri="{FF2B5EF4-FFF2-40B4-BE49-F238E27FC236}">
                  <a16:creationId xmlns:a16="http://schemas.microsoft.com/office/drawing/2014/main"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aseline="-25000" dirty="0"/>
            </a:p>
          </p:txBody>
        </p:sp>
        <p:sp>
          <p:nvSpPr>
            <p:cNvPr id="29" name="#sl-pollquestion()">
              <a:extLst>
                <a:ext uri="{FF2B5EF4-FFF2-40B4-BE49-F238E27FC236}">
                  <a16:creationId xmlns:a16="http://schemas.microsoft.com/office/drawing/2014/main"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Dans SAS Entreprise Guide je peux ?</a:t>
              </a:r>
              <a:endParaRPr lang="fr-FR" sz="2400" dirty="0">
                <a:solidFill>
                  <a:schemeClr val="bg1"/>
                </a:solidFill>
                <a:latin typeface="Arial" panose="020B0604020202020204" pitchFamily="34" charset="0"/>
                <a:cs typeface="Arial" panose="020B0604020202020204" pitchFamily="34" charset="0"/>
              </a:endParaRPr>
            </a:p>
          </p:txBody>
        </p:sp>
      </p:grpSp>
      <p:pic>
        <p:nvPicPr>
          <p:cNvPr id="30" name="Picture 4" descr="Symbole Validation&quot; Images – Parcourir 106 le catalogue de photos, vecteurs  et vidéos | Adobe Stock"/>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833" b="90000" l="10000" r="90000">
                        <a14:foregroundMark x1="59722" y1="35833" x2="59722" y2="35833"/>
                        <a14:foregroundMark x1="73056" y1="14167" x2="73056" y2="14167"/>
                      </a14:backgroundRemoval>
                    </a14:imgEffect>
                  </a14:imgLayer>
                </a14:imgProps>
              </a:ext>
              <a:ext uri="{28A0092B-C50C-407E-A947-70E740481C1C}">
                <a14:useLocalDpi xmlns:a14="http://schemas.microsoft.com/office/drawing/2010/main" val="0"/>
              </a:ext>
            </a:extLst>
          </a:blip>
          <a:srcRect/>
          <a:stretch>
            <a:fillRect/>
          </a:stretch>
        </p:blipFill>
        <p:spPr bwMode="auto">
          <a:xfrm>
            <a:off x="9898819" y="4728795"/>
            <a:ext cx="705561" cy="705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28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2" presetClass="entr" presetSubtype="8" fill="hold" nodeType="withEffect">
                                  <p:stCondLst>
                                    <p:cond delay="5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0-#ppt_w/2"/>
                                          </p:val>
                                        </p:tav>
                                        <p:tav tm="100000">
                                          <p:val>
                                            <p:strVal val="#ppt_x"/>
                                          </p:val>
                                        </p:tav>
                                      </p:tavLst>
                                    </p:anim>
                                    <p:anim calcmode="lin" valueType="num">
                                      <p:cBhvr additive="base">
                                        <p:cTn id="17" dur="500" fill="hold"/>
                                        <p:tgtEl>
                                          <p:spTgt spid="21"/>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125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1+#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125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1+#ppt_w/2"/>
                                          </p:val>
                                        </p:tav>
                                        <p:tav tm="100000">
                                          <p:val>
                                            <p:strVal val="#ppt_x"/>
                                          </p:val>
                                        </p:tav>
                                      </p:tavLst>
                                    </p:anim>
                                    <p:anim calcmode="lin" valueType="num">
                                      <p:cBhvr additive="base">
                                        <p:cTn id="25" dur="500" fill="hold"/>
                                        <p:tgtEl>
                                          <p:spTgt spid="18"/>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125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20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275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1+#ppt_w/2"/>
                                          </p:val>
                                        </p:tav>
                                        <p:tav tm="100000">
                                          <p:val>
                                            <p:strVal val="#ppt_x"/>
                                          </p:val>
                                        </p:tav>
                                      </p:tavLst>
                                    </p:anim>
                                    <p:anim calcmode="lin" valueType="num">
                                      <p:cBhvr additive="base">
                                        <p:cTn id="3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448800" y="6356350"/>
            <a:ext cx="2743200" cy="365125"/>
          </a:xfrm>
        </p:spPr>
        <p:txBody>
          <a:bodyPr/>
          <a:lstStyle/>
          <a:p>
            <a:fld id="{5576368F-74A2-41EB-A1A0-8E728342CBF4}" type="slidenum">
              <a:rPr lang="fr-FR" smtClean="0">
                <a:solidFill>
                  <a:prstClr val="black">
                    <a:tint val="75000"/>
                  </a:prstClr>
                </a:solidFill>
              </a:rPr>
              <a:pPr/>
              <a:t>22</a:t>
            </a:fld>
            <a:endParaRPr lang="fr-FR" dirty="0">
              <a:solidFill>
                <a:prstClr val="black">
                  <a:tint val="75000"/>
                </a:prstClr>
              </a:solidFill>
            </a:endParaRPr>
          </a:p>
        </p:txBody>
      </p:sp>
      <p:cxnSp>
        <p:nvCxnSpPr>
          <p:cNvPr id="16" name="Answer Line 1">
            <a:extLst>
              <a:ext uri="{FF2B5EF4-FFF2-40B4-BE49-F238E27FC236}">
                <a16:creationId xmlns:a16="http://schemas.microsoft.com/office/drawing/2014/main" id="{4B8391AD-53B3-455B-B356-5D1B26BB9840}"/>
              </a:ext>
            </a:extLst>
          </p:cNvPr>
          <p:cNvCxnSpPr>
            <a:cxnSpLocks/>
          </p:cNvCxnSpPr>
          <p:nvPr/>
        </p:nvCxnSpPr>
        <p:spPr>
          <a:xfrm>
            <a:off x="-2" y="3958525"/>
            <a:ext cx="12192000" cy="0"/>
          </a:xfrm>
          <a:prstGeom prst="line">
            <a:avLst/>
          </a:prstGeom>
          <a:ln/>
        </p:spPr>
        <p:style>
          <a:lnRef idx="1">
            <a:schemeClr val="dk1"/>
          </a:lnRef>
          <a:fillRef idx="0">
            <a:schemeClr val="dk1"/>
          </a:fillRef>
          <a:effectRef idx="0">
            <a:schemeClr val="dk1"/>
          </a:effectRef>
          <a:fontRef idx="minor">
            <a:schemeClr val="tx1"/>
          </a:fontRef>
        </p:style>
      </p:cxnSp>
      <p:sp>
        <p:nvSpPr>
          <p:cNvPr id="17" name="Answer B Background">
            <a:extLst>
              <a:ext uri="{FF2B5EF4-FFF2-40B4-BE49-F238E27FC236}">
                <a16:creationId xmlns:a16="http://schemas.microsoft.com/office/drawing/2014/main" id="{F7D689C1-286B-42FD-85DC-C81EACAC8594}"/>
              </a:ext>
            </a:extLst>
          </p:cNvPr>
          <p:cNvSpPr/>
          <p:nvPr/>
        </p:nvSpPr>
        <p:spPr>
          <a:xfrm>
            <a:off x="6274397" y="3482672"/>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Answer B Indicator">
            <a:extLst>
              <a:ext uri="{FF2B5EF4-FFF2-40B4-BE49-F238E27FC236}">
                <a16:creationId xmlns:a16="http://schemas.microsoft.com/office/drawing/2014/main" id="{6D6450C5-C7F3-4402-92DB-4F89AAB195BB}"/>
              </a:ext>
            </a:extLst>
          </p:cNvPr>
          <p:cNvSpPr txBox="1"/>
          <p:nvPr/>
        </p:nvSpPr>
        <p:spPr>
          <a:xfrm>
            <a:off x="6538793" y="3691751"/>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19" name="#sl-pollanswer(1)">
            <a:extLst>
              <a:ext uri="{FF2B5EF4-FFF2-40B4-BE49-F238E27FC236}">
                <a16:creationId xmlns:a16="http://schemas.microsoft.com/office/drawing/2014/main" id="{86D18980-FBAC-44DB-AE96-DB042EF3060A}"/>
              </a:ext>
            </a:extLst>
          </p:cNvPr>
          <p:cNvSpPr txBox="1"/>
          <p:nvPr/>
        </p:nvSpPr>
        <p:spPr>
          <a:xfrm>
            <a:off x="6984843" y="3496027"/>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Non</a:t>
            </a:r>
            <a:endParaRPr lang="fr-FR" sz="2400" dirty="0">
              <a:solidFill>
                <a:schemeClr val="bg1"/>
              </a:solidFill>
              <a:latin typeface="Arial" panose="020B0604020202020204" pitchFamily="34" charset="0"/>
              <a:cs typeface="Arial" panose="020B0604020202020204" pitchFamily="34" charset="0"/>
            </a:endParaRPr>
          </a:p>
        </p:txBody>
      </p:sp>
      <p:sp>
        <p:nvSpPr>
          <p:cNvPr id="20" name="Answer B Foreground">
            <a:extLst>
              <a:ext uri="{FF2B5EF4-FFF2-40B4-BE49-F238E27FC236}">
                <a16:creationId xmlns:a16="http://schemas.microsoft.com/office/drawing/2014/main" id="{490DF4C1-378D-4439-8996-0A1FBCF7335A}"/>
              </a:ext>
            </a:extLst>
          </p:cNvPr>
          <p:cNvSpPr/>
          <p:nvPr/>
        </p:nvSpPr>
        <p:spPr>
          <a:xfrm>
            <a:off x="6289110" y="3473726"/>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Answer A">
            <a:extLst>
              <a:ext uri="{FF2B5EF4-FFF2-40B4-BE49-F238E27FC236}">
                <a16:creationId xmlns:a16="http://schemas.microsoft.com/office/drawing/2014/main" id="{462FB440-3802-4640-95E5-7E769F1888EB}"/>
              </a:ext>
            </a:extLst>
          </p:cNvPr>
          <p:cNvGrpSpPr/>
          <p:nvPr/>
        </p:nvGrpSpPr>
        <p:grpSpPr>
          <a:xfrm>
            <a:off x="1452890" y="3482672"/>
            <a:ext cx="4524162" cy="929685"/>
            <a:chOff x="1452892" y="4172004"/>
            <a:chExt cx="4524162" cy="929685"/>
          </a:xfrm>
          <a:solidFill>
            <a:schemeClr val="tx2">
              <a:lumMod val="50000"/>
            </a:schemeClr>
          </a:solidFill>
        </p:grpSpPr>
        <p:sp>
          <p:nvSpPr>
            <p:cNvPr id="22" name="Background">
              <a:extLst>
                <a:ext uri="{FF2B5EF4-FFF2-40B4-BE49-F238E27FC236}">
                  <a16:creationId xmlns:a16="http://schemas.microsoft.com/office/drawing/2014/main"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A">
              <a:extLst>
                <a:ext uri="{FF2B5EF4-FFF2-40B4-BE49-F238E27FC236}">
                  <a16:creationId xmlns:a16="http://schemas.microsoft.com/office/drawing/2014/main" id="{AF0BF5BB-760B-4D01-AAEE-BEDC070EF526}"/>
                </a:ext>
              </a:extLst>
            </p:cNvPr>
            <p:cNvSpPr txBox="1"/>
            <p:nvPr/>
          </p:nvSpPr>
          <p:spPr>
            <a:xfrm>
              <a:off x="1717288" y="4381083"/>
              <a:ext cx="514121" cy="523220"/>
            </a:xfrm>
            <a:prstGeom prst="rect">
              <a:avLst/>
            </a:prstGeom>
            <a:grpFill/>
          </p:spPr>
          <p:txBody>
            <a:bodyPr wrap="square" rtlCol="0">
              <a:spAutoFit/>
            </a:bodyPr>
            <a:lstStyle/>
            <a:p>
              <a:r>
                <a:rPr lang="fr-FR" sz="2800" b="1" dirty="0" smtClean="0">
                  <a:solidFill>
                    <a:srgbClr val="FFC000"/>
                  </a:solidFill>
                  <a:latin typeface="Abadi Extra Light" panose="020B0204020104020204" pitchFamily="34" charset="0"/>
                </a:rPr>
                <a:t>A:</a:t>
              </a:r>
              <a:endParaRPr lang="fr-FR" sz="2800" b="1" dirty="0">
                <a:solidFill>
                  <a:srgbClr val="FFC000"/>
                </a:solidFill>
                <a:latin typeface="Abadi Extra Light" panose="020B0204020104020204" pitchFamily="34" charset="0"/>
              </a:endParaRPr>
            </a:p>
          </p:txBody>
        </p:sp>
        <p:sp>
          <p:nvSpPr>
            <p:cNvPr id="24" name="#sl-pollanswer(0)">
              <a:extLst>
                <a:ext uri="{FF2B5EF4-FFF2-40B4-BE49-F238E27FC236}">
                  <a16:creationId xmlns:a16="http://schemas.microsoft.com/office/drawing/2014/main" id="{16388FA3-C0D9-410C-BAE2-A6485A7F9BED}"/>
                </a:ext>
              </a:extLst>
            </p:cNvPr>
            <p:cNvSpPr txBox="1"/>
            <p:nvPr/>
          </p:nvSpPr>
          <p:spPr>
            <a:xfrm>
              <a:off x="2163338" y="4185359"/>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Oui</a:t>
              </a:r>
              <a:endParaRPr lang="fr-FR" sz="2400" dirty="0">
                <a:solidFill>
                  <a:schemeClr val="bg1"/>
                </a:solidFill>
                <a:latin typeface="Arial" panose="020B0604020202020204" pitchFamily="34" charset="0"/>
                <a:cs typeface="Arial" panose="020B0604020202020204" pitchFamily="34" charset="0"/>
              </a:endParaRPr>
            </a:p>
          </p:txBody>
        </p:sp>
      </p:grpSp>
      <p:grpSp>
        <p:nvGrpSpPr>
          <p:cNvPr id="26" name="Question">
            <a:extLst>
              <a:ext uri="{FF2B5EF4-FFF2-40B4-BE49-F238E27FC236}">
                <a16:creationId xmlns:a16="http://schemas.microsoft.com/office/drawing/2014/main" id="{C06F0B4B-66C1-4499-A17E-4B1853F266A4}"/>
              </a:ext>
            </a:extLst>
          </p:cNvPr>
          <p:cNvGrpSpPr/>
          <p:nvPr/>
        </p:nvGrpSpPr>
        <p:grpSpPr>
          <a:xfrm>
            <a:off x="-2" y="2164769"/>
            <a:ext cx="12192000" cy="1136407"/>
            <a:chOff x="0" y="2860778"/>
            <a:chExt cx="12192000" cy="1136407"/>
          </a:xfrm>
        </p:grpSpPr>
        <p:cxnSp>
          <p:nvCxnSpPr>
            <p:cNvPr id="27" name="Line">
              <a:extLst>
                <a:ext uri="{FF2B5EF4-FFF2-40B4-BE49-F238E27FC236}">
                  <a16:creationId xmlns:a16="http://schemas.microsoft.com/office/drawing/2014/main" id="{D9A9127F-6A62-4E1D-BA5E-8DF80971DDEE}"/>
                </a:ext>
              </a:extLst>
            </p:cNvPr>
            <p:cNvCxnSpPr>
              <a:cxnSpLocks/>
            </p:cNvCxnSpPr>
            <p:nvPr/>
          </p:nvCxnSpPr>
          <p:spPr>
            <a:xfrm flipV="1">
              <a:off x="0" y="3429000"/>
              <a:ext cx="12192000" cy="1"/>
            </a:xfrm>
            <a:prstGeom prst="line">
              <a:avLst/>
            </a:prstGeom>
            <a:ln/>
          </p:spPr>
          <p:style>
            <a:lnRef idx="1">
              <a:schemeClr val="dk1"/>
            </a:lnRef>
            <a:fillRef idx="0">
              <a:schemeClr val="dk1"/>
            </a:fillRef>
            <a:effectRef idx="0">
              <a:schemeClr val="dk1"/>
            </a:effectRef>
            <a:fontRef idx="minor">
              <a:schemeClr val="tx1"/>
            </a:fontRef>
          </p:style>
        </p:cxnSp>
        <p:sp>
          <p:nvSpPr>
            <p:cNvPr id="28" name="Background">
              <a:extLst>
                <a:ext uri="{FF2B5EF4-FFF2-40B4-BE49-F238E27FC236}">
                  <a16:creationId xmlns:a16="http://schemas.microsoft.com/office/drawing/2014/main"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aseline="-25000" dirty="0"/>
            </a:p>
          </p:txBody>
        </p:sp>
        <p:sp>
          <p:nvSpPr>
            <p:cNvPr id="29" name="#sl-pollquestion()">
              <a:extLst>
                <a:ext uri="{FF2B5EF4-FFF2-40B4-BE49-F238E27FC236}">
                  <a16:creationId xmlns:a16="http://schemas.microsoft.com/office/drawing/2014/main"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Je suis obligé de connaitre le </a:t>
              </a:r>
              <a:r>
                <a:rPr lang="fr-FR" sz="2400" dirty="0" err="1" smtClean="0">
                  <a:solidFill>
                    <a:schemeClr val="bg1"/>
                  </a:solidFill>
                  <a:latin typeface="Arial" panose="020B0604020202020204" pitchFamily="34" charset="0"/>
                  <a:cs typeface="Arial" panose="020B0604020202020204" pitchFamily="34" charset="0"/>
                </a:rPr>
                <a:t>language</a:t>
              </a:r>
              <a:r>
                <a:rPr lang="fr-FR" sz="2400" dirty="0" smtClean="0">
                  <a:solidFill>
                    <a:schemeClr val="bg1"/>
                  </a:solidFill>
                  <a:latin typeface="Arial" panose="020B0604020202020204" pitchFamily="34" charset="0"/>
                  <a:cs typeface="Arial" panose="020B0604020202020204" pitchFamily="34" charset="0"/>
                </a:rPr>
                <a:t> SAS pour utiliser SAS Entreprise Guide ?</a:t>
              </a:r>
              <a:endParaRPr lang="fr-FR" sz="2400" dirty="0">
                <a:solidFill>
                  <a:schemeClr val="bg1"/>
                </a:solidFill>
                <a:latin typeface="Arial" panose="020B0604020202020204" pitchFamily="34" charset="0"/>
                <a:cs typeface="Arial" panose="020B0604020202020204" pitchFamily="34" charset="0"/>
              </a:endParaRPr>
            </a:p>
          </p:txBody>
        </p:sp>
      </p:grpSp>
      <p:pic>
        <p:nvPicPr>
          <p:cNvPr id="10244" name="Picture 4" descr="Symbole Validation&quot; Images – Parcourir 106 le catalogue de photos, vecteurs  et vidéos | Adobe Stock"/>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833" b="90000" l="10000" r="90000">
                        <a14:foregroundMark x1="59722" y1="35833" x2="59722" y2="35833"/>
                        <a14:foregroundMark x1="73056" y1="14167" x2="73056" y2="14167"/>
                      </a14:backgroundRemoval>
                    </a14:imgEffect>
                    <a14:imgEffect>
                      <a14:colorTemperature colorTemp="8823"/>
                    </a14:imgEffect>
                    <a14:imgEffect>
                      <a14:saturation sat="351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522769" y="3594733"/>
            <a:ext cx="705561" cy="705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93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2" presetClass="entr" presetSubtype="8" fill="hold" nodeType="withEffect">
                                  <p:stCondLst>
                                    <p:cond delay="50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0-#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125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125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25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restart="whenNotActive" fill="hold" evtFilter="cancelBubble" nodeType="interactiveSeq">
                <p:stCondLst>
                  <p:cond evt="onClick" delay="0">
                    <p:tgtEl>
                      <p:spTgt spid="20"/>
                    </p:tgtEl>
                  </p:cond>
                </p:stCondLst>
                <p:endSync evt="end" delay="0">
                  <p:rtn val="all"/>
                </p:endSync>
                <p:childTnLst>
                  <p:par>
                    <p:cTn id="32" fill="hold">
                      <p:stCondLst>
                        <p:cond delay="0"/>
                      </p:stCondLst>
                      <p:childTnLst>
                        <p:par>
                          <p:cTn id="33" fill="hold">
                            <p:stCondLst>
                              <p:cond delay="0"/>
                            </p:stCondLst>
                            <p:childTnLst>
                              <p:par>
                                <p:cTn id="34" presetID="1" presetClass="emph" presetSubtype="2" fill="hold" nodeType="withEffect">
                                  <p:stCondLst>
                                    <p:cond delay="0"/>
                                  </p:stCondLst>
                                  <p:childTnLst>
                                    <p:animClr clrSpc="rgb" dir="cw">
                                      <p:cBhvr>
                                        <p:cTn id="35" dur="750" fill="hold"/>
                                        <p:tgtEl>
                                          <p:spTgt spid="17"/>
                                        </p:tgtEl>
                                        <p:attrNameLst>
                                          <p:attrName>fillcolor</p:attrName>
                                        </p:attrNameLst>
                                      </p:cBhvr>
                                      <p:to>
                                        <a:schemeClr val="accent2"/>
                                      </p:to>
                                    </p:animClr>
                                    <p:set>
                                      <p:cBhvr>
                                        <p:cTn id="36" dur="750" fill="hold"/>
                                        <p:tgtEl>
                                          <p:spTgt spid="17"/>
                                        </p:tgtEl>
                                        <p:attrNameLst>
                                          <p:attrName>fill.type</p:attrName>
                                        </p:attrNameLst>
                                      </p:cBhvr>
                                      <p:to>
                                        <p:strVal val="solid"/>
                                      </p:to>
                                    </p:set>
                                    <p:set>
                                      <p:cBhvr>
                                        <p:cTn id="37" dur="750" fill="hold"/>
                                        <p:tgtEl>
                                          <p:spTgt spid="17"/>
                                        </p:tgtEl>
                                        <p:attrNameLst>
                                          <p:attrName>fill.on</p:attrName>
                                        </p:attrNameLst>
                                      </p:cBhvr>
                                      <p:to>
                                        <p:strVal val="true"/>
                                      </p:to>
                                    </p:set>
                                  </p:childTnLst>
                                </p:cTn>
                              </p:par>
                            </p:childTnLst>
                          </p:cTn>
                        </p:par>
                      </p:childTnLst>
                    </p:cTn>
                  </p:par>
                </p:childTnLst>
              </p:cTn>
              <p:nextCondLst>
                <p:cond evt="onClick" delay="0">
                  <p:tgtEl>
                    <p:spTgt spid="20"/>
                  </p:tgtEl>
                </p:cond>
              </p:nextCondLst>
            </p:seq>
          </p:childTnLst>
        </p:cTn>
      </p:par>
    </p:tnLst>
    <p:bldLst>
      <p:bldP spid="17" grpId="0" animBg="1"/>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448800" y="6356350"/>
            <a:ext cx="2743200" cy="365125"/>
          </a:xfrm>
        </p:spPr>
        <p:txBody>
          <a:bodyPr/>
          <a:lstStyle/>
          <a:p>
            <a:fld id="{5576368F-74A2-41EB-A1A0-8E728342CBF4}" type="slidenum">
              <a:rPr lang="fr-FR" smtClean="0">
                <a:solidFill>
                  <a:prstClr val="black">
                    <a:tint val="75000"/>
                  </a:prstClr>
                </a:solidFill>
              </a:rPr>
              <a:pPr/>
              <a:t>23</a:t>
            </a:fld>
            <a:endParaRPr lang="fr-FR" dirty="0">
              <a:solidFill>
                <a:prstClr val="black">
                  <a:tint val="75000"/>
                </a:prstClr>
              </a:solidFill>
            </a:endParaRPr>
          </a:p>
        </p:txBody>
      </p:sp>
      <p:cxnSp>
        <p:nvCxnSpPr>
          <p:cNvPr id="7" name="Answer Line 2">
            <a:extLst>
              <a:ext uri="{FF2B5EF4-FFF2-40B4-BE49-F238E27FC236}">
                <a16:creationId xmlns:a16="http://schemas.microsoft.com/office/drawing/2014/main" id="{4B5767AD-D5A3-42E8-94D6-CC3C8423DF69}"/>
              </a:ext>
            </a:extLst>
          </p:cNvPr>
          <p:cNvCxnSpPr>
            <a:cxnSpLocks/>
          </p:cNvCxnSpPr>
          <p:nvPr/>
        </p:nvCxnSpPr>
        <p:spPr>
          <a:xfrm>
            <a:off x="2270" y="5086740"/>
            <a:ext cx="12192000" cy="0"/>
          </a:xfrm>
          <a:prstGeom prst="line">
            <a:avLst/>
          </a:prstGeom>
          <a:ln/>
        </p:spPr>
        <p:style>
          <a:lnRef idx="1">
            <a:schemeClr val="dk1"/>
          </a:lnRef>
          <a:fillRef idx="0">
            <a:schemeClr val="dk1"/>
          </a:fillRef>
          <a:effectRef idx="0">
            <a:schemeClr val="dk1"/>
          </a:effectRef>
          <a:fontRef idx="minor">
            <a:schemeClr val="tx1"/>
          </a:fontRef>
        </p:style>
      </p:cxnSp>
      <p:grpSp>
        <p:nvGrpSpPr>
          <p:cNvPr id="12" name="Answer C">
            <a:extLst>
              <a:ext uri="{FF2B5EF4-FFF2-40B4-BE49-F238E27FC236}">
                <a16:creationId xmlns:a16="http://schemas.microsoft.com/office/drawing/2014/main" id="{C6656839-03AB-4C47-9D6D-1723E4753444}"/>
              </a:ext>
            </a:extLst>
          </p:cNvPr>
          <p:cNvGrpSpPr/>
          <p:nvPr/>
        </p:nvGrpSpPr>
        <p:grpSpPr>
          <a:xfrm>
            <a:off x="1455162" y="4610887"/>
            <a:ext cx="4524162" cy="929685"/>
            <a:chOff x="1452892" y="4172004"/>
            <a:chExt cx="4524162" cy="929685"/>
          </a:xfrm>
        </p:grpSpPr>
        <p:sp>
          <p:nvSpPr>
            <p:cNvPr id="13" name="Background">
              <a:extLst>
                <a:ext uri="{FF2B5EF4-FFF2-40B4-BE49-F238E27FC236}">
                  <a16:creationId xmlns:a16="http://schemas.microsoft.com/office/drawing/2014/main"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C">
              <a:extLst>
                <a:ext uri="{FF2B5EF4-FFF2-40B4-BE49-F238E27FC236}">
                  <a16:creationId xmlns:a16="http://schemas.microsoft.com/office/drawing/2014/main" id="{0A42DF7F-9A81-403B-B6F2-BECB2A47D827}"/>
                </a:ext>
              </a:extLst>
            </p:cNvPr>
            <p:cNvSpPr txBox="1"/>
            <p:nvPr/>
          </p:nvSpPr>
          <p:spPr>
            <a:xfrm>
              <a:off x="1717288" y="4381083"/>
              <a:ext cx="511849" cy="523220"/>
            </a:xfrm>
            <a:prstGeom prst="rect">
              <a:avLst/>
            </a:prstGeom>
            <a:noFill/>
          </p:spPr>
          <p:txBody>
            <a:bodyPr wrap="square" rtlCol="0">
              <a:spAutoFit/>
            </a:bodyPr>
            <a:lstStyle/>
            <a:p>
              <a:r>
                <a:rPr lang="fr-FR" sz="2800" b="1" dirty="0" smtClean="0">
                  <a:solidFill>
                    <a:srgbClr val="FFC000"/>
                  </a:solidFill>
                  <a:latin typeface="Abadi Extra Light" panose="020B0204020104020204" pitchFamily="34" charset="0"/>
                </a:rPr>
                <a:t>C:</a:t>
              </a:r>
              <a:endParaRPr lang="fr-FR" sz="2800" b="1" dirty="0">
                <a:solidFill>
                  <a:srgbClr val="FFC000"/>
                </a:solidFill>
                <a:latin typeface="Abadi Extra Light" panose="020B0204020104020204" pitchFamily="34" charset="0"/>
              </a:endParaRPr>
            </a:p>
          </p:txBody>
        </p:sp>
        <p:sp>
          <p:nvSpPr>
            <p:cNvPr id="15" name="#sl-pollanswer(2)">
              <a:extLst>
                <a:ext uri="{FF2B5EF4-FFF2-40B4-BE49-F238E27FC236}">
                  <a16:creationId xmlns:a16="http://schemas.microsoft.com/office/drawing/2014/main" id="{985A755B-6005-4A92-9653-CCE85E8BBC24}"/>
                </a:ext>
              </a:extLst>
            </p:cNvPr>
            <p:cNvSpPr txBox="1"/>
            <p:nvPr/>
          </p:nvSpPr>
          <p:spPr>
            <a:xfrm>
              <a:off x="2163338" y="4185359"/>
              <a:ext cx="3378818" cy="916330"/>
            </a:xfrm>
            <a:prstGeom prst="rect">
              <a:avLst/>
            </a:prstGeom>
            <a:noFill/>
          </p:spPr>
          <p:txBody>
            <a:bodyPr wrap="square" rtlCol="0" anchor="ctr" anchorCtr="0">
              <a:noAutofit/>
            </a:bodyPr>
            <a:lstStyle/>
            <a:p>
              <a:r>
                <a:rPr lang="fr-FR" dirty="0" smtClean="0">
                  <a:solidFill>
                    <a:schemeClr val="bg1"/>
                  </a:solidFill>
                  <a:latin typeface="Arial" panose="020B0604020202020204" pitchFamily="34" charset="0"/>
                  <a:cs typeface="Arial" panose="020B0604020202020204" pitchFamily="34" charset="0"/>
                </a:rPr>
                <a:t>Récupérer toutes </a:t>
              </a:r>
              <a:r>
                <a:rPr lang="fr-FR" dirty="0">
                  <a:solidFill>
                    <a:schemeClr val="bg1"/>
                  </a:solidFill>
                  <a:latin typeface="Arial" panose="020B0604020202020204" pitchFamily="34" charset="0"/>
                  <a:cs typeface="Arial" panose="020B0604020202020204" pitchFamily="34" charset="0"/>
                </a:rPr>
                <a:t>les erreurs, les avertissements et les notes qui ont été générés </a:t>
              </a:r>
              <a:endParaRPr lang="fr-FR" dirty="0">
                <a:solidFill>
                  <a:schemeClr val="bg1"/>
                </a:solidFill>
                <a:latin typeface="Arial" panose="020B0604020202020204" pitchFamily="34" charset="0"/>
                <a:cs typeface="Arial" panose="020B0604020202020204" pitchFamily="34" charset="0"/>
              </a:endParaRPr>
            </a:p>
          </p:txBody>
        </p:sp>
      </p:grpSp>
      <p:cxnSp>
        <p:nvCxnSpPr>
          <p:cNvPr id="16" name="Answer Line 1">
            <a:extLst>
              <a:ext uri="{FF2B5EF4-FFF2-40B4-BE49-F238E27FC236}">
                <a16:creationId xmlns:a16="http://schemas.microsoft.com/office/drawing/2014/main" id="{4B8391AD-53B3-455B-B356-5D1B26BB9840}"/>
              </a:ext>
            </a:extLst>
          </p:cNvPr>
          <p:cNvCxnSpPr>
            <a:cxnSpLocks/>
          </p:cNvCxnSpPr>
          <p:nvPr/>
        </p:nvCxnSpPr>
        <p:spPr>
          <a:xfrm>
            <a:off x="-2" y="3958525"/>
            <a:ext cx="12192000" cy="0"/>
          </a:xfrm>
          <a:prstGeom prst="line">
            <a:avLst/>
          </a:prstGeom>
          <a:ln/>
        </p:spPr>
        <p:style>
          <a:lnRef idx="1">
            <a:schemeClr val="dk1"/>
          </a:lnRef>
          <a:fillRef idx="0">
            <a:schemeClr val="dk1"/>
          </a:fillRef>
          <a:effectRef idx="0">
            <a:schemeClr val="dk1"/>
          </a:effectRef>
          <a:fontRef idx="minor">
            <a:schemeClr val="tx1"/>
          </a:fontRef>
        </p:style>
      </p:cxnSp>
      <p:sp>
        <p:nvSpPr>
          <p:cNvPr id="17" name="Answer B Background">
            <a:extLst>
              <a:ext uri="{FF2B5EF4-FFF2-40B4-BE49-F238E27FC236}">
                <a16:creationId xmlns:a16="http://schemas.microsoft.com/office/drawing/2014/main" id="{F7D689C1-286B-42FD-85DC-C81EACAC8594}"/>
              </a:ext>
            </a:extLst>
          </p:cNvPr>
          <p:cNvSpPr/>
          <p:nvPr/>
        </p:nvSpPr>
        <p:spPr>
          <a:xfrm>
            <a:off x="6274397" y="3482672"/>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Answer B Indicator">
            <a:extLst>
              <a:ext uri="{FF2B5EF4-FFF2-40B4-BE49-F238E27FC236}">
                <a16:creationId xmlns:a16="http://schemas.microsoft.com/office/drawing/2014/main" id="{6D6450C5-C7F3-4402-92DB-4F89AAB195BB}"/>
              </a:ext>
            </a:extLst>
          </p:cNvPr>
          <p:cNvSpPr txBox="1"/>
          <p:nvPr/>
        </p:nvSpPr>
        <p:spPr>
          <a:xfrm>
            <a:off x="6538793" y="3691751"/>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19" name="#sl-pollanswer(1)">
            <a:extLst>
              <a:ext uri="{FF2B5EF4-FFF2-40B4-BE49-F238E27FC236}">
                <a16:creationId xmlns:a16="http://schemas.microsoft.com/office/drawing/2014/main" id="{86D18980-FBAC-44DB-AE96-DB042EF3060A}"/>
              </a:ext>
            </a:extLst>
          </p:cNvPr>
          <p:cNvSpPr txBox="1"/>
          <p:nvPr/>
        </p:nvSpPr>
        <p:spPr>
          <a:xfrm>
            <a:off x="6984843" y="3496027"/>
            <a:ext cx="3378818" cy="916330"/>
          </a:xfrm>
          <a:prstGeom prst="rect">
            <a:avLst/>
          </a:prstGeom>
          <a:noFill/>
        </p:spPr>
        <p:txBody>
          <a:bodyPr wrap="square" rtlCol="0" anchor="ctr" anchorCtr="0">
            <a:normAutofit/>
          </a:bodyPr>
          <a:lstStyle/>
          <a:p>
            <a:r>
              <a:rPr lang="fr-FR" dirty="0" smtClean="0">
                <a:solidFill>
                  <a:schemeClr val="bg1"/>
                </a:solidFill>
                <a:latin typeface="Arial" panose="020B0604020202020204" pitchFamily="34" charset="0"/>
                <a:cs typeface="Arial" panose="020B0604020202020204" pitchFamily="34" charset="0"/>
              </a:rPr>
              <a:t>Rechercher et ajouter des tâches </a:t>
            </a:r>
            <a:endParaRPr lang="fr-FR" dirty="0">
              <a:solidFill>
                <a:schemeClr val="bg1"/>
              </a:solidFill>
              <a:latin typeface="Arial" panose="020B0604020202020204" pitchFamily="34" charset="0"/>
              <a:cs typeface="Arial" panose="020B0604020202020204" pitchFamily="34" charset="0"/>
            </a:endParaRPr>
          </a:p>
        </p:txBody>
      </p:sp>
      <p:sp>
        <p:nvSpPr>
          <p:cNvPr id="20" name="Answer B Foreground">
            <a:extLst>
              <a:ext uri="{FF2B5EF4-FFF2-40B4-BE49-F238E27FC236}">
                <a16:creationId xmlns:a16="http://schemas.microsoft.com/office/drawing/2014/main" id="{490DF4C1-378D-4439-8996-0A1FBCF7335A}"/>
              </a:ext>
            </a:extLst>
          </p:cNvPr>
          <p:cNvSpPr/>
          <p:nvPr/>
        </p:nvSpPr>
        <p:spPr>
          <a:xfrm>
            <a:off x="6289110" y="3473726"/>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Answer A">
            <a:extLst>
              <a:ext uri="{FF2B5EF4-FFF2-40B4-BE49-F238E27FC236}">
                <a16:creationId xmlns:a16="http://schemas.microsoft.com/office/drawing/2014/main" id="{462FB440-3802-4640-95E5-7E769F1888EB}"/>
              </a:ext>
            </a:extLst>
          </p:cNvPr>
          <p:cNvGrpSpPr/>
          <p:nvPr/>
        </p:nvGrpSpPr>
        <p:grpSpPr>
          <a:xfrm>
            <a:off x="1452890" y="3482672"/>
            <a:ext cx="4524162" cy="929685"/>
            <a:chOff x="1452892" y="4172004"/>
            <a:chExt cx="4524162" cy="929685"/>
          </a:xfrm>
          <a:solidFill>
            <a:schemeClr val="tx2">
              <a:lumMod val="50000"/>
            </a:schemeClr>
          </a:solidFill>
        </p:grpSpPr>
        <p:sp>
          <p:nvSpPr>
            <p:cNvPr id="22" name="Background">
              <a:extLst>
                <a:ext uri="{FF2B5EF4-FFF2-40B4-BE49-F238E27FC236}">
                  <a16:creationId xmlns:a16="http://schemas.microsoft.com/office/drawing/2014/main"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A">
              <a:extLst>
                <a:ext uri="{FF2B5EF4-FFF2-40B4-BE49-F238E27FC236}">
                  <a16:creationId xmlns:a16="http://schemas.microsoft.com/office/drawing/2014/main" id="{AF0BF5BB-760B-4D01-AAEE-BEDC070EF526}"/>
                </a:ext>
              </a:extLst>
            </p:cNvPr>
            <p:cNvSpPr txBox="1"/>
            <p:nvPr/>
          </p:nvSpPr>
          <p:spPr>
            <a:xfrm>
              <a:off x="1717288" y="4381083"/>
              <a:ext cx="514121" cy="523220"/>
            </a:xfrm>
            <a:prstGeom prst="rect">
              <a:avLst/>
            </a:prstGeom>
            <a:grpFill/>
          </p:spPr>
          <p:txBody>
            <a:bodyPr wrap="square" rtlCol="0">
              <a:spAutoFit/>
            </a:bodyPr>
            <a:lstStyle/>
            <a:p>
              <a:r>
                <a:rPr lang="fr-FR" sz="2800" b="1" dirty="0" smtClean="0">
                  <a:solidFill>
                    <a:srgbClr val="FFC000"/>
                  </a:solidFill>
                  <a:latin typeface="Abadi Extra Light" panose="020B0204020104020204" pitchFamily="34" charset="0"/>
                </a:rPr>
                <a:t>A:</a:t>
              </a:r>
              <a:endParaRPr lang="fr-FR" sz="2800" b="1" dirty="0">
                <a:solidFill>
                  <a:srgbClr val="FFC000"/>
                </a:solidFill>
                <a:latin typeface="Abadi Extra Light" panose="020B0204020104020204" pitchFamily="34" charset="0"/>
              </a:endParaRPr>
            </a:p>
          </p:txBody>
        </p:sp>
        <p:sp>
          <p:nvSpPr>
            <p:cNvPr id="24" name="#sl-pollanswer(0)">
              <a:extLst>
                <a:ext uri="{FF2B5EF4-FFF2-40B4-BE49-F238E27FC236}">
                  <a16:creationId xmlns:a16="http://schemas.microsoft.com/office/drawing/2014/main" id="{16388FA3-C0D9-410C-BAE2-A6485A7F9BED}"/>
                </a:ext>
              </a:extLst>
            </p:cNvPr>
            <p:cNvSpPr txBox="1"/>
            <p:nvPr/>
          </p:nvSpPr>
          <p:spPr>
            <a:xfrm>
              <a:off x="2163338" y="4185359"/>
              <a:ext cx="3378818" cy="916330"/>
            </a:xfrm>
            <a:prstGeom prst="rect">
              <a:avLst/>
            </a:prstGeom>
            <a:noFill/>
          </p:spPr>
          <p:txBody>
            <a:bodyPr wrap="square" rtlCol="0" anchor="ctr" anchorCtr="0">
              <a:normAutofit/>
            </a:bodyPr>
            <a:lstStyle/>
            <a:p>
              <a:r>
                <a:rPr lang="fr-FR" dirty="0" smtClean="0">
                  <a:solidFill>
                    <a:schemeClr val="bg1"/>
                  </a:solidFill>
                  <a:latin typeface="Arial" panose="020B0604020202020204" pitchFamily="34" charset="0"/>
                  <a:cs typeface="Arial" panose="020B0604020202020204" pitchFamily="34" charset="0"/>
                </a:rPr>
                <a:t>Soumettre du code SAS</a:t>
              </a:r>
              <a:endParaRPr lang="fr-FR" dirty="0">
                <a:solidFill>
                  <a:schemeClr val="bg1"/>
                </a:solidFill>
                <a:latin typeface="Arial" panose="020B0604020202020204" pitchFamily="34" charset="0"/>
                <a:cs typeface="Arial" panose="020B0604020202020204" pitchFamily="34" charset="0"/>
              </a:endParaRPr>
            </a:p>
          </p:txBody>
        </p:sp>
      </p:grpSp>
      <p:grpSp>
        <p:nvGrpSpPr>
          <p:cNvPr id="26" name="Question">
            <a:extLst>
              <a:ext uri="{FF2B5EF4-FFF2-40B4-BE49-F238E27FC236}">
                <a16:creationId xmlns:a16="http://schemas.microsoft.com/office/drawing/2014/main" id="{C06F0B4B-66C1-4499-A17E-4B1853F266A4}"/>
              </a:ext>
            </a:extLst>
          </p:cNvPr>
          <p:cNvGrpSpPr/>
          <p:nvPr/>
        </p:nvGrpSpPr>
        <p:grpSpPr>
          <a:xfrm>
            <a:off x="-2" y="2164769"/>
            <a:ext cx="12192000" cy="1136407"/>
            <a:chOff x="0" y="2860778"/>
            <a:chExt cx="12192000" cy="1136407"/>
          </a:xfrm>
        </p:grpSpPr>
        <p:cxnSp>
          <p:nvCxnSpPr>
            <p:cNvPr id="27" name="Line">
              <a:extLst>
                <a:ext uri="{FF2B5EF4-FFF2-40B4-BE49-F238E27FC236}">
                  <a16:creationId xmlns:a16="http://schemas.microsoft.com/office/drawing/2014/main" id="{D9A9127F-6A62-4E1D-BA5E-8DF80971DDEE}"/>
                </a:ext>
              </a:extLst>
            </p:cNvPr>
            <p:cNvCxnSpPr>
              <a:cxnSpLocks/>
            </p:cNvCxnSpPr>
            <p:nvPr/>
          </p:nvCxnSpPr>
          <p:spPr>
            <a:xfrm flipV="1">
              <a:off x="0" y="3429000"/>
              <a:ext cx="12192000" cy="1"/>
            </a:xfrm>
            <a:prstGeom prst="line">
              <a:avLst/>
            </a:prstGeom>
            <a:ln/>
          </p:spPr>
          <p:style>
            <a:lnRef idx="1">
              <a:schemeClr val="dk1"/>
            </a:lnRef>
            <a:fillRef idx="0">
              <a:schemeClr val="dk1"/>
            </a:fillRef>
            <a:effectRef idx="0">
              <a:schemeClr val="dk1"/>
            </a:effectRef>
            <a:fontRef idx="minor">
              <a:schemeClr val="tx1"/>
            </a:fontRef>
          </p:style>
        </p:cxnSp>
        <p:sp>
          <p:nvSpPr>
            <p:cNvPr id="28" name="Background">
              <a:extLst>
                <a:ext uri="{FF2B5EF4-FFF2-40B4-BE49-F238E27FC236}">
                  <a16:creationId xmlns:a16="http://schemas.microsoft.com/office/drawing/2014/main"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aseline="-25000" dirty="0"/>
            </a:p>
          </p:txBody>
        </p:sp>
        <p:sp>
          <p:nvSpPr>
            <p:cNvPr id="29" name="#sl-pollquestion()">
              <a:extLst>
                <a:ext uri="{FF2B5EF4-FFF2-40B4-BE49-F238E27FC236}">
                  <a16:creationId xmlns:a16="http://schemas.microsoft.com/office/drawing/2014/main"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Avec le volet « statut </a:t>
              </a:r>
              <a:r>
                <a:rPr lang="fr-FR" sz="2400" dirty="0">
                  <a:solidFill>
                    <a:schemeClr val="bg1"/>
                  </a:solidFill>
                  <a:latin typeface="Arial" panose="020B0604020202020204" pitchFamily="34" charset="0"/>
                  <a:cs typeface="Arial" panose="020B0604020202020204" pitchFamily="34" charset="0"/>
                </a:rPr>
                <a:t>de la </a:t>
              </a:r>
              <a:r>
                <a:rPr lang="fr-FR" sz="2400" dirty="0" smtClean="0">
                  <a:solidFill>
                    <a:schemeClr val="bg1"/>
                  </a:solidFill>
                  <a:latin typeface="Arial" panose="020B0604020202020204" pitchFamily="34" charset="0"/>
                  <a:cs typeface="Arial" panose="020B0604020202020204" pitchFamily="34" charset="0"/>
                </a:rPr>
                <a:t>soumission » je peux ?</a:t>
              </a:r>
              <a:endParaRPr lang="fr-FR" sz="2400" dirty="0">
                <a:solidFill>
                  <a:schemeClr val="bg1"/>
                </a:solidFill>
                <a:latin typeface="Arial" panose="020B0604020202020204" pitchFamily="34" charset="0"/>
                <a:cs typeface="Arial" panose="020B0604020202020204" pitchFamily="34" charset="0"/>
              </a:endParaRPr>
            </a:p>
          </p:txBody>
        </p:sp>
      </p:grpSp>
      <p:pic>
        <p:nvPicPr>
          <p:cNvPr id="30" name="Picture 4" descr="Symbole Validation&quot; Images – Parcourir 106 le catalogue de photos, vecteurs  et vidéos | Adobe Stock"/>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833" b="90000" l="10000" r="90000">
                        <a14:foregroundMark x1="59722" y1="35833" x2="59722" y2="35833"/>
                        <a14:foregroundMark x1="73056" y1="14167" x2="73056" y2="14167"/>
                      </a14:backgroundRemoval>
                    </a14:imgEffect>
                  </a14:imgLayer>
                </a14:imgProps>
              </a:ext>
              <a:ext uri="{28A0092B-C50C-407E-A947-70E740481C1C}">
                <a14:useLocalDpi xmlns:a14="http://schemas.microsoft.com/office/drawing/2010/main" val="0"/>
              </a:ext>
            </a:extLst>
          </a:blip>
          <a:srcRect/>
          <a:stretch>
            <a:fillRect/>
          </a:stretch>
        </p:blipFill>
        <p:spPr bwMode="auto">
          <a:xfrm>
            <a:off x="5260570" y="4819966"/>
            <a:ext cx="705561" cy="705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18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2" presetClass="entr" presetSubtype="8" fill="hold" nodeType="withEffect">
                                  <p:stCondLst>
                                    <p:cond delay="5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0-#ppt_w/2"/>
                                          </p:val>
                                        </p:tav>
                                        <p:tav tm="100000">
                                          <p:val>
                                            <p:strVal val="#ppt_x"/>
                                          </p:val>
                                        </p:tav>
                                      </p:tavLst>
                                    </p:anim>
                                    <p:anim calcmode="lin" valueType="num">
                                      <p:cBhvr additive="base">
                                        <p:cTn id="17" dur="500" fill="hold"/>
                                        <p:tgtEl>
                                          <p:spTgt spid="21"/>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125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1+#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125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1+#ppt_w/2"/>
                                          </p:val>
                                        </p:tav>
                                        <p:tav tm="100000">
                                          <p:val>
                                            <p:strVal val="#ppt_x"/>
                                          </p:val>
                                        </p:tav>
                                      </p:tavLst>
                                    </p:anim>
                                    <p:anim calcmode="lin" valueType="num">
                                      <p:cBhvr additive="base">
                                        <p:cTn id="25" dur="500" fill="hold"/>
                                        <p:tgtEl>
                                          <p:spTgt spid="18"/>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125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20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idx="1"/>
          </p:nvPr>
        </p:nvSpPr>
        <p:spPr/>
        <p:txBody>
          <a:bodyPr/>
          <a:lstStyle/>
          <a:p>
            <a:r>
              <a:rPr lang="fr-FR" sz="3600" cap="all" dirty="0"/>
              <a:t>Organisation des données </a:t>
            </a:r>
          </a:p>
        </p:txBody>
      </p:sp>
      <p:sp>
        <p:nvSpPr>
          <p:cNvPr id="4" name="Espace réservé du numéro de diapositive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76368F-74A2-41EB-A1A0-8E728342CBF4}"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Rectangle 1"/>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4628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a:t>Les bibliothèques de données </a:t>
            </a:r>
          </a:p>
          <a:p>
            <a:r>
              <a:rPr lang="fr-FR" dirty="0"/>
              <a:t>Les tables et variables </a:t>
            </a:r>
            <a:endParaRPr lang="fr-FR" dirty="0" smtClean="0"/>
          </a:p>
          <a:p>
            <a:r>
              <a:rPr lang="fr-FR" dirty="0"/>
              <a:t>Gestion des formats </a:t>
            </a:r>
            <a:endParaRPr lang="fr-FR" dirty="0" smtClean="0"/>
          </a:p>
          <a:p>
            <a:r>
              <a:rPr lang="fr-FR" dirty="0" smtClean="0"/>
              <a:t>Import </a:t>
            </a:r>
            <a:r>
              <a:rPr lang="fr-FR" dirty="0"/>
              <a:t>de données</a:t>
            </a:r>
          </a:p>
          <a:p>
            <a:pPr marL="0" indent="0">
              <a:buNone/>
            </a:pPr>
            <a:endParaRPr lang="fr-FR" dirty="0" smtClean="0"/>
          </a:p>
        </p:txBody>
      </p:sp>
      <p:sp>
        <p:nvSpPr>
          <p:cNvPr id="5" name="Titre 4"/>
          <p:cNvSpPr>
            <a:spLocks noGrp="1"/>
          </p:cNvSpPr>
          <p:nvPr>
            <p:ph type="title"/>
          </p:nvPr>
        </p:nvSpPr>
        <p:spPr/>
        <p:txBody>
          <a:bodyPr>
            <a:normAutofit/>
          </a:bodyPr>
          <a:lstStyle/>
          <a:p>
            <a:r>
              <a:rPr lang="fr-FR" cap="all" dirty="0"/>
              <a:t>Organisation des données </a:t>
            </a:r>
          </a:p>
        </p:txBody>
      </p:sp>
      <p:sp>
        <p:nvSpPr>
          <p:cNvPr id="4" name="Espace réservé du numéro de diapositive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76368F-74A2-41EB-A1A0-8E728342CBF4}"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Rectangle 5"/>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09089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0" y="1431333"/>
            <a:ext cx="5476875" cy="4183853"/>
          </a:xfrm>
        </p:spPr>
        <p:txBody>
          <a:bodyPr>
            <a:normAutofit lnSpcReduction="10000"/>
          </a:bodyPr>
          <a:lstStyle/>
          <a:p>
            <a:r>
              <a:rPr lang="fr-FR" sz="1800" dirty="0" smtClean="0"/>
              <a:t>SAS est un langage de programmation permettant de gérer des bases de données. Par conséquent, la première question qui doit traverser l’esprit d’un programmeur est la suivante : où se trouvent les données? A quelles informations ai-je accès?</a:t>
            </a:r>
          </a:p>
          <a:p>
            <a:r>
              <a:rPr lang="fr-FR" sz="1800" dirty="0" smtClean="0"/>
              <a:t>C’est ici qu’une notion fondamentale entre en jeu : les </a:t>
            </a:r>
            <a:r>
              <a:rPr lang="fr-FR" sz="1800" b="1" dirty="0" smtClean="0">
                <a:solidFill>
                  <a:schemeClr val="accent1">
                    <a:lumMod val="75000"/>
                  </a:schemeClr>
                </a:solidFill>
              </a:rPr>
              <a:t>bibliothèques</a:t>
            </a:r>
            <a:r>
              <a:rPr lang="fr-FR" sz="1800" dirty="0" smtClean="0"/>
              <a:t>.</a:t>
            </a:r>
          </a:p>
          <a:p>
            <a:r>
              <a:rPr lang="fr-FR" sz="1800" dirty="0" smtClean="0"/>
              <a:t>Dans la vie courante, une bibliothèque est un lieu où sont rangés plus ou moins correctement des livres de toutes sorte.</a:t>
            </a:r>
          </a:p>
          <a:p>
            <a:r>
              <a:rPr lang="fr-FR" sz="1800" dirty="0" smtClean="0"/>
              <a:t>C’est identique dans SAS, sauf qu’il ne s’agit pas de livres mais de tables de données qui sont rangées dans ces bibliothèques.</a:t>
            </a:r>
          </a:p>
          <a:p>
            <a:r>
              <a:rPr lang="fr-FR" sz="1800" dirty="0" smtClean="0"/>
              <a:t>Une bibliothèque n’est donc ni plus ni moins qu’un conteneur de tables, elle </a:t>
            </a:r>
            <a:r>
              <a:rPr lang="fr-FR" sz="1800" b="1" dirty="0" smtClean="0">
                <a:solidFill>
                  <a:schemeClr val="accent1">
                    <a:lumMod val="75000"/>
                  </a:schemeClr>
                </a:solidFill>
              </a:rPr>
              <a:t>consiste en un nom virtuel que l’on associe à un répertoire physique</a:t>
            </a:r>
            <a:r>
              <a:rPr lang="fr-FR" sz="1800" dirty="0" smtClean="0"/>
              <a:t>.</a:t>
            </a:r>
          </a:p>
          <a:p>
            <a:pPr marL="0" indent="0">
              <a:buNone/>
            </a:pPr>
            <a:endParaRPr lang="fr-FR" sz="1800" dirty="0" smtClean="0"/>
          </a:p>
        </p:txBody>
      </p:sp>
      <p:sp>
        <p:nvSpPr>
          <p:cNvPr id="5" name="Titre 4"/>
          <p:cNvSpPr>
            <a:spLocks noGrp="1"/>
          </p:cNvSpPr>
          <p:nvPr>
            <p:ph type="title"/>
          </p:nvPr>
        </p:nvSpPr>
        <p:spPr/>
        <p:txBody>
          <a:bodyPr/>
          <a:lstStyle/>
          <a:p>
            <a:r>
              <a:rPr lang="fr-FR" cap="all" dirty="0" smtClean="0"/>
              <a:t>Les bibliothèques de données #1</a:t>
            </a:r>
            <a:endParaRPr lang="fr-FR" cap="all" dirty="0"/>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26</a:t>
            </a:fld>
            <a:endParaRPr lang="fr-FR" dirty="0">
              <a:solidFill>
                <a:prstClr val="black">
                  <a:tint val="75000"/>
                </a:prstClr>
              </a:solidFill>
            </a:endParaRPr>
          </a:p>
        </p:txBody>
      </p:sp>
      <p:sp>
        <p:nvSpPr>
          <p:cNvPr id="6" name="Rectangle 5"/>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2"/>
          <a:stretch>
            <a:fillRect/>
          </a:stretch>
        </p:blipFill>
        <p:spPr>
          <a:xfrm>
            <a:off x="5476875" y="1669259"/>
            <a:ext cx="6364673" cy="3708000"/>
          </a:xfrm>
          <a:prstGeom prst="rect">
            <a:avLst/>
          </a:prstGeom>
        </p:spPr>
      </p:pic>
      <p:sp>
        <p:nvSpPr>
          <p:cNvPr id="8" name="Rectangle à coins arrondis 7"/>
          <p:cNvSpPr/>
          <p:nvPr/>
        </p:nvSpPr>
        <p:spPr>
          <a:xfrm>
            <a:off x="5476875" y="2838450"/>
            <a:ext cx="2428875" cy="2428875"/>
          </a:xfrm>
          <a:prstGeom prst="roundRect">
            <a:avLst>
              <a:gd name="adj" fmla="val 981"/>
            </a:avLst>
          </a:prstGeom>
          <a:noFill/>
          <a:ln w="1905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697968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59508" y="2241324"/>
            <a:ext cx="7048500" cy="3922032"/>
          </a:xfrm>
        </p:spPr>
        <p:txBody>
          <a:bodyPr>
            <a:normAutofit/>
          </a:bodyPr>
          <a:lstStyle/>
          <a:p>
            <a:pPr>
              <a:spcAft>
                <a:spcPts val="600"/>
              </a:spcAft>
            </a:pPr>
            <a:r>
              <a:rPr lang="fr-FR" sz="1800" dirty="0" smtClean="0"/>
              <a:t>Il existe différents « types » de bibliothèques :</a:t>
            </a:r>
          </a:p>
          <a:p>
            <a:pPr lvl="1">
              <a:spcAft>
                <a:spcPts val="600"/>
              </a:spcAft>
              <a:buClr>
                <a:schemeClr val="tx2"/>
              </a:buClr>
            </a:pPr>
            <a:r>
              <a:rPr lang="fr-FR" sz="1600" b="1" dirty="0" smtClean="0">
                <a:solidFill>
                  <a:schemeClr val="tx2"/>
                </a:solidFill>
              </a:rPr>
              <a:t>Les bibliothèques prédéfinies de SAS </a:t>
            </a:r>
            <a:r>
              <a:rPr lang="fr-FR" sz="1600" dirty="0" smtClean="0"/>
              <a:t>: le système SAS définit lui-même certaines bibliothèques propres à son fonctionnement</a:t>
            </a:r>
          </a:p>
          <a:p>
            <a:pPr lvl="1">
              <a:spcAft>
                <a:spcPts val="600"/>
              </a:spcAft>
              <a:buClr>
                <a:schemeClr val="tx2"/>
              </a:buClr>
            </a:pPr>
            <a:r>
              <a:rPr lang="fr-FR" sz="1600" b="1" dirty="0" smtClean="0">
                <a:solidFill>
                  <a:schemeClr val="accent6">
                    <a:lumMod val="50000"/>
                  </a:schemeClr>
                </a:solidFill>
              </a:rPr>
              <a:t>Les bibliothèques définies par l’entreprise </a:t>
            </a:r>
            <a:r>
              <a:rPr lang="fr-FR" sz="1600" dirty="0" smtClean="0"/>
              <a:t>: il s’agit de bibliothèques partagées contenant tout ou partie de l’entrepôt de données de l’entreprise (bibliothèques </a:t>
            </a:r>
            <a:r>
              <a:rPr lang="fr-FR" sz="1600" b="1" dirty="0" smtClean="0">
                <a:solidFill>
                  <a:schemeClr val="accent6">
                    <a:lumMod val="50000"/>
                  </a:schemeClr>
                </a:solidFill>
              </a:rPr>
              <a:t>SIAD*</a:t>
            </a:r>
            <a:r>
              <a:rPr lang="fr-FR" sz="1600" dirty="0" smtClean="0"/>
              <a:t> pour les ACM</a:t>
            </a:r>
            <a:r>
              <a:rPr lang="fr-FR" sz="1600" dirty="0" smtClean="0"/>
              <a:t>)</a:t>
            </a:r>
            <a:r>
              <a:rPr lang="fr-FR" dirty="0" smtClean="0"/>
              <a:t>            </a:t>
            </a:r>
            <a:endParaRPr lang="fr-FR" dirty="0" smtClean="0"/>
          </a:p>
          <a:p>
            <a:pPr marL="457189" lvl="1" indent="0">
              <a:buNone/>
            </a:pPr>
            <a:r>
              <a:rPr lang="fr-FR" dirty="0" smtClean="0"/>
              <a:t>              </a:t>
            </a:r>
          </a:p>
          <a:p>
            <a:pPr marL="0" indent="0">
              <a:buNone/>
            </a:pPr>
            <a:endParaRPr lang="fr-FR" sz="2000" dirty="0" smtClean="0"/>
          </a:p>
        </p:txBody>
      </p:sp>
      <p:sp>
        <p:nvSpPr>
          <p:cNvPr id="5" name="Titre 4"/>
          <p:cNvSpPr>
            <a:spLocks noGrp="1"/>
          </p:cNvSpPr>
          <p:nvPr>
            <p:ph type="title"/>
          </p:nvPr>
        </p:nvSpPr>
        <p:spPr/>
        <p:txBody>
          <a:bodyPr/>
          <a:lstStyle/>
          <a:p>
            <a:r>
              <a:rPr lang="fr-FR" cap="all" dirty="0" smtClean="0"/>
              <a:t>Les bibliothèques de données #2</a:t>
            </a:r>
            <a:endParaRPr lang="fr-FR" cap="all" dirty="0"/>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27</a:t>
            </a:fld>
            <a:endParaRPr lang="fr-FR" dirty="0">
              <a:solidFill>
                <a:prstClr val="black">
                  <a:tint val="75000"/>
                </a:prstClr>
              </a:solidFill>
            </a:endParaRPr>
          </a:p>
        </p:txBody>
      </p:sp>
      <p:sp>
        <p:nvSpPr>
          <p:cNvPr id="6" name="Rectangle 5"/>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70" name="Image 1"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4555" y="901538"/>
            <a:ext cx="3109825" cy="58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à coins arrondis 2"/>
          <p:cNvSpPr/>
          <p:nvPr/>
        </p:nvSpPr>
        <p:spPr>
          <a:xfrm>
            <a:off x="7867650" y="3469837"/>
            <a:ext cx="1333500" cy="3028950"/>
          </a:xfrm>
          <a:prstGeom prst="roundRect">
            <a:avLst/>
          </a:prstGeom>
          <a:noFill/>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9" name="Rectangle à coins arrondis 8"/>
          <p:cNvSpPr/>
          <p:nvPr/>
        </p:nvSpPr>
        <p:spPr>
          <a:xfrm>
            <a:off x="7858125" y="1846641"/>
            <a:ext cx="1333500" cy="867984"/>
          </a:xfrm>
          <a:prstGeom prst="roundRect">
            <a:avLst/>
          </a:prstGeom>
          <a:noFill/>
          <a:ln w="28575">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0" name="Rectangle à coins arrondis 9"/>
          <p:cNvSpPr/>
          <p:nvPr/>
        </p:nvSpPr>
        <p:spPr>
          <a:xfrm>
            <a:off x="7858125" y="3005654"/>
            <a:ext cx="1333500" cy="425647"/>
          </a:xfrm>
          <a:prstGeom prst="roundRect">
            <a:avLst/>
          </a:prstGeom>
          <a:noFill/>
          <a:ln w="28575">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720486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cap="all" dirty="0" smtClean="0"/>
              <a:t>Les bibliothèques de données #3</a:t>
            </a:r>
            <a:endParaRPr lang="fr-FR" cap="all" dirty="0"/>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28</a:t>
            </a:fld>
            <a:endParaRPr lang="fr-FR" dirty="0">
              <a:solidFill>
                <a:prstClr val="black">
                  <a:tint val="75000"/>
                </a:prstClr>
              </a:solidFill>
            </a:endParaRPr>
          </a:p>
        </p:txBody>
      </p:sp>
      <p:graphicFrame>
        <p:nvGraphicFramePr>
          <p:cNvPr id="3" name="Tableau 2"/>
          <p:cNvGraphicFramePr>
            <a:graphicFrameLocks noGrp="1"/>
          </p:cNvGraphicFramePr>
          <p:nvPr>
            <p:extLst>
              <p:ext uri="{D42A27DB-BD31-4B8C-83A1-F6EECF244321}">
                <p14:modId xmlns:p14="http://schemas.microsoft.com/office/powerpoint/2010/main" val="3822910707"/>
              </p:ext>
            </p:extLst>
          </p:nvPr>
        </p:nvGraphicFramePr>
        <p:xfrm>
          <a:off x="903600" y="1368000"/>
          <a:ext cx="10526400" cy="4038600"/>
        </p:xfrm>
        <a:graphic>
          <a:graphicData uri="http://schemas.openxmlformats.org/drawingml/2006/table">
            <a:tbl>
              <a:tblPr firstRow="1" bandRow="1">
                <a:tableStyleId>{69012ECD-51FC-41F1-AA8D-1B2483CD663E}</a:tableStyleId>
              </a:tblPr>
              <a:tblGrid>
                <a:gridCol w="2631600">
                  <a:extLst>
                    <a:ext uri="{9D8B030D-6E8A-4147-A177-3AD203B41FA5}">
                      <a16:colId xmlns:a16="http://schemas.microsoft.com/office/drawing/2014/main" val="3713098538"/>
                    </a:ext>
                  </a:extLst>
                </a:gridCol>
                <a:gridCol w="2631600">
                  <a:extLst>
                    <a:ext uri="{9D8B030D-6E8A-4147-A177-3AD203B41FA5}">
                      <a16:colId xmlns:a16="http://schemas.microsoft.com/office/drawing/2014/main" val="2205647398"/>
                    </a:ext>
                  </a:extLst>
                </a:gridCol>
                <a:gridCol w="2631600">
                  <a:extLst>
                    <a:ext uri="{9D8B030D-6E8A-4147-A177-3AD203B41FA5}">
                      <a16:colId xmlns:a16="http://schemas.microsoft.com/office/drawing/2014/main" val="1572077214"/>
                    </a:ext>
                  </a:extLst>
                </a:gridCol>
                <a:gridCol w="2631600">
                  <a:extLst>
                    <a:ext uri="{9D8B030D-6E8A-4147-A177-3AD203B41FA5}">
                      <a16:colId xmlns:a16="http://schemas.microsoft.com/office/drawing/2014/main" val="249571678"/>
                    </a:ext>
                  </a:extLst>
                </a:gridCol>
              </a:tblGrid>
              <a:tr h="370840">
                <a:tc>
                  <a:txBody>
                    <a:bodyPr/>
                    <a:lstStyle/>
                    <a:p>
                      <a:r>
                        <a:rPr lang="fr-FR" sz="1200" dirty="0" smtClean="0"/>
                        <a:t>Type de bibliothèque</a:t>
                      </a:r>
                      <a:endParaRPr lang="fr-FR" sz="1200" dirty="0"/>
                    </a:p>
                  </a:txBody>
                  <a:tcPr/>
                </a:tc>
                <a:tc>
                  <a:txBody>
                    <a:bodyPr/>
                    <a:lstStyle/>
                    <a:p>
                      <a:r>
                        <a:rPr lang="fr-FR" sz="1200" dirty="0" smtClean="0"/>
                        <a:t>Nom de la bibliothèque</a:t>
                      </a:r>
                      <a:endParaRPr lang="fr-FR" sz="1200" dirty="0"/>
                    </a:p>
                  </a:txBody>
                  <a:tcPr/>
                </a:tc>
                <a:tc>
                  <a:txBody>
                    <a:bodyPr/>
                    <a:lstStyle/>
                    <a:p>
                      <a:r>
                        <a:rPr lang="fr-FR" sz="1200" dirty="0" smtClean="0"/>
                        <a:t>Caractéristiques</a:t>
                      </a:r>
                      <a:endParaRPr lang="fr-FR" sz="1200" dirty="0"/>
                    </a:p>
                  </a:txBody>
                  <a:tcPr/>
                </a:tc>
                <a:tc>
                  <a:txBody>
                    <a:bodyPr/>
                    <a:lstStyle/>
                    <a:p>
                      <a:r>
                        <a:rPr lang="fr-FR" sz="1200" dirty="0" smtClean="0"/>
                        <a:t>Contenu</a:t>
                      </a:r>
                      <a:endParaRPr lang="fr-FR" sz="1200" dirty="0"/>
                    </a:p>
                  </a:txBody>
                  <a:tcPr/>
                </a:tc>
                <a:extLst>
                  <a:ext uri="{0D108BD9-81ED-4DB2-BD59-A6C34878D82A}">
                    <a16:rowId xmlns:a16="http://schemas.microsoft.com/office/drawing/2014/main" val="108981136"/>
                  </a:ext>
                </a:extLst>
              </a:tr>
              <a:tr h="370840">
                <a:tc rowSpan="4">
                  <a:txBody>
                    <a:bodyPr/>
                    <a:lstStyle/>
                    <a:p>
                      <a:r>
                        <a:rPr lang="fr-FR" sz="1200" dirty="0" smtClean="0"/>
                        <a:t>Définie</a:t>
                      </a:r>
                      <a:r>
                        <a:rPr lang="fr-FR" sz="1200" baseline="0" dirty="0" smtClean="0"/>
                        <a:t> par SAS (à l’ouverture)</a:t>
                      </a:r>
                      <a:endParaRPr lang="fr-FR" sz="1200" dirty="0"/>
                    </a:p>
                  </a:txBody>
                  <a:tcPr/>
                </a:tc>
                <a:tc>
                  <a:txBody>
                    <a:bodyPr/>
                    <a:lstStyle/>
                    <a:p>
                      <a:r>
                        <a:rPr lang="fr-FR" sz="1200" dirty="0" smtClean="0"/>
                        <a:t>WORK</a:t>
                      </a:r>
                      <a:endParaRPr lang="fr-FR" sz="1200"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fr-FR" sz="1200" dirty="0" smtClean="0"/>
                        <a:t>Personnelle et temporaire (le</a:t>
                      </a:r>
                      <a:r>
                        <a:rPr lang="fr-FR" sz="1200" baseline="0" dirty="0" smtClean="0"/>
                        <a:t> temps d’une session)</a:t>
                      </a:r>
                      <a:endParaRPr lang="fr-FR" sz="1200" dirty="0" smtClean="0"/>
                    </a:p>
                    <a:p>
                      <a:endParaRPr lang="fr-FR" sz="1200" dirty="0"/>
                    </a:p>
                  </a:txBody>
                  <a:tcPr/>
                </a:tc>
                <a:tc>
                  <a:txBody>
                    <a:bodyPr/>
                    <a:lstStyle/>
                    <a:p>
                      <a:r>
                        <a:rPr lang="fr-FR" sz="1200" dirty="0" smtClean="0"/>
                        <a:t>Tables</a:t>
                      </a:r>
                      <a:r>
                        <a:rPr lang="fr-FR" sz="1200" baseline="0" dirty="0" smtClean="0"/>
                        <a:t> qui ne sont pas destinées à être conservées</a:t>
                      </a:r>
                      <a:endParaRPr lang="fr-FR" sz="1200" dirty="0"/>
                    </a:p>
                  </a:txBody>
                  <a:tcPr/>
                </a:tc>
                <a:extLst>
                  <a:ext uri="{0D108BD9-81ED-4DB2-BD59-A6C34878D82A}">
                    <a16:rowId xmlns:a16="http://schemas.microsoft.com/office/drawing/2014/main" val="1421312481"/>
                  </a:ext>
                </a:extLst>
              </a:tr>
              <a:tr h="370840">
                <a:tc vMerge="1">
                  <a:txBody>
                    <a:bodyPr/>
                    <a:lstStyle/>
                    <a:p>
                      <a:endParaRPr lang="fr-FR" sz="1400" dirty="0"/>
                    </a:p>
                  </a:txBody>
                  <a:tcPr/>
                </a:tc>
                <a:tc>
                  <a:txBody>
                    <a:bodyPr/>
                    <a:lstStyle/>
                    <a:p>
                      <a:r>
                        <a:rPr lang="fr-FR" sz="1200" dirty="0" smtClean="0"/>
                        <a:t>SASUSER</a:t>
                      </a:r>
                      <a:endParaRPr lang="fr-FR" sz="1200" dirty="0"/>
                    </a:p>
                  </a:txBody>
                  <a:tcPr/>
                </a:tc>
                <a:tc>
                  <a:txBody>
                    <a:bodyPr/>
                    <a:lstStyle/>
                    <a:p>
                      <a:r>
                        <a:rPr lang="fr-FR" sz="1200" dirty="0" smtClean="0"/>
                        <a:t>Personnelle et pérenne dans le temps</a:t>
                      </a:r>
                      <a:endParaRPr lang="fr-FR" sz="1200" dirty="0"/>
                    </a:p>
                  </a:txBody>
                  <a:tcPr/>
                </a:tc>
                <a:tc>
                  <a:txBody>
                    <a:bodyPr/>
                    <a:lstStyle/>
                    <a:p>
                      <a:endParaRPr lang="fr-FR" sz="1200" dirty="0"/>
                    </a:p>
                  </a:txBody>
                  <a:tcPr/>
                </a:tc>
                <a:extLst>
                  <a:ext uri="{0D108BD9-81ED-4DB2-BD59-A6C34878D82A}">
                    <a16:rowId xmlns:a16="http://schemas.microsoft.com/office/drawing/2014/main" val="3760289325"/>
                  </a:ext>
                </a:extLst>
              </a:tr>
              <a:tr h="370840">
                <a:tc vMerge="1">
                  <a:txBody>
                    <a:bodyPr/>
                    <a:lstStyle/>
                    <a:p>
                      <a:endParaRPr lang="fr-FR" sz="1400" dirty="0"/>
                    </a:p>
                  </a:txBody>
                  <a:tcPr/>
                </a:tc>
                <a:tc>
                  <a:txBody>
                    <a:bodyPr/>
                    <a:lstStyle/>
                    <a:p>
                      <a:r>
                        <a:rPr lang="fr-FR" sz="1200" dirty="0" smtClean="0"/>
                        <a:t>SASHELP</a:t>
                      </a:r>
                      <a:endParaRPr lang="fr-FR" sz="1200" dirty="0"/>
                    </a:p>
                  </a:txBody>
                  <a:tcPr/>
                </a:tc>
                <a:tc>
                  <a:txBody>
                    <a:bodyPr/>
                    <a:lstStyle/>
                    <a:p>
                      <a:endParaRPr lang="fr-FR" sz="1200" dirty="0"/>
                    </a:p>
                  </a:txBody>
                  <a:tcPr/>
                </a:tc>
                <a:tc>
                  <a:txBody>
                    <a:bodyPr/>
                    <a:lstStyle/>
                    <a:p>
                      <a:r>
                        <a:rPr lang="fr-FR" sz="1200" dirty="0" smtClean="0"/>
                        <a:t>Tables de données fournies</a:t>
                      </a:r>
                      <a:r>
                        <a:rPr lang="fr-FR" sz="1200" baseline="0" dirty="0" smtClean="0"/>
                        <a:t> par SAS dont certaines à des fins d’exercices (class, air, </a:t>
                      </a:r>
                      <a:r>
                        <a:rPr lang="fr-FR" sz="1200" baseline="0" dirty="0" err="1" smtClean="0"/>
                        <a:t>shoes</a:t>
                      </a:r>
                      <a:r>
                        <a:rPr lang="fr-FR" sz="1200" baseline="0" dirty="0" smtClean="0"/>
                        <a:t>, …)</a:t>
                      </a:r>
                      <a:endParaRPr lang="fr-FR" sz="1200" dirty="0"/>
                    </a:p>
                  </a:txBody>
                  <a:tcPr/>
                </a:tc>
                <a:extLst>
                  <a:ext uri="{0D108BD9-81ED-4DB2-BD59-A6C34878D82A}">
                    <a16:rowId xmlns:a16="http://schemas.microsoft.com/office/drawing/2014/main" val="303610183"/>
                  </a:ext>
                </a:extLst>
              </a:tr>
              <a:tr h="370840">
                <a:tc vMerge="1">
                  <a:txBody>
                    <a:bodyPr/>
                    <a:lstStyle/>
                    <a:p>
                      <a:endParaRPr lang="fr-FR" sz="1200" dirty="0"/>
                    </a:p>
                  </a:txBody>
                  <a:tcPr/>
                </a:tc>
                <a:tc>
                  <a:txBody>
                    <a:bodyPr/>
                    <a:lstStyle/>
                    <a:p>
                      <a:r>
                        <a:rPr lang="fr-FR" sz="1200" dirty="0" smtClean="0"/>
                        <a:t>MAPS</a:t>
                      </a:r>
                      <a:endParaRPr lang="fr-FR" sz="1200" dirty="0"/>
                    </a:p>
                  </a:txBody>
                  <a:tcPr/>
                </a:tc>
                <a:tc>
                  <a:txBody>
                    <a:bodyPr/>
                    <a:lstStyle/>
                    <a:p>
                      <a:endParaRPr lang="fr-FR" sz="1200" dirty="0"/>
                    </a:p>
                  </a:txBody>
                  <a:tcPr/>
                </a:tc>
                <a:tc>
                  <a:txBody>
                    <a:bodyPr/>
                    <a:lstStyle/>
                    <a:p>
                      <a:r>
                        <a:rPr lang="fr-FR" sz="1200" dirty="0" smtClean="0"/>
                        <a:t>Contient des tables utiles pour construire des fonds de cartes géographiques (ne sert que rarement).</a:t>
                      </a:r>
                      <a:endParaRPr lang="fr-FR" sz="1200" dirty="0"/>
                    </a:p>
                  </a:txBody>
                  <a:tcPr/>
                </a:tc>
                <a:extLst>
                  <a:ext uri="{0D108BD9-81ED-4DB2-BD59-A6C34878D82A}">
                    <a16:rowId xmlns:a16="http://schemas.microsoft.com/office/drawing/2014/main" val="3441504954"/>
                  </a:ext>
                </a:extLst>
              </a:tr>
              <a:tr h="370840">
                <a:tc>
                  <a:txBody>
                    <a:bodyPr/>
                    <a:lstStyle/>
                    <a:p>
                      <a:r>
                        <a:rPr lang="fr-FR" sz="1200" dirty="0" smtClean="0"/>
                        <a:t>Définie</a:t>
                      </a:r>
                      <a:r>
                        <a:rPr lang="fr-FR" sz="1200" baseline="0" dirty="0" smtClean="0"/>
                        <a:t> par l’entreprise</a:t>
                      </a:r>
                      <a:endParaRPr lang="fr-FR" sz="1200" dirty="0"/>
                    </a:p>
                  </a:txBody>
                  <a:tcPr/>
                </a:tc>
                <a:tc>
                  <a:txBody>
                    <a:bodyPr/>
                    <a:lstStyle/>
                    <a:p>
                      <a:r>
                        <a:rPr lang="fr-FR" sz="1200" dirty="0" smtClean="0"/>
                        <a:t>SIAD*</a:t>
                      </a:r>
                      <a:endParaRPr lang="fr-FR" sz="1200" b="1" dirty="0"/>
                    </a:p>
                  </a:txBody>
                  <a:tcPr/>
                </a:tc>
                <a:tc>
                  <a:txBody>
                    <a:bodyPr/>
                    <a:lstStyle/>
                    <a:p>
                      <a:r>
                        <a:rPr lang="fr-FR" sz="1200" dirty="0" smtClean="0"/>
                        <a:t>Partagées</a:t>
                      </a:r>
                      <a:endParaRPr lang="fr-FR" sz="1200" dirty="0"/>
                    </a:p>
                  </a:txBody>
                  <a:tcPr/>
                </a:tc>
                <a:tc>
                  <a:txBody>
                    <a:bodyPr/>
                    <a:lstStyle/>
                    <a:p>
                      <a:r>
                        <a:rPr lang="fr-FR" sz="1200" dirty="0" smtClean="0"/>
                        <a:t>Décisionnel ACM</a:t>
                      </a:r>
                      <a:endParaRPr lang="fr-FR" sz="1200" dirty="0"/>
                    </a:p>
                  </a:txBody>
                  <a:tcPr/>
                </a:tc>
                <a:extLst>
                  <a:ext uri="{0D108BD9-81ED-4DB2-BD59-A6C34878D82A}">
                    <a16:rowId xmlns:a16="http://schemas.microsoft.com/office/drawing/2014/main" val="1499390282"/>
                  </a:ext>
                </a:extLst>
              </a:tr>
              <a:tr h="370840">
                <a:tc>
                  <a:txBody>
                    <a:bodyPr/>
                    <a:lstStyle/>
                    <a:p>
                      <a:r>
                        <a:rPr lang="fr-FR" sz="1200" dirty="0" smtClean="0"/>
                        <a:t>Définie par l’utilisateur</a:t>
                      </a:r>
                      <a:endParaRPr lang="fr-FR" sz="1200" dirty="0"/>
                    </a:p>
                  </a:txBody>
                  <a:tcPr/>
                </a:tc>
                <a:tc>
                  <a:txBody>
                    <a:bodyPr/>
                    <a:lstStyle/>
                    <a:p>
                      <a:r>
                        <a:rPr lang="fr-FR" sz="1200" dirty="0" smtClean="0"/>
                        <a:t>Noms virtuels alloués</a:t>
                      </a:r>
                      <a:r>
                        <a:rPr lang="fr-FR" sz="1200" baseline="0" dirty="0" smtClean="0"/>
                        <a:t> par l’utilisateur</a:t>
                      </a:r>
                      <a:endParaRPr lang="fr-FR" sz="1200" dirty="0"/>
                    </a:p>
                  </a:txBody>
                  <a:tcPr/>
                </a:tc>
                <a:tc>
                  <a:txBody>
                    <a:bodyPr/>
                    <a:lstStyle/>
                    <a:p>
                      <a:r>
                        <a:rPr lang="fr-FR" sz="1200" dirty="0" smtClean="0"/>
                        <a:t>Tous noms sans espace ni caractères spéciaux. Ne doit pas non plus commencer par un chiffre et ne doit contenir que huit caractères au maximum. </a:t>
                      </a:r>
                      <a:endParaRPr lang="fr-FR" sz="1200" dirty="0"/>
                    </a:p>
                  </a:txBody>
                  <a:tcPr/>
                </a:tc>
                <a:tc>
                  <a:txBody>
                    <a:bodyPr/>
                    <a:lstStyle/>
                    <a:p>
                      <a:endParaRPr lang="fr-FR" sz="1200" dirty="0"/>
                    </a:p>
                  </a:txBody>
                  <a:tcPr/>
                </a:tc>
                <a:extLst>
                  <a:ext uri="{0D108BD9-81ED-4DB2-BD59-A6C34878D82A}">
                    <a16:rowId xmlns:a16="http://schemas.microsoft.com/office/drawing/2014/main" val="941215300"/>
                  </a:ext>
                </a:extLst>
              </a:tr>
            </a:tbl>
          </a:graphicData>
        </a:graphic>
      </p:graphicFrame>
      <p:sp>
        <p:nvSpPr>
          <p:cNvPr id="6" name="Rectangle 5"/>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359994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904875" y="1368425"/>
            <a:ext cx="10515600" cy="5173624"/>
          </a:xfrm>
        </p:spPr>
        <p:txBody>
          <a:bodyPr>
            <a:normAutofit/>
          </a:bodyPr>
          <a:lstStyle/>
          <a:p>
            <a:r>
              <a:rPr lang="fr-FR" sz="1800" dirty="0"/>
              <a:t>Une </a:t>
            </a:r>
            <a:r>
              <a:rPr lang="fr-FR" sz="1800" b="1" dirty="0">
                <a:solidFill>
                  <a:schemeClr val="accent1">
                    <a:lumMod val="75000"/>
                  </a:schemeClr>
                </a:solidFill>
              </a:rPr>
              <a:t>table</a:t>
            </a:r>
            <a:r>
              <a:rPr lang="fr-FR" sz="1800" dirty="0"/>
              <a:t> SAS (</a:t>
            </a:r>
            <a:r>
              <a:rPr lang="fr-FR" sz="1800" i="1" dirty="0"/>
              <a:t>SAS </a:t>
            </a:r>
            <a:r>
              <a:rPr lang="fr-FR" sz="1800" i="1" dirty="0" err="1" smtClean="0"/>
              <a:t>dataset</a:t>
            </a:r>
            <a:r>
              <a:rPr lang="fr-FR" sz="1800" i="1" dirty="0" smtClean="0"/>
              <a:t> en  </a:t>
            </a:r>
            <a:r>
              <a:rPr lang="fr-FR" sz="1800" i="1" dirty="0"/>
              <a:t>anglais</a:t>
            </a:r>
            <a:r>
              <a:rPr lang="fr-FR" sz="1800" dirty="0"/>
              <a:t>)  peut ê</a:t>
            </a:r>
            <a:r>
              <a:rPr lang="fr-FR" sz="1800" dirty="0" smtClean="0"/>
              <a:t>tre  </a:t>
            </a:r>
            <a:r>
              <a:rPr lang="fr-FR" sz="1800" dirty="0"/>
              <a:t>vue  comme  une  </a:t>
            </a:r>
            <a:r>
              <a:rPr lang="fr-FR" sz="1800" dirty="0" smtClean="0"/>
              <a:t>matrice à deux entrées composée de lignes (observations) et de colonnes (variables) :</a:t>
            </a:r>
          </a:p>
          <a:p>
            <a:endParaRPr lang="fr-FR" sz="1800" dirty="0" smtClean="0"/>
          </a:p>
          <a:p>
            <a:endParaRPr lang="fr-FR" sz="1800" dirty="0"/>
          </a:p>
          <a:p>
            <a:endParaRPr lang="fr-FR" sz="1800" dirty="0" smtClean="0"/>
          </a:p>
          <a:p>
            <a:endParaRPr lang="fr-FR" sz="1800" dirty="0" smtClean="0"/>
          </a:p>
          <a:p>
            <a:endParaRPr lang="fr-FR" sz="1800" dirty="0"/>
          </a:p>
          <a:p>
            <a:endParaRPr lang="fr-FR" sz="1800" dirty="0" smtClean="0"/>
          </a:p>
          <a:p>
            <a:r>
              <a:rPr lang="fr-FR" sz="1800" dirty="0" smtClean="0"/>
              <a:t>Le nom d’une table peut comporter jusqu’à 32 caractères.</a:t>
            </a:r>
          </a:p>
          <a:p>
            <a:pPr marL="0" indent="0">
              <a:spcBef>
                <a:spcPts val="600"/>
              </a:spcBef>
              <a:buNone/>
            </a:pPr>
            <a:r>
              <a:rPr lang="fr-FR" sz="1800" dirty="0" smtClean="0"/>
              <a:t>    Il est conseillé d’avoir un nom de table qui :</a:t>
            </a:r>
          </a:p>
          <a:p>
            <a:pPr lvl="1"/>
            <a:r>
              <a:rPr lang="fr-FR" sz="1600" dirty="0" smtClean="0"/>
              <a:t>Commence par une lettre ou un trait de soulignement.</a:t>
            </a:r>
          </a:p>
          <a:p>
            <a:pPr lvl="1"/>
            <a:r>
              <a:rPr lang="fr-FR" sz="1600" dirty="0" smtClean="0"/>
              <a:t>Inclut seulement des lettres, des traits de soulignement et des numéros.</a:t>
            </a:r>
          </a:p>
          <a:p>
            <a:pPr marL="0" indent="0">
              <a:buNone/>
            </a:pPr>
            <a:endParaRPr lang="fr-FR" sz="2000" dirty="0" smtClean="0"/>
          </a:p>
          <a:p>
            <a:pPr lvl="1"/>
            <a:endParaRPr lang="fr-FR" dirty="0" smtClean="0"/>
          </a:p>
        </p:txBody>
      </p:sp>
      <p:sp>
        <p:nvSpPr>
          <p:cNvPr id="5" name="Titre 4"/>
          <p:cNvSpPr>
            <a:spLocks noGrp="1"/>
          </p:cNvSpPr>
          <p:nvPr>
            <p:ph type="title"/>
          </p:nvPr>
        </p:nvSpPr>
        <p:spPr/>
        <p:txBody>
          <a:bodyPr/>
          <a:lstStyle/>
          <a:p>
            <a:r>
              <a:rPr lang="fr-FR" cap="all" dirty="0" smtClean="0"/>
              <a:t>Les tables et variables #1</a:t>
            </a:r>
            <a:endParaRPr lang="fr-FR" cap="all" dirty="0"/>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29</a:t>
            </a:fld>
            <a:endParaRPr lang="fr-FR" dirty="0">
              <a:solidFill>
                <a:prstClr val="black">
                  <a:tint val="75000"/>
                </a:prstClr>
              </a:solidFill>
            </a:endParaRPr>
          </a:p>
        </p:txBody>
      </p:sp>
      <p:pic>
        <p:nvPicPr>
          <p:cNvPr id="3" name="Image 2"/>
          <p:cNvPicPr>
            <a:picLocks noChangeAspect="1"/>
          </p:cNvPicPr>
          <p:nvPr/>
        </p:nvPicPr>
        <p:blipFill rotWithShape="1">
          <a:blip r:embed="rId2"/>
          <a:srcRect b="53970"/>
          <a:stretch/>
        </p:blipFill>
        <p:spPr>
          <a:xfrm>
            <a:off x="2825265" y="2239373"/>
            <a:ext cx="3587551" cy="1263409"/>
          </a:xfrm>
          <a:prstGeom prst="rect">
            <a:avLst/>
          </a:prstGeom>
        </p:spPr>
      </p:pic>
      <p:sp>
        <p:nvSpPr>
          <p:cNvPr id="9" name="Accolade fermante 8"/>
          <p:cNvSpPr/>
          <p:nvPr/>
        </p:nvSpPr>
        <p:spPr>
          <a:xfrm rot="16200000" flipH="1">
            <a:off x="3242178" y="3281366"/>
            <a:ext cx="137160" cy="680622"/>
          </a:xfrm>
          <a:prstGeom prst="rightBrace">
            <a:avLst>
              <a:gd name="adj1" fmla="val 8333"/>
              <a:gd name="adj2" fmla="val 48691"/>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 name="Accolade fermante 9"/>
          <p:cNvSpPr/>
          <p:nvPr/>
        </p:nvSpPr>
        <p:spPr>
          <a:xfrm>
            <a:off x="6502784" y="2438129"/>
            <a:ext cx="152742" cy="1064653"/>
          </a:xfrm>
          <a:prstGeom prst="righ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ZoneTexte 10"/>
          <p:cNvSpPr txBox="1"/>
          <p:nvPr/>
        </p:nvSpPr>
        <p:spPr>
          <a:xfrm>
            <a:off x="4248799" y="3740569"/>
            <a:ext cx="1241503" cy="307777"/>
          </a:xfrm>
          <a:prstGeom prst="rect">
            <a:avLst/>
          </a:prstGeom>
          <a:noFill/>
        </p:spPr>
        <p:txBody>
          <a:bodyPr vert="horz" wrap="square" rtlCol="0">
            <a:spAutoFit/>
          </a:bodyPr>
          <a:lstStyle/>
          <a:p>
            <a:r>
              <a:rPr lang="fr-FR" sz="1400" dirty="0" smtClean="0">
                <a:solidFill>
                  <a:schemeClr val="tx2">
                    <a:lumMod val="75000"/>
                  </a:schemeClr>
                </a:solidFill>
              </a:rPr>
              <a:t>variables</a:t>
            </a:r>
            <a:endParaRPr lang="fr-FR" dirty="0">
              <a:solidFill>
                <a:schemeClr val="tx2">
                  <a:lumMod val="75000"/>
                </a:schemeClr>
              </a:solidFill>
            </a:endParaRPr>
          </a:p>
        </p:txBody>
      </p:sp>
      <p:sp>
        <p:nvSpPr>
          <p:cNvPr id="12" name="ZoneTexte 11"/>
          <p:cNvSpPr txBox="1"/>
          <p:nvPr/>
        </p:nvSpPr>
        <p:spPr>
          <a:xfrm>
            <a:off x="6745494" y="2816566"/>
            <a:ext cx="1241503" cy="307777"/>
          </a:xfrm>
          <a:prstGeom prst="rect">
            <a:avLst/>
          </a:prstGeom>
          <a:noFill/>
        </p:spPr>
        <p:txBody>
          <a:bodyPr vert="horz" wrap="square" rtlCol="0">
            <a:spAutoFit/>
          </a:bodyPr>
          <a:lstStyle/>
          <a:p>
            <a:r>
              <a:rPr lang="fr-FR" sz="1400" dirty="0" smtClean="0">
                <a:solidFill>
                  <a:schemeClr val="tx2">
                    <a:lumMod val="75000"/>
                  </a:schemeClr>
                </a:solidFill>
              </a:rPr>
              <a:t>observations</a:t>
            </a:r>
            <a:endParaRPr lang="fr-FR" dirty="0">
              <a:solidFill>
                <a:schemeClr val="tx2">
                  <a:lumMod val="75000"/>
                </a:schemeClr>
              </a:solidFill>
            </a:endParaRPr>
          </a:p>
        </p:txBody>
      </p:sp>
      <p:sp>
        <p:nvSpPr>
          <p:cNvPr id="17" name="Accolade fermante 16"/>
          <p:cNvSpPr/>
          <p:nvPr/>
        </p:nvSpPr>
        <p:spPr>
          <a:xfrm rot="16200000" flipH="1">
            <a:off x="3922800" y="3281365"/>
            <a:ext cx="137160" cy="680622"/>
          </a:xfrm>
          <a:prstGeom prst="rightBrace">
            <a:avLst>
              <a:gd name="adj1" fmla="val 8333"/>
              <a:gd name="adj2" fmla="val 48691"/>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Accolade fermante 17"/>
          <p:cNvSpPr/>
          <p:nvPr/>
        </p:nvSpPr>
        <p:spPr>
          <a:xfrm rot="16200000" flipH="1">
            <a:off x="4609954" y="3277932"/>
            <a:ext cx="137160" cy="680622"/>
          </a:xfrm>
          <a:prstGeom prst="rightBrace">
            <a:avLst>
              <a:gd name="adj1" fmla="val 8333"/>
              <a:gd name="adj2" fmla="val 48691"/>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9" name="Accolade fermante 18"/>
          <p:cNvSpPr/>
          <p:nvPr/>
        </p:nvSpPr>
        <p:spPr>
          <a:xfrm rot="16200000" flipH="1">
            <a:off x="5297108" y="3277932"/>
            <a:ext cx="137160" cy="680622"/>
          </a:xfrm>
          <a:prstGeom prst="rightBrace">
            <a:avLst>
              <a:gd name="adj1" fmla="val 8333"/>
              <a:gd name="adj2" fmla="val 48691"/>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0" name="Accolade fermante 19"/>
          <p:cNvSpPr/>
          <p:nvPr/>
        </p:nvSpPr>
        <p:spPr>
          <a:xfrm rot="16200000" flipH="1">
            <a:off x="5990794" y="3277932"/>
            <a:ext cx="137160" cy="680622"/>
          </a:xfrm>
          <a:prstGeom prst="rightBrace">
            <a:avLst>
              <a:gd name="adj1" fmla="val 8333"/>
              <a:gd name="adj2" fmla="val 48691"/>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Rectangle 15"/>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610409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idx="1"/>
          </p:nvPr>
        </p:nvSpPr>
        <p:spPr/>
        <p:txBody>
          <a:bodyPr/>
          <a:lstStyle/>
          <a:p>
            <a:r>
              <a:rPr lang="fr-FR" sz="3600" cap="all" dirty="0"/>
              <a:t>Découvrir SAS Entreprise Guide </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3</a:t>
            </a:fld>
            <a:endParaRPr lang="fr-FR" dirty="0">
              <a:solidFill>
                <a:prstClr val="black">
                  <a:tint val="75000"/>
                </a:prstClr>
              </a:solidFill>
            </a:endParaRPr>
          </a:p>
        </p:txBody>
      </p:sp>
      <p:sp>
        <p:nvSpPr>
          <p:cNvPr id="2" name="Rectangle 1"/>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326425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904875" y="1368425"/>
            <a:ext cx="10515600" cy="1489076"/>
          </a:xfrm>
        </p:spPr>
        <p:txBody>
          <a:bodyPr>
            <a:normAutofit/>
          </a:bodyPr>
          <a:lstStyle/>
          <a:p>
            <a:r>
              <a:rPr lang="fr-FR" sz="1900" dirty="0"/>
              <a:t>Le nom </a:t>
            </a:r>
            <a:r>
              <a:rPr lang="fr-FR" sz="1900" dirty="0" smtClean="0"/>
              <a:t>d’une variable peut comporter </a:t>
            </a:r>
            <a:r>
              <a:rPr lang="fr-FR" sz="1900" dirty="0"/>
              <a:t>jusqu’à 32 caractères.</a:t>
            </a:r>
          </a:p>
          <a:p>
            <a:pPr marL="0" indent="0">
              <a:spcBef>
                <a:spcPts val="600"/>
              </a:spcBef>
              <a:buNone/>
            </a:pPr>
            <a:r>
              <a:rPr lang="fr-FR" sz="1900" dirty="0"/>
              <a:t>    Il est </a:t>
            </a:r>
            <a:r>
              <a:rPr lang="fr-FR" sz="1900" dirty="0" smtClean="0"/>
              <a:t>conseillé d’avoir </a:t>
            </a:r>
            <a:r>
              <a:rPr lang="fr-FR" sz="1900" dirty="0"/>
              <a:t>un nom de </a:t>
            </a:r>
            <a:r>
              <a:rPr lang="fr-FR" sz="1900" dirty="0" smtClean="0"/>
              <a:t>variable </a:t>
            </a:r>
            <a:r>
              <a:rPr lang="fr-FR" sz="1900" dirty="0"/>
              <a:t>qui :</a:t>
            </a:r>
          </a:p>
          <a:p>
            <a:pPr lvl="1"/>
            <a:r>
              <a:rPr lang="fr-FR" sz="1700" dirty="0"/>
              <a:t>Commence par une lettre ou un trait de soulignement.</a:t>
            </a:r>
          </a:p>
          <a:p>
            <a:pPr lvl="1"/>
            <a:r>
              <a:rPr lang="fr-FR" sz="1700" dirty="0"/>
              <a:t>Inclut seulement des lettres, des traits de soulignement et des numéros.</a:t>
            </a:r>
          </a:p>
          <a:p>
            <a:pPr marL="457189" lvl="1" indent="0">
              <a:buNone/>
            </a:pPr>
            <a:endParaRPr lang="fr-FR" dirty="0" smtClean="0"/>
          </a:p>
          <a:p>
            <a:pPr lvl="1"/>
            <a:endParaRPr lang="fr-FR" dirty="0" smtClean="0"/>
          </a:p>
        </p:txBody>
      </p:sp>
      <p:sp>
        <p:nvSpPr>
          <p:cNvPr id="5" name="Titre 4"/>
          <p:cNvSpPr>
            <a:spLocks noGrp="1"/>
          </p:cNvSpPr>
          <p:nvPr>
            <p:ph type="title"/>
          </p:nvPr>
        </p:nvSpPr>
        <p:spPr/>
        <p:txBody>
          <a:bodyPr/>
          <a:lstStyle/>
          <a:p>
            <a:r>
              <a:rPr lang="fr-FR" cap="all" dirty="0" smtClean="0"/>
              <a:t>Les tables et variables #2</a:t>
            </a:r>
            <a:endParaRPr lang="fr-FR" cap="all" dirty="0"/>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30</a:t>
            </a:fld>
            <a:endParaRPr lang="fr-FR" dirty="0">
              <a:solidFill>
                <a:prstClr val="black">
                  <a:tint val="75000"/>
                </a:prstClr>
              </a:solidFill>
            </a:endParaRPr>
          </a:p>
        </p:txBody>
      </p:sp>
      <p:sp>
        <p:nvSpPr>
          <p:cNvPr id="6" name="Rectangle 5"/>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2"/>
          <a:stretch>
            <a:fillRect/>
          </a:stretch>
        </p:blipFill>
        <p:spPr>
          <a:xfrm>
            <a:off x="2138395" y="2978151"/>
            <a:ext cx="7553325" cy="3257550"/>
          </a:xfrm>
          <a:prstGeom prst="rect">
            <a:avLst/>
          </a:prstGeom>
        </p:spPr>
      </p:pic>
      <p:sp>
        <p:nvSpPr>
          <p:cNvPr id="9" name="Rectangle 8"/>
          <p:cNvSpPr/>
          <p:nvPr/>
        </p:nvSpPr>
        <p:spPr>
          <a:xfrm>
            <a:off x="2556047" y="3481474"/>
            <a:ext cx="5824151" cy="296563"/>
          </a:xfrm>
          <a:prstGeom prst="rect">
            <a:avLst/>
          </a:prstGeom>
          <a:noFill/>
          <a:ln w="57150">
            <a:solidFill>
              <a:srgbClr val="0461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9304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238125" y="1612390"/>
            <a:ext cx="5800725" cy="5331335"/>
          </a:xfrm>
        </p:spPr>
        <p:txBody>
          <a:bodyPr>
            <a:normAutofit/>
          </a:bodyPr>
          <a:lstStyle/>
          <a:p>
            <a:r>
              <a:rPr lang="fr-FR" sz="1900" dirty="0" smtClean="0"/>
              <a:t>Chaque </a:t>
            </a:r>
            <a:r>
              <a:rPr lang="fr-FR" sz="1900" dirty="0" smtClean="0"/>
              <a:t>variable possède les attributs suivants :</a:t>
            </a:r>
          </a:p>
          <a:p>
            <a:pPr lvl="1"/>
            <a:r>
              <a:rPr lang="fr-FR" sz="1700" dirty="0" smtClean="0"/>
              <a:t>Obligatoires :</a:t>
            </a:r>
          </a:p>
          <a:p>
            <a:pPr lvl="2">
              <a:buClr>
                <a:schemeClr val="tx2"/>
              </a:buClr>
            </a:pPr>
            <a:r>
              <a:rPr lang="fr-FR" sz="1500" b="1" dirty="0" smtClean="0">
                <a:solidFill>
                  <a:schemeClr val="accent1">
                    <a:lumMod val="75000"/>
                  </a:schemeClr>
                </a:solidFill>
              </a:rPr>
              <a:t>Nom</a:t>
            </a:r>
            <a:r>
              <a:rPr lang="fr-FR" sz="1500" dirty="0" smtClean="0"/>
              <a:t>.</a:t>
            </a:r>
          </a:p>
          <a:p>
            <a:pPr lvl="2">
              <a:buClr>
                <a:schemeClr val="tx2"/>
              </a:buClr>
            </a:pPr>
            <a:r>
              <a:rPr lang="fr-FR" sz="1500" b="1" dirty="0" smtClean="0">
                <a:solidFill>
                  <a:schemeClr val="accent1">
                    <a:lumMod val="75000"/>
                  </a:schemeClr>
                </a:solidFill>
              </a:rPr>
              <a:t>Longueur</a:t>
            </a:r>
            <a:r>
              <a:rPr lang="fr-FR" sz="1500" dirty="0" smtClean="0"/>
              <a:t> de stockage (</a:t>
            </a:r>
            <a:r>
              <a:rPr lang="fr-FR" sz="1500" dirty="0" err="1" smtClean="0"/>
              <a:t>length</a:t>
            </a:r>
            <a:r>
              <a:rPr lang="fr-FR" sz="1500" dirty="0" smtClean="0"/>
              <a:t>). </a:t>
            </a:r>
          </a:p>
          <a:p>
            <a:pPr lvl="2">
              <a:buClr>
                <a:schemeClr val="tx2"/>
              </a:buClr>
            </a:pPr>
            <a:r>
              <a:rPr lang="fr-FR" sz="1500" b="1" dirty="0" smtClean="0">
                <a:solidFill>
                  <a:schemeClr val="accent1">
                    <a:lumMod val="75000"/>
                  </a:schemeClr>
                </a:solidFill>
              </a:rPr>
              <a:t>Type</a:t>
            </a:r>
            <a:r>
              <a:rPr lang="fr-FR" sz="1500" dirty="0" smtClean="0"/>
              <a:t> (caractère ou numérique).</a:t>
            </a:r>
          </a:p>
          <a:p>
            <a:pPr lvl="1"/>
            <a:r>
              <a:rPr lang="fr-FR" sz="1700" dirty="0" smtClean="0"/>
              <a:t>Facultatifs :</a:t>
            </a:r>
          </a:p>
          <a:p>
            <a:pPr lvl="2">
              <a:buClr>
                <a:schemeClr val="tx2"/>
              </a:buClr>
            </a:pPr>
            <a:r>
              <a:rPr lang="fr-FR" sz="1500" b="1" dirty="0" smtClean="0">
                <a:solidFill>
                  <a:schemeClr val="accent1">
                    <a:lumMod val="75000"/>
                  </a:schemeClr>
                </a:solidFill>
              </a:rPr>
              <a:t>Label</a:t>
            </a:r>
            <a:r>
              <a:rPr lang="fr-FR" sz="1500" dirty="0" smtClean="0"/>
              <a:t> : champ texte plus long que le nom, qui accepte blancs et caractères accentués, et qui permet de fournir une courte description de la variable</a:t>
            </a:r>
          </a:p>
          <a:p>
            <a:pPr lvl="2">
              <a:buClr>
                <a:schemeClr val="tx2"/>
              </a:buClr>
            </a:pPr>
            <a:r>
              <a:rPr lang="fr-FR" sz="1500" b="1" dirty="0" smtClean="0">
                <a:solidFill>
                  <a:schemeClr val="accent1">
                    <a:lumMod val="75000"/>
                  </a:schemeClr>
                </a:solidFill>
              </a:rPr>
              <a:t>Format d’affichage </a:t>
            </a:r>
            <a:r>
              <a:rPr lang="fr-FR" sz="1500" dirty="0" smtClean="0"/>
              <a:t>(format) : la longueur de stockage étant définie, on peut appliquer à la variable un format d’affichage, qui correspond à une manière de présenter les valeurs de cette variable ; le format est utile dans le cas de nombres à décimales ou de dates</a:t>
            </a:r>
          </a:p>
          <a:p>
            <a:pPr lvl="2">
              <a:buClr>
                <a:schemeClr val="tx2"/>
              </a:buClr>
            </a:pPr>
            <a:r>
              <a:rPr lang="fr-FR" sz="1500" b="1" dirty="0" smtClean="0">
                <a:solidFill>
                  <a:schemeClr val="accent1">
                    <a:lumMod val="75000"/>
                  </a:schemeClr>
                </a:solidFill>
              </a:rPr>
              <a:t>Format d’écriture </a:t>
            </a:r>
            <a:r>
              <a:rPr lang="fr-FR" sz="1500" dirty="0" smtClean="0"/>
              <a:t>(</a:t>
            </a:r>
            <a:r>
              <a:rPr lang="fr-FR" sz="1500" dirty="0" err="1" smtClean="0"/>
              <a:t>informat</a:t>
            </a:r>
            <a:r>
              <a:rPr lang="fr-FR" sz="1500" dirty="0" smtClean="0"/>
              <a:t>) : c’est l’équivalent du format, mais il sert au moment de l’écriture des données dans la table et non au moment de leur lecture</a:t>
            </a:r>
          </a:p>
          <a:p>
            <a:pPr lvl="1"/>
            <a:endParaRPr lang="fr-FR" dirty="0" smtClean="0"/>
          </a:p>
          <a:p>
            <a:pPr lvl="1"/>
            <a:endParaRPr lang="fr-FR" dirty="0" smtClean="0"/>
          </a:p>
        </p:txBody>
      </p:sp>
      <p:sp>
        <p:nvSpPr>
          <p:cNvPr id="5" name="Titre 4"/>
          <p:cNvSpPr>
            <a:spLocks noGrp="1"/>
          </p:cNvSpPr>
          <p:nvPr>
            <p:ph type="title"/>
          </p:nvPr>
        </p:nvSpPr>
        <p:spPr/>
        <p:txBody>
          <a:bodyPr/>
          <a:lstStyle/>
          <a:p>
            <a:r>
              <a:rPr lang="fr-FR" cap="all" dirty="0" smtClean="0"/>
              <a:t>Les tables et variables </a:t>
            </a:r>
            <a:r>
              <a:rPr lang="fr-FR" cap="all" dirty="0" smtClean="0"/>
              <a:t>#3</a:t>
            </a:r>
            <a:endParaRPr lang="fr-FR" cap="all" dirty="0"/>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31</a:t>
            </a:fld>
            <a:endParaRPr lang="fr-FR" dirty="0">
              <a:solidFill>
                <a:prstClr val="black">
                  <a:tint val="75000"/>
                </a:prstClr>
              </a:solidFill>
            </a:endParaRPr>
          </a:p>
        </p:txBody>
      </p:sp>
      <p:sp>
        <p:nvSpPr>
          <p:cNvPr id="6" name="Rectangle 5"/>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2"/>
          <a:stretch>
            <a:fillRect/>
          </a:stretch>
        </p:blipFill>
        <p:spPr>
          <a:xfrm>
            <a:off x="6946620" y="2065104"/>
            <a:ext cx="4305300" cy="3228975"/>
          </a:xfrm>
          <a:prstGeom prst="rect">
            <a:avLst/>
          </a:prstGeom>
        </p:spPr>
      </p:pic>
      <p:sp>
        <p:nvSpPr>
          <p:cNvPr id="9" name="Rectangle 8"/>
          <p:cNvSpPr/>
          <p:nvPr/>
        </p:nvSpPr>
        <p:spPr>
          <a:xfrm>
            <a:off x="7211198" y="2525155"/>
            <a:ext cx="3962399" cy="469557"/>
          </a:xfrm>
          <a:prstGeom prst="rect">
            <a:avLst/>
          </a:prstGeom>
          <a:noFill/>
          <a:ln w="57150">
            <a:solidFill>
              <a:srgbClr val="0461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369155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cap="all" dirty="0" smtClean="0"/>
              <a:t>Les tables et variables </a:t>
            </a:r>
            <a:r>
              <a:rPr lang="fr-FR" cap="all" dirty="0" smtClean="0"/>
              <a:t>#4</a:t>
            </a:r>
            <a:endParaRPr lang="fr-FR" cap="all" dirty="0"/>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32</a:t>
            </a:fld>
            <a:endParaRPr lang="fr-FR" dirty="0">
              <a:solidFill>
                <a:prstClr val="black">
                  <a:tint val="75000"/>
                </a:prstClr>
              </a:solidFill>
            </a:endParaRPr>
          </a:p>
        </p:txBody>
      </p:sp>
      <p:sp>
        <p:nvSpPr>
          <p:cNvPr id="6" name="Rectangle 5"/>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contenu 2"/>
          <p:cNvSpPr>
            <a:spLocks noGrp="1"/>
          </p:cNvSpPr>
          <p:nvPr>
            <p:ph idx="1"/>
          </p:nvPr>
        </p:nvSpPr>
        <p:spPr>
          <a:xfrm>
            <a:off x="1335430" y="1244141"/>
            <a:ext cx="10515600" cy="460375"/>
          </a:xfrm>
        </p:spPr>
        <p:txBody>
          <a:bodyPr vert="horz" lIns="91440" tIns="45720" rIns="91440" bIns="45720" rtlCol="0">
            <a:normAutofit/>
          </a:bodyPr>
          <a:lstStyle/>
          <a:p>
            <a:pPr marL="0" indent="0">
              <a:buNone/>
            </a:pPr>
            <a:r>
              <a:rPr lang="fr-FR" sz="1800" dirty="0"/>
              <a:t>Le type d’un champ est soit chaîne de </a:t>
            </a:r>
            <a:r>
              <a:rPr lang="fr-FR" sz="1800" b="1" dirty="0"/>
              <a:t>caractère</a:t>
            </a:r>
            <a:r>
              <a:rPr lang="fr-FR" sz="1800" dirty="0"/>
              <a:t>, soit </a:t>
            </a:r>
            <a:r>
              <a:rPr lang="fr-FR" sz="1800" b="1" dirty="0"/>
              <a:t>numérique</a:t>
            </a:r>
            <a:r>
              <a:rPr lang="fr-FR" sz="1800" dirty="0"/>
              <a:t>.</a:t>
            </a:r>
          </a:p>
          <a:p>
            <a:endParaRPr lang="fr-FR" sz="1800" dirty="0"/>
          </a:p>
        </p:txBody>
      </p:sp>
      <p:pic>
        <p:nvPicPr>
          <p:cNvPr id="10" name="Image 9"/>
          <p:cNvPicPr>
            <a:picLocks noChangeAspect="1"/>
          </p:cNvPicPr>
          <p:nvPr/>
        </p:nvPicPr>
        <p:blipFill>
          <a:blip r:embed="rId2"/>
          <a:stretch>
            <a:fillRect/>
          </a:stretch>
        </p:blipFill>
        <p:spPr>
          <a:xfrm>
            <a:off x="433163" y="2133950"/>
            <a:ext cx="6843165" cy="2951277"/>
          </a:xfrm>
          <a:prstGeom prst="rect">
            <a:avLst/>
          </a:prstGeom>
        </p:spPr>
      </p:pic>
      <p:sp>
        <p:nvSpPr>
          <p:cNvPr id="11" name="Accolade fermante 10"/>
          <p:cNvSpPr/>
          <p:nvPr/>
        </p:nvSpPr>
        <p:spPr>
          <a:xfrm rot="5400000">
            <a:off x="1838042" y="3983245"/>
            <a:ext cx="288949" cy="2492915"/>
          </a:xfrm>
          <a:prstGeom prst="rightBrace">
            <a:avLst>
              <a:gd name="adj1" fmla="val 39242"/>
              <a:gd name="adj2" fmla="val 50000"/>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Accolade fermante 11"/>
          <p:cNvSpPr/>
          <p:nvPr/>
        </p:nvSpPr>
        <p:spPr>
          <a:xfrm rot="5400000">
            <a:off x="4511548" y="3806457"/>
            <a:ext cx="288949" cy="2846489"/>
          </a:xfrm>
          <a:prstGeom prst="rightBrace">
            <a:avLst>
              <a:gd name="adj1" fmla="val 39242"/>
              <a:gd name="adj2" fmla="val 50000"/>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ZoneTexte 12"/>
          <p:cNvSpPr txBox="1"/>
          <p:nvPr/>
        </p:nvSpPr>
        <p:spPr>
          <a:xfrm>
            <a:off x="577483" y="5503318"/>
            <a:ext cx="2810066" cy="784830"/>
          </a:xfrm>
          <a:prstGeom prst="rect">
            <a:avLst/>
          </a:prstGeom>
          <a:solidFill>
            <a:schemeClr val="tx2"/>
          </a:solidFill>
        </p:spPr>
        <p:txBody>
          <a:bodyPr wrap="square" rtlCol="0">
            <a:spAutoFit/>
          </a:bodyPr>
          <a:lstStyle/>
          <a:p>
            <a:pPr marL="0" lvl="1" algn="just"/>
            <a:r>
              <a:rPr lang="fr-FR" sz="1500" b="1" dirty="0">
                <a:solidFill>
                  <a:schemeClr val="bg1"/>
                </a:solidFill>
              </a:rPr>
              <a:t>Les valeurs de </a:t>
            </a:r>
            <a:r>
              <a:rPr lang="fr-FR" sz="1500" b="1" dirty="0" smtClean="0">
                <a:solidFill>
                  <a:schemeClr val="bg1"/>
                </a:solidFill>
              </a:rPr>
              <a:t>type caractère peuvent avoir </a:t>
            </a:r>
            <a:r>
              <a:rPr lang="fr-FR" sz="1500" b="1" dirty="0">
                <a:solidFill>
                  <a:schemeClr val="bg1"/>
                </a:solidFill>
              </a:rPr>
              <a:t>entre 1 et </a:t>
            </a:r>
            <a:r>
              <a:rPr lang="fr-FR" sz="1500" b="1" dirty="0" smtClean="0">
                <a:solidFill>
                  <a:schemeClr val="bg1"/>
                </a:solidFill>
              </a:rPr>
              <a:t>32 767</a:t>
            </a:r>
            <a:endParaRPr lang="fr-FR" sz="1500" b="1" dirty="0">
              <a:solidFill>
                <a:schemeClr val="bg1"/>
              </a:solidFill>
            </a:endParaRPr>
          </a:p>
          <a:p>
            <a:r>
              <a:rPr lang="fr-FR" sz="1500" b="1" dirty="0">
                <a:solidFill>
                  <a:schemeClr val="bg1"/>
                </a:solidFill>
              </a:rPr>
              <a:t>caractères de </a:t>
            </a:r>
            <a:r>
              <a:rPr lang="fr-FR" sz="1500" b="1" dirty="0" smtClean="0">
                <a:solidFill>
                  <a:schemeClr val="bg1"/>
                </a:solidFill>
              </a:rPr>
              <a:t>long.</a:t>
            </a:r>
            <a:endParaRPr lang="fr-FR" sz="1500" b="1" dirty="0">
              <a:solidFill>
                <a:schemeClr val="bg1"/>
              </a:solidFill>
            </a:endParaRPr>
          </a:p>
        </p:txBody>
      </p:sp>
      <p:sp>
        <p:nvSpPr>
          <p:cNvPr id="14" name="ZoneTexte 13"/>
          <p:cNvSpPr txBox="1"/>
          <p:nvPr/>
        </p:nvSpPr>
        <p:spPr>
          <a:xfrm>
            <a:off x="3959871" y="5503318"/>
            <a:ext cx="3422004" cy="1246495"/>
          </a:xfrm>
          <a:prstGeom prst="rect">
            <a:avLst/>
          </a:prstGeom>
          <a:solidFill>
            <a:schemeClr val="tx2"/>
          </a:solidFill>
        </p:spPr>
        <p:txBody>
          <a:bodyPr wrap="square" rtlCol="0">
            <a:spAutoFit/>
          </a:bodyPr>
          <a:lstStyle/>
          <a:p>
            <a:pPr algn="just"/>
            <a:r>
              <a:rPr lang="fr-FR" sz="1500" b="1" dirty="0" smtClean="0">
                <a:solidFill>
                  <a:schemeClr val="bg1"/>
                </a:solidFill>
              </a:rPr>
              <a:t>Valeurs numériques peuvent être :</a:t>
            </a:r>
          </a:p>
          <a:p>
            <a:pPr marL="285750" indent="-285750" algn="just">
              <a:buFont typeface="Arial" panose="020B0604020202020204" pitchFamily="34" charset="0"/>
              <a:buChar char="•"/>
            </a:pPr>
            <a:r>
              <a:rPr lang="fr-FR" sz="1500" b="1" dirty="0">
                <a:solidFill>
                  <a:schemeClr val="bg1"/>
                </a:solidFill>
              </a:rPr>
              <a:t> </a:t>
            </a:r>
            <a:r>
              <a:rPr lang="fr-FR" sz="1500" b="1" dirty="0" smtClean="0">
                <a:solidFill>
                  <a:schemeClr val="bg1"/>
                </a:solidFill>
              </a:rPr>
              <a:t>    Numérique</a:t>
            </a:r>
            <a:endParaRPr lang="fr-FR" sz="1500" b="1" dirty="0" smtClean="0">
              <a:solidFill>
                <a:schemeClr val="bg1"/>
              </a:solidFill>
            </a:endParaRPr>
          </a:p>
          <a:p>
            <a:pPr marL="285750" indent="-285750" algn="just">
              <a:buFont typeface="Arial" panose="020B0604020202020204" pitchFamily="34" charset="0"/>
              <a:buChar char="•"/>
            </a:pPr>
            <a:r>
              <a:rPr lang="fr-FR" sz="1500" b="1" dirty="0">
                <a:solidFill>
                  <a:schemeClr val="bg1"/>
                </a:solidFill>
              </a:rPr>
              <a:t> </a:t>
            </a:r>
            <a:r>
              <a:rPr lang="fr-FR" sz="1500" b="1" dirty="0" smtClean="0">
                <a:solidFill>
                  <a:schemeClr val="bg1"/>
                </a:solidFill>
              </a:rPr>
              <a:t>    Devise</a:t>
            </a:r>
          </a:p>
          <a:p>
            <a:pPr marL="285750" indent="-285750" algn="just">
              <a:buFont typeface="Arial" panose="020B0604020202020204" pitchFamily="34" charset="0"/>
              <a:buChar char="•"/>
            </a:pPr>
            <a:r>
              <a:rPr lang="fr-FR" sz="1500" b="1" dirty="0">
                <a:solidFill>
                  <a:schemeClr val="bg1"/>
                </a:solidFill>
              </a:rPr>
              <a:t> </a:t>
            </a:r>
            <a:r>
              <a:rPr lang="fr-FR" sz="1500" b="1" dirty="0" smtClean="0">
                <a:solidFill>
                  <a:schemeClr val="bg1"/>
                </a:solidFill>
              </a:rPr>
              <a:t>    Date (jours depuis </a:t>
            </a:r>
            <a:r>
              <a:rPr lang="fr-FR" sz="1500" b="1" dirty="0">
                <a:solidFill>
                  <a:schemeClr val="bg1"/>
                </a:solidFill>
              </a:rPr>
              <a:t>l</a:t>
            </a:r>
            <a:r>
              <a:rPr lang="fr-FR" sz="1500" b="1" dirty="0" smtClean="0">
                <a:solidFill>
                  <a:schemeClr val="bg1"/>
                </a:solidFill>
              </a:rPr>
              <a:t>e 01JAN1960)</a:t>
            </a:r>
          </a:p>
          <a:p>
            <a:pPr marL="285750" indent="-285750" algn="just">
              <a:buFont typeface="Arial" panose="020B0604020202020204" pitchFamily="34" charset="0"/>
              <a:buChar char="•"/>
            </a:pPr>
            <a:r>
              <a:rPr lang="fr-FR" sz="1500" b="1" dirty="0">
                <a:solidFill>
                  <a:schemeClr val="bg1"/>
                </a:solidFill>
              </a:rPr>
              <a:t> </a:t>
            </a:r>
            <a:r>
              <a:rPr lang="fr-FR" sz="1500" b="1" dirty="0" smtClean="0">
                <a:solidFill>
                  <a:schemeClr val="bg1"/>
                </a:solidFill>
              </a:rPr>
              <a:t>    Temps (secondes depuis minuit).</a:t>
            </a:r>
            <a:endParaRPr lang="fr-FR" sz="1500" b="1" dirty="0">
              <a:solidFill>
                <a:schemeClr val="bg1"/>
              </a:solidFill>
            </a:endParaRPr>
          </a:p>
        </p:txBody>
      </p:sp>
      <p:pic>
        <p:nvPicPr>
          <p:cNvPr id="20" name="Image 19"/>
          <p:cNvPicPr>
            <a:picLocks noChangeAspect="1"/>
          </p:cNvPicPr>
          <p:nvPr/>
        </p:nvPicPr>
        <p:blipFill>
          <a:blip r:embed="rId3"/>
          <a:stretch>
            <a:fillRect/>
          </a:stretch>
        </p:blipFill>
        <p:spPr>
          <a:xfrm>
            <a:off x="8243888" y="2341909"/>
            <a:ext cx="2931730" cy="2648300"/>
          </a:xfrm>
          <a:prstGeom prst="rect">
            <a:avLst/>
          </a:prstGeom>
        </p:spPr>
      </p:pic>
    </p:spTree>
    <p:extLst>
      <p:ext uri="{BB962C8B-B14F-4D97-AF65-F5344CB8AC3E}">
        <p14:creationId xmlns:p14="http://schemas.microsoft.com/office/powerpoint/2010/main" val="29837466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904875" y="1368424"/>
            <a:ext cx="10515600" cy="5208725"/>
          </a:xfrm>
        </p:spPr>
        <p:txBody>
          <a:bodyPr>
            <a:normAutofit/>
          </a:bodyPr>
          <a:lstStyle/>
          <a:p>
            <a:pPr marL="0" indent="0">
              <a:buNone/>
            </a:pPr>
            <a:r>
              <a:rPr lang="fr-FR" sz="1800" dirty="0"/>
              <a:t>Pour certains, le format, ce n’est qu’une cochonnerie qui complique passablement le travail sur les dates, ou sur les nombres, en n’affichant pas les données telles qu’elles sont stockées. </a:t>
            </a:r>
            <a:endParaRPr lang="fr-FR" sz="1800" dirty="0" smtClean="0"/>
          </a:p>
          <a:p>
            <a:pPr marL="0" indent="0">
              <a:buNone/>
            </a:pPr>
            <a:r>
              <a:rPr lang="fr-FR" sz="1800" dirty="0" smtClean="0"/>
              <a:t>Nous savons moins </a:t>
            </a:r>
            <a:r>
              <a:rPr lang="fr-FR" sz="1800" dirty="0"/>
              <a:t>que, dans SAS, les formats sont également un formidable outil de recodage de variables</a:t>
            </a:r>
            <a:r>
              <a:rPr lang="fr-FR" sz="1800" dirty="0" smtClean="0"/>
              <a:t>.</a:t>
            </a:r>
            <a:endParaRPr lang="fr-FR" sz="1800" b="1" dirty="0" smtClean="0"/>
          </a:p>
          <a:p>
            <a:pPr marL="0" indent="0">
              <a:buNone/>
            </a:pPr>
            <a:r>
              <a:rPr lang="fr-FR" sz="1800" b="1" dirty="0" smtClean="0"/>
              <a:t>Quel est le rôle du format?</a:t>
            </a:r>
          </a:p>
          <a:p>
            <a:pPr lvl="1"/>
            <a:r>
              <a:rPr lang="fr-FR" sz="1600" dirty="0" smtClean="0"/>
              <a:t>Le </a:t>
            </a:r>
            <a:r>
              <a:rPr lang="fr-FR" sz="1600" dirty="0"/>
              <a:t>format est un moyen de présenter (</a:t>
            </a:r>
            <a:r>
              <a:rPr lang="fr-FR" sz="1600" i="1" dirty="0"/>
              <a:t>à l’affichage principalement</a:t>
            </a:r>
            <a:r>
              <a:rPr lang="fr-FR" sz="1600" dirty="0"/>
              <a:t>) les données différemment de la façon dont elles sont physiquement stockées. L’exemple le plus frappant est celui des dates : stockées par SAS comme un nombre de jours depuis le 1</a:t>
            </a:r>
            <a:r>
              <a:rPr lang="fr-FR" sz="1600" baseline="30000" dirty="0"/>
              <a:t>er</a:t>
            </a:r>
            <a:r>
              <a:rPr lang="fr-FR" sz="1600" dirty="0"/>
              <a:t> janvier 1960, un format les affichera en jours, mois et années.</a:t>
            </a:r>
          </a:p>
          <a:p>
            <a:pPr lvl="1"/>
            <a:r>
              <a:rPr lang="fr-FR" sz="1600" dirty="0"/>
              <a:t>Dans une procédure statistique (aussi bien basique, comme MEANS ou FREQ, que complexe comme REG, GLM, LOGISTIC et autres FORECAST et LIFEREG), l’utilisation d’un format peut éviter le recodage d’une variable. </a:t>
            </a:r>
            <a:endParaRPr lang="fr-FR" sz="1600" b="1" i="1" dirty="0">
              <a:solidFill>
                <a:schemeClr val="accent2"/>
              </a:solidFill>
            </a:endParaRP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33</a:t>
            </a:fld>
            <a:endParaRPr lang="fr-FR" dirty="0">
              <a:solidFill>
                <a:prstClr val="black">
                  <a:tint val="75000"/>
                </a:prstClr>
              </a:solidFill>
            </a:endParaRPr>
          </a:p>
        </p:txBody>
      </p:sp>
      <p:sp>
        <p:nvSpPr>
          <p:cNvPr id="3" name="Titre 2"/>
          <p:cNvSpPr>
            <a:spLocks noGrp="1"/>
          </p:cNvSpPr>
          <p:nvPr>
            <p:ph type="title"/>
          </p:nvPr>
        </p:nvSpPr>
        <p:spPr/>
        <p:txBody>
          <a:bodyPr/>
          <a:lstStyle/>
          <a:p>
            <a:r>
              <a:rPr lang="fr-FR" cap="all" dirty="0" smtClean="0"/>
              <a:t>Gestion des formats #1</a:t>
            </a:r>
            <a:endParaRPr lang="fr-FR" dirty="0"/>
          </a:p>
        </p:txBody>
      </p:sp>
      <p:sp>
        <p:nvSpPr>
          <p:cNvPr id="12"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2800" kern="1200">
                <a:solidFill>
                  <a:srgbClr val="13324A"/>
                </a:solidFill>
                <a:latin typeface="+mj-lt"/>
                <a:ea typeface="+mj-ea"/>
                <a:cs typeface="+mj-cs"/>
              </a:defRPr>
            </a:lvl1pPr>
          </a:lstStyle>
          <a:p>
            <a:r>
              <a:rPr lang="fr-FR" cap="small" dirty="0" smtClean="0"/>
              <a:t>rôle du format</a:t>
            </a:r>
            <a:endParaRPr lang="fr-FR" cap="small" dirty="0"/>
          </a:p>
        </p:txBody>
      </p:sp>
      <p:sp>
        <p:nvSpPr>
          <p:cNvPr id="8" name="Rectangle 7"/>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p:cNvPicPr>
            <a:picLocks noChangeAspect="1"/>
          </p:cNvPicPr>
          <p:nvPr/>
        </p:nvPicPr>
        <p:blipFill>
          <a:blip r:embed="rId2"/>
          <a:stretch>
            <a:fillRect/>
          </a:stretch>
        </p:blipFill>
        <p:spPr>
          <a:xfrm>
            <a:off x="3700238" y="3904422"/>
            <a:ext cx="4424096" cy="1908000"/>
          </a:xfrm>
          <a:prstGeom prst="rect">
            <a:avLst/>
          </a:prstGeom>
        </p:spPr>
      </p:pic>
      <p:sp>
        <p:nvSpPr>
          <p:cNvPr id="10" name="ZoneTexte 9"/>
          <p:cNvSpPr txBox="1"/>
          <p:nvPr/>
        </p:nvSpPr>
        <p:spPr>
          <a:xfrm>
            <a:off x="2958733" y="5916654"/>
            <a:ext cx="2810066" cy="553998"/>
          </a:xfrm>
          <a:prstGeom prst="rect">
            <a:avLst/>
          </a:prstGeom>
          <a:solidFill>
            <a:srgbClr val="04617B"/>
          </a:solidFill>
        </p:spPr>
        <p:txBody>
          <a:bodyPr wrap="square" rtlCol="0">
            <a:spAutoFit/>
          </a:bodyPr>
          <a:lstStyle/>
          <a:p>
            <a:pPr algn="just"/>
            <a:r>
              <a:rPr lang="fr-FR" sz="1500" b="1" dirty="0" smtClean="0">
                <a:solidFill>
                  <a:schemeClr val="bg1"/>
                </a:solidFill>
              </a:rPr>
              <a:t>Format :		ALPHA</a:t>
            </a:r>
          </a:p>
          <a:p>
            <a:pPr algn="just"/>
            <a:r>
              <a:rPr lang="fr-FR" sz="1500" b="1" dirty="0" smtClean="0">
                <a:solidFill>
                  <a:schemeClr val="bg1"/>
                </a:solidFill>
              </a:rPr>
              <a:t>Largeur :		        15</a:t>
            </a:r>
          </a:p>
        </p:txBody>
      </p:sp>
      <p:sp>
        <p:nvSpPr>
          <p:cNvPr id="11" name="ZoneTexte 10"/>
          <p:cNvSpPr txBox="1"/>
          <p:nvPr/>
        </p:nvSpPr>
        <p:spPr>
          <a:xfrm>
            <a:off x="6070353" y="5912568"/>
            <a:ext cx="2556001" cy="553998"/>
          </a:xfrm>
          <a:prstGeom prst="rect">
            <a:avLst/>
          </a:prstGeom>
          <a:solidFill>
            <a:srgbClr val="04617B"/>
          </a:solidFill>
        </p:spPr>
        <p:txBody>
          <a:bodyPr wrap="square" rtlCol="0">
            <a:spAutoFit/>
          </a:bodyPr>
          <a:lstStyle/>
          <a:p>
            <a:pPr algn="just"/>
            <a:r>
              <a:rPr lang="fr-FR" sz="1500" b="1" dirty="0">
                <a:solidFill>
                  <a:schemeClr val="bg1"/>
                </a:solidFill>
              </a:rPr>
              <a:t>Format :		DATE</a:t>
            </a:r>
          </a:p>
          <a:p>
            <a:pPr algn="just"/>
            <a:r>
              <a:rPr lang="fr-FR" sz="1500" b="1" dirty="0">
                <a:solidFill>
                  <a:schemeClr val="bg1"/>
                </a:solidFill>
              </a:rPr>
              <a:t>Largeur :		       9</a:t>
            </a:r>
          </a:p>
        </p:txBody>
      </p:sp>
      <p:cxnSp>
        <p:nvCxnSpPr>
          <p:cNvPr id="13" name="Connecteur droit avec flèche 12"/>
          <p:cNvCxnSpPr/>
          <p:nvPr/>
        </p:nvCxnSpPr>
        <p:spPr>
          <a:xfrm flipV="1">
            <a:off x="4885295" y="5481794"/>
            <a:ext cx="0" cy="434860"/>
          </a:xfrm>
          <a:prstGeom prst="straightConnector1">
            <a:avLst/>
          </a:prstGeom>
          <a:ln w="38100">
            <a:solidFill>
              <a:srgbClr val="04617B"/>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V="1">
            <a:off x="6297569" y="5477708"/>
            <a:ext cx="0" cy="434860"/>
          </a:xfrm>
          <a:prstGeom prst="straightConnector1">
            <a:avLst/>
          </a:prstGeom>
          <a:ln w="38100">
            <a:solidFill>
              <a:srgbClr val="04617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6583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904875" y="1368424"/>
            <a:ext cx="10515600" cy="5208725"/>
          </a:xfrm>
        </p:spPr>
        <p:txBody>
          <a:bodyPr>
            <a:normAutofit/>
          </a:bodyPr>
          <a:lstStyle/>
          <a:p>
            <a:pPr marL="0" indent="0">
              <a:buNone/>
            </a:pPr>
            <a:r>
              <a:rPr lang="fr-FR" sz="1800" b="1" dirty="0" smtClean="0"/>
              <a:t>Les formats fournis par SAS </a:t>
            </a:r>
          </a:p>
          <a:p>
            <a:pPr lvl="1"/>
            <a:r>
              <a:rPr lang="fr-FR" sz="1600" dirty="0" smtClean="0"/>
              <a:t>Une </a:t>
            </a:r>
            <a:r>
              <a:rPr lang="fr-FR" sz="1600" dirty="0"/>
              <a:t>multitude de formats sont déjà créés dans SAS. Le tableau ci-dessous en récapitule une partie, parmi les plus utiles. La lecture de la documentation de SAS complétera la liste. </a:t>
            </a:r>
            <a:endParaRPr lang="fr-FR" sz="1600" dirty="0" smtClean="0"/>
          </a:p>
          <a:p>
            <a:pPr lvl="1"/>
            <a:r>
              <a:rPr lang="fr-FR" sz="1600" dirty="0" smtClean="0"/>
              <a:t>Dans </a:t>
            </a:r>
            <a:r>
              <a:rPr lang="fr-FR" sz="1600" dirty="0"/>
              <a:t>tous ces formats, le nombre qui précède immédiatement le point indique le nombre de caractères utilisés pour l’affichage. Dans le cas de données numériques, ce nombre de caractères inclut le séparateur décimal, un éventuel signe moins, un éventuel séparateur de milliers, etc</a:t>
            </a:r>
            <a:r>
              <a:rPr lang="fr-FR" sz="1600" dirty="0" smtClean="0"/>
              <a:t>. </a:t>
            </a:r>
            <a:endParaRPr lang="fr-FR" sz="1600" dirty="0"/>
          </a:p>
          <a:p>
            <a:pPr lvl="1"/>
            <a:r>
              <a:rPr lang="fr-FR" sz="1600" dirty="0"/>
              <a:t>Si un nombre est situé après le point, il indique le nombre de décimales à afficher</a:t>
            </a:r>
            <a:r>
              <a:rPr lang="fr-FR" sz="1600" dirty="0" smtClean="0"/>
              <a:t>.</a:t>
            </a:r>
          </a:p>
          <a:p>
            <a:pPr marL="457189" lvl="1" indent="0">
              <a:buNone/>
            </a:pPr>
            <a:endParaRPr lang="fr-FR" sz="1600" dirty="0"/>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34</a:t>
            </a:fld>
            <a:endParaRPr lang="fr-FR" dirty="0">
              <a:solidFill>
                <a:prstClr val="black">
                  <a:tint val="75000"/>
                </a:prstClr>
              </a:solidFill>
            </a:endParaRPr>
          </a:p>
        </p:txBody>
      </p:sp>
      <p:sp>
        <p:nvSpPr>
          <p:cNvPr id="3" name="Titre 2"/>
          <p:cNvSpPr>
            <a:spLocks noGrp="1"/>
          </p:cNvSpPr>
          <p:nvPr>
            <p:ph type="title"/>
          </p:nvPr>
        </p:nvSpPr>
        <p:spPr/>
        <p:txBody>
          <a:bodyPr/>
          <a:lstStyle/>
          <a:p>
            <a:r>
              <a:rPr lang="fr-FR" cap="all" dirty="0" smtClean="0"/>
              <a:t>Gestion des formats #2</a:t>
            </a:r>
            <a:endParaRPr lang="fr-FR" dirty="0"/>
          </a:p>
        </p:txBody>
      </p:sp>
      <p:sp>
        <p:nvSpPr>
          <p:cNvPr id="12"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2800" kern="1200">
                <a:solidFill>
                  <a:srgbClr val="13324A"/>
                </a:solidFill>
                <a:latin typeface="+mj-lt"/>
                <a:ea typeface="+mj-ea"/>
                <a:cs typeface="+mj-cs"/>
              </a:defRPr>
            </a:lvl1pPr>
          </a:lstStyle>
          <a:p>
            <a:r>
              <a:rPr lang="fr-FR" cap="small" dirty="0" smtClean="0"/>
              <a:t>formats fournis par sas</a:t>
            </a:r>
            <a:endParaRPr lang="fr-FR" cap="small" dirty="0"/>
          </a:p>
        </p:txBody>
      </p:sp>
      <p:graphicFrame>
        <p:nvGraphicFramePr>
          <p:cNvPr id="5" name="Tableau 4"/>
          <p:cNvGraphicFramePr>
            <a:graphicFrameLocks noGrp="1"/>
          </p:cNvGraphicFramePr>
          <p:nvPr>
            <p:extLst/>
          </p:nvPr>
        </p:nvGraphicFramePr>
        <p:xfrm>
          <a:off x="1629580" y="3233695"/>
          <a:ext cx="8127999" cy="3200400"/>
        </p:xfrm>
        <a:graphic>
          <a:graphicData uri="http://schemas.openxmlformats.org/drawingml/2006/table">
            <a:tbl>
              <a:tblPr firstRow="1" bandRow="1">
                <a:tableStyleId>{69012ECD-51FC-41F1-AA8D-1B2483CD663E}</a:tableStyleId>
              </a:tblPr>
              <a:tblGrid>
                <a:gridCol w="2709333">
                  <a:extLst>
                    <a:ext uri="{9D8B030D-6E8A-4147-A177-3AD203B41FA5}">
                      <a16:colId xmlns:a16="http://schemas.microsoft.com/office/drawing/2014/main" val="3000743699"/>
                    </a:ext>
                  </a:extLst>
                </a:gridCol>
                <a:gridCol w="2709333">
                  <a:extLst>
                    <a:ext uri="{9D8B030D-6E8A-4147-A177-3AD203B41FA5}">
                      <a16:colId xmlns:a16="http://schemas.microsoft.com/office/drawing/2014/main" val="3928731809"/>
                    </a:ext>
                  </a:extLst>
                </a:gridCol>
                <a:gridCol w="2709333">
                  <a:extLst>
                    <a:ext uri="{9D8B030D-6E8A-4147-A177-3AD203B41FA5}">
                      <a16:colId xmlns:a16="http://schemas.microsoft.com/office/drawing/2014/main" val="1471005325"/>
                    </a:ext>
                  </a:extLst>
                </a:gridCol>
              </a:tblGrid>
              <a:tr h="173416">
                <a:tc>
                  <a:txBody>
                    <a:bodyPr/>
                    <a:lstStyle/>
                    <a:p>
                      <a:r>
                        <a:rPr lang="fr-FR" sz="900" dirty="0" smtClean="0"/>
                        <a:t>Données</a:t>
                      </a:r>
                      <a:endParaRPr lang="fr-FR" sz="900" dirty="0"/>
                    </a:p>
                  </a:txBody>
                  <a:tcPr/>
                </a:tc>
                <a:tc>
                  <a:txBody>
                    <a:bodyPr/>
                    <a:lstStyle/>
                    <a:p>
                      <a:r>
                        <a:rPr lang="fr-FR" sz="900" dirty="0" smtClean="0"/>
                        <a:t>Format</a:t>
                      </a:r>
                      <a:endParaRPr lang="fr-FR" sz="900" dirty="0"/>
                    </a:p>
                  </a:txBody>
                  <a:tcPr/>
                </a:tc>
                <a:tc>
                  <a:txBody>
                    <a:bodyPr/>
                    <a:lstStyle/>
                    <a:p>
                      <a:r>
                        <a:rPr lang="fr-FR" sz="900" dirty="0" smtClean="0"/>
                        <a:t>Affichage</a:t>
                      </a:r>
                      <a:endParaRPr lang="fr-FR" sz="900" dirty="0"/>
                    </a:p>
                  </a:txBody>
                  <a:tcPr/>
                </a:tc>
                <a:extLst>
                  <a:ext uri="{0D108BD9-81ED-4DB2-BD59-A6C34878D82A}">
                    <a16:rowId xmlns:a16="http://schemas.microsoft.com/office/drawing/2014/main" val="539597406"/>
                  </a:ext>
                </a:extLst>
              </a:tr>
              <a:tr h="173416">
                <a:tc>
                  <a:txBody>
                    <a:bodyPr/>
                    <a:lstStyle/>
                    <a:p>
                      <a:r>
                        <a:rPr lang="fr-FR" sz="900" dirty="0" smtClean="0"/>
                        <a:t>Caractères</a:t>
                      </a:r>
                      <a:endParaRPr lang="fr-FR" sz="900" dirty="0"/>
                    </a:p>
                  </a:txBody>
                  <a:tcPr>
                    <a:lnB w="6350" cap="flat" cmpd="sng" algn="ctr">
                      <a:noFill/>
                      <a:prstDash val="solid"/>
                      <a:miter lim="800000"/>
                    </a:lnB>
                  </a:tcPr>
                </a:tc>
                <a:tc>
                  <a:txBody>
                    <a:bodyPr/>
                    <a:lstStyle/>
                    <a:p>
                      <a:r>
                        <a:rPr lang="fr-FR" sz="900" dirty="0" smtClean="0"/>
                        <a:t>$2.</a:t>
                      </a:r>
                      <a:endParaRPr lang="fr-FR" sz="900" dirty="0"/>
                    </a:p>
                  </a:txBody>
                  <a:tcPr/>
                </a:tc>
                <a:tc>
                  <a:txBody>
                    <a:bodyPr/>
                    <a:lstStyle/>
                    <a:p>
                      <a:r>
                        <a:rPr lang="fr-FR" sz="900" dirty="0" smtClean="0"/>
                        <a:t>Ab</a:t>
                      </a:r>
                      <a:endParaRPr lang="fr-FR" sz="900" dirty="0"/>
                    </a:p>
                  </a:txBody>
                  <a:tcPr/>
                </a:tc>
                <a:extLst>
                  <a:ext uri="{0D108BD9-81ED-4DB2-BD59-A6C34878D82A}">
                    <a16:rowId xmlns:a16="http://schemas.microsoft.com/office/drawing/2014/main" val="2322805871"/>
                  </a:ext>
                </a:extLst>
              </a:tr>
              <a:tr h="173416">
                <a:tc>
                  <a:txBody>
                    <a:bodyPr/>
                    <a:lstStyle/>
                    <a:p>
                      <a:endParaRPr lang="fr-FR" sz="900" dirty="0"/>
                    </a:p>
                  </a:txBody>
                  <a:tcPr>
                    <a:lnT w="6350" cap="flat" cmpd="sng" algn="ctr">
                      <a:noFill/>
                      <a:prstDash val="solid"/>
                      <a:miter lim="800000"/>
                    </a:lnT>
                  </a:tcPr>
                </a:tc>
                <a:tc>
                  <a:txBody>
                    <a:bodyPr/>
                    <a:lstStyle/>
                    <a:p>
                      <a:r>
                        <a:rPr lang="fr-FR" sz="900" dirty="0" smtClean="0"/>
                        <a:t>$UPCASE2.</a:t>
                      </a:r>
                      <a:endParaRPr lang="fr-FR" sz="900" dirty="0"/>
                    </a:p>
                  </a:txBody>
                  <a:tcPr/>
                </a:tc>
                <a:tc>
                  <a:txBody>
                    <a:bodyPr/>
                    <a:lstStyle/>
                    <a:p>
                      <a:r>
                        <a:rPr lang="fr-FR" sz="900" dirty="0" smtClean="0"/>
                        <a:t>AB</a:t>
                      </a:r>
                      <a:endParaRPr lang="fr-FR" sz="900" dirty="0"/>
                    </a:p>
                  </a:txBody>
                  <a:tcPr/>
                </a:tc>
                <a:extLst>
                  <a:ext uri="{0D108BD9-81ED-4DB2-BD59-A6C34878D82A}">
                    <a16:rowId xmlns:a16="http://schemas.microsoft.com/office/drawing/2014/main" val="587953849"/>
                  </a:ext>
                </a:extLst>
              </a:tr>
              <a:tr h="173416">
                <a:tc>
                  <a:txBody>
                    <a:bodyPr/>
                    <a:lstStyle/>
                    <a:p>
                      <a:r>
                        <a:rPr lang="fr-FR" sz="900" dirty="0" smtClean="0"/>
                        <a:t>Numériques</a:t>
                      </a:r>
                      <a:endParaRPr lang="fr-FR" sz="900" dirty="0"/>
                    </a:p>
                  </a:txBody>
                  <a:tcPr>
                    <a:lnB w="6350" cap="flat" cmpd="sng" algn="ctr">
                      <a:noFill/>
                      <a:prstDash val="solid"/>
                      <a:miter lim="800000"/>
                    </a:lnB>
                  </a:tcPr>
                </a:tc>
                <a:tc>
                  <a:txBody>
                    <a:bodyPr/>
                    <a:lstStyle/>
                    <a:p>
                      <a:r>
                        <a:rPr lang="fr-FR" sz="900" dirty="0" smtClean="0"/>
                        <a:t>5.</a:t>
                      </a:r>
                      <a:endParaRPr lang="fr-FR" sz="900" dirty="0"/>
                    </a:p>
                  </a:txBody>
                  <a:tcPr/>
                </a:tc>
                <a:tc>
                  <a:txBody>
                    <a:bodyPr/>
                    <a:lstStyle/>
                    <a:p>
                      <a:r>
                        <a:rPr lang="fr-FR" sz="900" dirty="0" smtClean="0"/>
                        <a:t>12345</a:t>
                      </a:r>
                      <a:endParaRPr lang="fr-FR" sz="900" dirty="0"/>
                    </a:p>
                  </a:txBody>
                  <a:tcPr/>
                </a:tc>
                <a:extLst>
                  <a:ext uri="{0D108BD9-81ED-4DB2-BD59-A6C34878D82A}">
                    <a16:rowId xmlns:a16="http://schemas.microsoft.com/office/drawing/2014/main" val="111822445"/>
                  </a:ext>
                </a:extLst>
              </a:tr>
              <a:tr h="173416">
                <a:tc>
                  <a:txBody>
                    <a:bodyPr/>
                    <a:lstStyle/>
                    <a:p>
                      <a:endParaRPr lang="fr-FR" sz="900" dirty="0"/>
                    </a:p>
                  </a:txBody>
                  <a:tcPr>
                    <a:lnT w="6350" cap="flat" cmpd="sng" algn="ctr">
                      <a:noFill/>
                      <a:prstDash val="solid"/>
                      <a:miter lim="800000"/>
                    </a:lnT>
                    <a:lnB w="6350" cap="flat" cmpd="sng" algn="ctr">
                      <a:noFill/>
                      <a:prstDash val="solid"/>
                      <a:miter lim="800000"/>
                    </a:lnB>
                  </a:tcPr>
                </a:tc>
                <a:tc>
                  <a:txBody>
                    <a:bodyPr/>
                    <a:lstStyle/>
                    <a:p>
                      <a:r>
                        <a:rPr lang="fr-FR" sz="900" dirty="0" smtClean="0"/>
                        <a:t>7.2</a:t>
                      </a:r>
                      <a:endParaRPr lang="fr-FR" sz="900" dirty="0"/>
                    </a:p>
                  </a:txBody>
                  <a:tcPr/>
                </a:tc>
                <a:tc>
                  <a:txBody>
                    <a:bodyPr/>
                    <a:lstStyle/>
                    <a:p>
                      <a:r>
                        <a:rPr lang="fr-FR" sz="900" dirty="0" smtClean="0"/>
                        <a:t>1234.56</a:t>
                      </a:r>
                      <a:endParaRPr lang="fr-FR" sz="900" dirty="0"/>
                    </a:p>
                  </a:txBody>
                  <a:tcPr/>
                </a:tc>
                <a:extLst>
                  <a:ext uri="{0D108BD9-81ED-4DB2-BD59-A6C34878D82A}">
                    <a16:rowId xmlns:a16="http://schemas.microsoft.com/office/drawing/2014/main" val="3148527582"/>
                  </a:ext>
                </a:extLst>
              </a:tr>
              <a:tr h="173416">
                <a:tc>
                  <a:txBody>
                    <a:bodyPr/>
                    <a:lstStyle/>
                    <a:p>
                      <a:endParaRPr lang="fr-FR" sz="900" dirty="0"/>
                    </a:p>
                  </a:txBody>
                  <a:tcPr>
                    <a:lnT w="6350" cap="flat" cmpd="sng" algn="ctr">
                      <a:noFill/>
                      <a:prstDash val="solid"/>
                      <a:miter lim="800000"/>
                    </a:lnT>
                    <a:lnB w="6350" cap="flat" cmpd="sng" algn="ctr">
                      <a:noFill/>
                      <a:prstDash val="solid"/>
                      <a:miter lim="800000"/>
                    </a:lnB>
                  </a:tcPr>
                </a:tc>
                <a:tc>
                  <a:txBody>
                    <a:bodyPr/>
                    <a:lstStyle/>
                    <a:p>
                      <a:r>
                        <a:rPr lang="fr-FR" sz="900" dirty="0" smtClean="0"/>
                        <a:t>NUMX7.2</a:t>
                      </a:r>
                      <a:endParaRPr lang="fr-FR" sz="900" dirty="0"/>
                    </a:p>
                  </a:txBody>
                  <a:tcPr/>
                </a:tc>
                <a:tc>
                  <a:txBody>
                    <a:bodyPr/>
                    <a:lstStyle/>
                    <a:p>
                      <a:r>
                        <a:rPr lang="fr-FR" sz="900" dirty="0" smtClean="0"/>
                        <a:t>1234,56</a:t>
                      </a:r>
                      <a:endParaRPr lang="fr-FR" sz="900" dirty="0"/>
                    </a:p>
                  </a:txBody>
                  <a:tcPr/>
                </a:tc>
                <a:extLst>
                  <a:ext uri="{0D108BD9-81ED-4DB2-BD59-A6C34878D82A}">
                    <a16:rowId xmlns:a16="http://schemas.microsoft.com/office/drawing/2014/main" val="3858299296"/>
                  </a:ext>
                </a:extLst>
              </a:tr>
              <a:tr h="173416">
                <a:tc>
                  <a:txBody>
                    <a:bodyPr/>
                    <a:lstStyle/>
                    <a:p>
                      <a:endParaRPr lang="fr-FR" sz="900" dirty="0"/>
                    </a:p>
                  </a:txBody>
                  <a:tcPr>
                    <a:lnT w="6350" cap="flat" cmpd="sng" algn="ctr">
                      <a:noFill/>
                      <a:prstDash val="solid"/>
                      <a:miter lim="800000"/>
                    </a:lnT>
                  </a:tcPr>
                </a:tc>
                <a:tc>
                  <a:txBody>
                    <a:bodyPr/>
                    <a:lstStyle/>
                    <a:p>
                      <a:r>
                        <a:rPr lang="fr-FR" sz="900" dirty="0" smtClean="0"/>
                        <a:t>NLNUM10.2</a:t>
                      </a:r>
                      <a:endParaRPr lang="fr-FR" sz="900" dirty="0"/>
                    </a:p>
                  </a:txBody>
                  <a:tcPr/>
                </a:tc>
                <a:tc>
                  <a:txBody>
                    <a:bodyPr/>
                    <a:lstStyle/>
                    <a:p>
                      <a:r>
                        <a:rPr lang="fr-FR" sz="900" dirty="0" smtClean="0"/>
                        <a:t>1 2234,56</a:t>
                      </a:r>
                      <a:endParaRPr lang="fr-FR" sz="900" dirty="0"/>
                    </a:p>
                  </a:txBody>
                  <a:tcPr/>
                </a:tc>
                <a:extLst>
                  <a:ext uri="{0D108BD9-81ED-4DB2-BD59-A6C34878D82A}">
                    <a16:rowId xmlns:a16="http://schemas.microsoft.com/office/drawing/2014/main" val="2709742065"/>
                  </a:ext>
                </a:extLst>
              </a:tr>
              <a:tr h="173416">
                <a:tc>
                  <a:txBody>
                    <a:bodyPr/>
                    <a:lstStyle/>
                    <a:p>
                      <a:r>
                        <a:rPr lang="fr-FR" sz="900" dirty="0" smtClean="0"/>
                        <a:t>Dates</a:t>
                      </a:r>
                      <a:endParaRPr lang="fr-FR" sz="900" dirty="0"/>
                    </a:p>
                  </a:txBody>
                  <a:tcPr>
                    <a:lnB w="6350" cap="flat" cmpd="sng" algn="ctr">
                      <a:noFill/>
                      <a:prstDash val="solid"/>
                      <a:miter lim="800000"/>
                    </a:lnB>
                  </a:tcPr>
                </a:tc>
                <a:tc>
                  <a:txBody>
                    <a:bodyPr/>
                    <a:lstStyle/>
                    <a:p>
                      <a:r>
                        <a:rPr lang="fr-FR" sz="900" dirty="0" smtClean="0"/>
                        <a:t>DDMMYY10.</a:t>
                      </a:r>
                      <a:endParaRPr lang="fr-FR" sz="900" dirty="0"/>
                    </a:p>
                  </a:txBody>
                  <a:tcPr/>
                </a:tc>
                <a:tc>
                  <a:txBody>
                    <a:bodyPr/>
                    <a:lstStyle/>
                    <a:p>
                      <a:r>
                        <a:rPr lang="fr-FR" sz="900" dirty="0" smtClean="0"/>
                        <a:t>21/02/2022</a:t>
                      </a:r>
                      <a:endParaRPr lang="fr-FR" sz="900" dirty="0"/>
                    </a:p>
                  </a:txBody>
                  <a:tcPr/>
                </a:tc>
                <a:extLst>
                  <a:ext uri="{0D108BD9-81ED-4DB2-BD59-A6C34878D82A}">
                    <a16:rowId xmlns:a16="http://schemas.microsoft.com/office/drawing/2014/main" val="3620340334"/>
                  </a:ext>
                </a:extLst>
              </a:tr>
              <a:tr h="173416">
                <a:tc>
                  <a:txBody>
                    <a:bodyPr/>
                    <a:lstStyle/>
                    <a:p>
                      <a:endParaRPr lang="fr-FR" sz="900" dirty="0"/>
                    </a:p>
                  </a:txBody>
                  <a:tcPr>
                    <a:lnT w="6350" cap="flat" cmpd="sng" algn="ctr">
                      <a:noFill/>
                      <a:prstDash val="solid"/>
                      <a:miter lim="800000"/>
                    </a:lnT>
                    <a:lnB w="6350" cap="flat" cmpd="sng" algn="ctr">
                      <a:noFill/>
                      <a:prstDash val="solid"/>
                      <a:miter lim="800000"/>
                    </a:lnB>
                  </a:tcPr>
                </a:tc>
                <a:tc>
                  <a:txBody>
                    <a:bodyPr/>
                    <a:lstStyle/>
                    <a:p>
                      <a:r>
                        <a:rPr lang="fr-FR" sz="900" dirty="0" smtClean="0"/>
                        <a:t>MMYS7.</a:t>
                      </a:r>
                      <a:endParaRPr lang="fr-FR" sz="900" dirty="0"/>
                    </a:p>
                  </a:txBody>
                  <a:tcPr/>
                </a:tc>
                <a:tc>
                  <a:txBody>
                    <a:bodyPr/>
                    <a:lstStyle/>
                    <a:p>
                      <a:r>
                        <a:rPr lang="fr-FR" sz="900" dirty="0" smtClean="0"/>
                        <a:t>02/2022</a:t>
                      </a:r>
                      <a:endParaRPr lang="fr-FR" sz="900" dirty="0"/>
                    </a:p>
                  </a:txBody>
                  <a:tcPr/>
                </a:tc>
                <a:extLst>
                  <a:ext uri="{0D108BD9-81ED-4DB2-BD59-A6C34878D82A}">
                    <a16:rowId xmlns:a16="http://schemas.microsoft.com/office/drawing/2014/main" val="2338172124"/>
                  </a:ext>
                </a:extLst>
              </a:tr>
              <a:tr h="173416">
                <a:tc>
                  <a:txBody>
                    <a:bodyPr/>
                    <a:lstStyle/>
                    <a:p>
                      <a:endParaRPr lang="fr-FR" sz="900" dirty="0"/>
                    </a:p>
                  </a:txBody>
                  <a:tcPr>
                    <a:lnT w="6350" cap="flat" cmpd="sng" algn="ctr">
                      <a:noFill/>
                      <a:prstDash val="solid"/>
                      <a:miter lim="800000"/>
                    </a:lnT>
                    <a:lnB w="6350" cap="flat" cmpd="sng" algn="ctr">
                      <a:noFill/>
                      <a:prstDash val="solid"/>
                      <a:miter lim="800000"/>
                    </a:lnB>
                  </a:tcPr>
                </a:tc>
                <a:tc>
                  <a:txBody>
                    <a:bodyPr/>
                    <a:lstStyle/>
                    <a:p>
                      <a:r>
                        <a:rPr lang="fr-FR" sz="900" dirty="0" smtClean="0"/>
                        <a:t>YEAR4.</a:t>
                      </a:r>
                      <a:endParaRPr lang="fr-FR" sz="900" dirty="0"/>
                    </a:p>
                  </a:txBody>
                  <a:tcPr/>
                </a:tc>
                <a:tc>
                  <a:txBody>
                    <a:bodyPr/>
                    <a:lstStyle/>
                    <a:p>
                      <a:r>
                        <a:rPr lang="fr-FR" sz="900" dirty="0" smtClean="0"/>
                        <a:t>2022</a:t>
                      </a:r>
                      <a:endParaRPr lang="fr-FR" sz="900" dirty="0"/>
                    </a:p>
                  </a:txBody>
                  <a:tcPr/>
                </a:tc>
                <a:extLst>
                  <a:ext uri="{0D108BD9-81ED-4DB2-BD59-A6C34878D82A}">
                    <a16:rowId xmlns:a16="http://schemas.microsoft.com/office/drawing/2014/main" val="2703958285"/>
                  </a:ext>
                </a:extLst>
              </a:tr>
              <a:tr h="173416">
                <a:tc>
                  <a:txBody>
                    <a:bodyPr/>
                    <a:lstStyle/>
                    <a:p>
                      <a:endParaRPr lang="fr-FR" sz="900" dirty="0"/>
                    </a:p>
                  </a:txBody>
                  <a:tcPr>
                    <a:lnT w="6350" cap="flat" cmpd="sng" algn="ctr">
                      <a:noFill/>
                      <a:prstDash val="solid"/>
                      <a:miter lim="800000"/>
                    </a:lnT>
                    <a:lnB w="6350" cap="flat" cmpd="sng" algn="ctr">
                      <a:noFill/>
                      <a:prstDash val="solid"/>
                      <a:miter lim="800000"/>
                    </a:lnB>
                  </a:tcPr>
                </a:tc>
                <a:tc>
                  <a:txBody>
                    <a:bodyPr/>
                    <a:lstStyle/>
                    <a:p>
                      <a:r>
                        <a:rPr lang="fr-FR" sz="900" dirty="0" smtClean="0"/>
                        <a:t>FRADFWDX.</a:t>
                      </a:r>
                      <a:endParaRPr lang="fr-FR" sz="900" dirty="0"/>
                    </a:p>
                  </a:txBody>
                  <a:tcPr/>
                </a:tc>
                <a:tc>
                  <a:txBody>
                    <a:bodyPr/>
                    <a:lstStyle/>
                    <a:p>
                      <a:r>
                        <a:rPr lang="fr-FR" sz="900" dirty="0" smtClean="0"/>
                        <a:t>21 févier 2022</a:t>
                      </a:r>
                      <a:endParaRPr lang="fr-FR" sz="900" dirty="0"/>
                    </a:p>
                  </a:txBody>
                  <a:tcPr/>
                </a:tc>
                <a:extLst>
                  <a:ext uri="{0D108BD9-81ED-4DB2-BD59-A6C34878D82A}">
                    <a16:rowId xmlns:a16="http://schemas.microsoft.com/office/drawing/2014/main" val="244764467"/>
                  </a:ext>
                </a:extLst>
              </a:tr>
              <a:tr h="173416">
                <a:tc>
                  <a:txBody>
                    <a:bodyPr/>
                    <a:lstStyle/>
                    <a:p>
                      <a:endParaRPr lang="fr-FR" sz="900" dirty="0"/>
                    </a:p>
                  </a:txBody>
                  <a:tcPr>
                    <a:lnT w="6350" cap="flat" cmpd="sng" algn="ctr">
                      <a:noFill/>
                      <a:prstDash val="solid"/>
                      <a:miter lim="800000"/>
                    </a:lnT>
                    <a:lnB w="6350" cap="flat" cmpd="sng" algn="ctr">
                      <a:noFill/>
                      <a:prstDash val="solid"/>
                      <a:miter lim="800000"/>
                    </a:lnB>
                  </a:tcPr>
                </a:tc>
                <a:tc>
                  <a:txBody>
                    <a:bodyPr/>
                    <a:lstStyle/>
                    <a:p>
                      <a:r>
                        <a:rPr lang="fr-FR" sz="900" dirty="0" smtClean="0"/>
                        <a:t>FRADFWKX.</a:t>
                      </a:r>
                      <a:endParaRPr lang="fr-FR" sz="900" dirty="0"/>
                    </a:p>
                  </a:txBody>
                  <a:tcPr/>
                </a:tc>
                <a:tc>
                  <a:txBody>
                    <a:bodyPr/>
                    <a:lstStyle/>
                    <a:p>
                      <a:r>
                        <a:rPr lang="fr-FR" sz="900" dirty="0" smtClean="0"/>
                        <a:t>lundi 12 février 2022</a:t>
                      </a:r>
                      <a:endParaRPr lang="fr-FR" sz="900" dirty="0"/>
                    </a:p>
                  </a:txBody>
                  <a:tcPr/>
                </a:tc>
                <a:extLst>
                  <a:ext uri="{0D108BD9-81ED-4DB2-BD59-A6C34878D82A}">
                    <a16:rowId xmlns:a16="http://schemas.microsoft.com/office/drawing/2014/main" val="4257772738"/>
                  </a:ext>
                </a:extLst>
              </a:tr>
              <a:tr h="173416">
                <a:tc>
                  <a:txBody>
                    <a:bodyPr/>
                    <a:lstStyle/>
                    <a:p>
                      <a:endParaRPr lang="fr-FR" sz="900" dirty="0"/>
                    </a:p>
                  </a:txBody>
                  <a:tcPr>
                    <a:lnT w="6350" cap="flat" cmpd="sng" algn="ctr">
                      <a:noFill/>
                      <a:prstDash val="solid"/>
                      <a:miter lim="800000"/>
                    </a:lnT>
                    <a:lnB w="6350" cap="flat" cmpd="sng" algn="ctr">
                      <a:noFill/>
                      <a:prstDash val="solid"/>
                      <a:miter lim="800000"/>
                    </a:lnB>
                  </a:tcPr>
                </a:tc>
                <a:tc>
                  <a:txBody>
                    <a:bodyPr/>
                    <a:lstStyle/>
                    <a:p>
                      <a:r>
                        <a:rPr lang="fr-FR" sz="900" dirty="0" smtClean="0"/>
                        <a:t>FRADFMN.</a:t>
                      </a:r>
                      <a:endParaRPr lang="fr-FR" sz="900" dirty="0"/>
                    </a:p>
                  </a:txBody>
                  <a:tcPr/>
                </a:tc>
                <a:tc>
                  <a:txBody>
                    <a:bodyPr/>
                    <a:lstStyle/>
                    <a:p>
                      <a:r>
                        <a:rPr lang="fr-FR" sz="900" dirty="0" smtClean="0"/>
                        <a:t>Février</a:t>
                      </a:r>
                      <a:endParaRPr lang="fr-FR" sz="900" dirty="0"/>
                    </a:p>
                  </a:txBody>
                  <a:tcPr/>
                </a:tc>
                <a:extLst>
                  <a:ext uri="{0D108BD9-81ED-4DB2-BD59-A6C34878D82A}">
                    <a16:rowId xmlns:a16="http://schemas.microsoft.com/office/drawing/2014/main" val="1564089359"/>
                  </a:ext>
                </a:extLst>
              </a:tr>
              <a:tr h="173416">
                <a:tc>
                  <a:txBody>
                    <a:bodyPr/>
                    <a:lstStyle/>
                    <a:p>
                      <a:endParaRPr lang="fr-FR" sz="900" dirty="0"/>
                    </a:p>
                  </a:txBody>
                  <a:tcPr>
                    <a:lnT w="6350" cap="flat" cmpd="sng" algn="ctr">
                      <a:noFill/>
                      <a:prstDash val="solid"/>
                      <a:miter lim="800000"/>
                    </a:lnT>
                  </a:tcPr>
                </a:tc>
                <a:tc>
                  <a:txBody>
                    <a:bodyPr/>
                    <a:lstStyle/>
                    <a:p>
                      <a:r>
                        <a:rPr lang="fr-FR" sz="900" dirty="0" smtClean="0"/>
                        <a:t>FRADFDWN.</a:t>
                      </a:r>
                      <a:endParaRPr lang="fr-FR" sz="900" dirty="0"/>
                    </a:p>
                  </a:txBody>
                  <a:tcPr/>
                </a:tc>
                <a:tc>
                  <a:txBody>
                    <a:bodyPr/>
                    <a:lstStyle/>
                    <a:p>
                      <a:r>
                        <a:rPr lang="fr-FR" sz="900" dirty="0" smtClean="0"/>
                        <a:t>lundi</a:t>
                      </a:r>
                      <a:endParaRPr lang="fr-FR" sz="900" dirty="0"/>
                    </a:p>
                  </a:txBody>
                  <a:tcPr/>
                </a:tc>
                <a:extLst>
                  <a:ext uri="{0D108BD9-81ED-4DB2-BD59-A6C34878D82A}">
                    <a16:rowId xmlns:a16="http://schemas.microsoft.com/office/drawing/2014/main" val="3939888842"/>
                  </a:ext>
                </a:extLst>
              </a:tr>
            </a:tbl>
          </a:graphicData>
        </a:graphic>
      </p:graphicFrame>
      <p:sp>
        <p:nvSpPr>
          <p:cNvPr id="9" name="Rectangle 8"/>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881165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0" y="1431334"/>
            <a:ext cx="11963400" cy="1073742"/>
          </a:xfrm>
        </p:spPr>
        <p:txBody>
          <a:bodyPr>
            <a:normAutofit/>
          </a:bodyPr>
          <a:lstStyle/>
          <a:p>
            <a:r>
              <a:rPr lang="fr-FR" sz="1800" dirty="0"/>
              <a:t>L'Assistant Importation de données permet de créer des tables SAS à partir de fichiers texte, HTML ou de bases de données PC (Microsoft Excel, Microsoft Access et autres formats populaires). Il permet en outre de spécifier des options pour chaque fichier à </a:t>
            </a:r>
            <a:r>
              <a:rPr lang="fr-FR" sz="1800" dirty="0" smtClean="0"/>
              <a:t>importer.</a:t>
            </a:r>
            <a:endParaRPr lang="fr-FR" sz="1800" dirty="0" smtClean="0"/>
          </a:p>
        </p:txBody>
      </p:sp>
      <p:sp>
        <p:nvSpPr>
          <p:cNvPr id="5" name="Titre 4"/>
          <p:cNvSpPr>
            <a:spLocks noGrp="1"/>
          </p:cNvSpPr>
          <p:nvPr>
            <p:ph type="title"/>
          </p:nvPr>
        </p:nvSpPr>
        <p:spPr/>
        <p:txBody>
          <a:bodyPr>
            <a:normAutofit/>
          </a:bodyPr>
          <a:lstStyle/>
          <a:p>
            <a:r>
              <a:rPr lang="fr-FR" cap="all" dirty="0" smtClean="0"/>
              <a:t>Import </a:t>
            </a:r>
            <a:r>
              <a:rPr lang="fr-FR" cap="all" dirty="0"/>
              <a:t>de </a:t>
            </a:r>
            <a:r>
              <a:rPr lang="fr-FR" cap="all" dirty="0" smtClean="0"/>
              <a:t>données #1</a:t>
            </a:r>
            <a:endParaRPr lang="fr-FR" cap="all" dirty="0"/>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35</a:t>
            </a:fld>
            <a:endParaRPr lang="fr-FR" dirty="0">
              <a:solidFill>
                <a:prstClr val="black">
                  <a:tint val="75000"/>
                </a:prstClr>
              </a:solidFill>
            </a:endParaRPr>
          </a:p>
        </p:txBody>
      </p:sp>
      <p:sp>
        <p:nvSpPr>
          <p:cNvPr id="6" name="Rectangle 5"/>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p:cNvPicPr>
            <a:picLocks noChangeAspect="1"/>
          </p:cNvPicPr>
          <p:nvPr/>
        </p:nvPicPr>
        <p:blipFill rotWithShape="1">
          <a:blip r:embed="rId2"/>
          <a:srcRect l="38670" t="16636" r="37993" b="11003"/>
          <a:stretch/>
        </p:blipFill>
        <p:spPr>
          <a:xfrm>
            <a:off x="2468880" y="2136590"/>
            <a:ext cx="7368459" cy="4284000"/>
          </a:xfrm>
          <a:prstGeom prst="rect">
            <a:avLst/>
          </a:prstGeom>
        </p:spPr>
      </p:pic>
      <p:sp>
        <p:nvSpPr>
          <p:cNvPr id="10" name="Ellipse 9"/>
          <p:cNvSpPr/>
          <p:nvPr/>
        </p:nvSpPr>
        <p:spPr>
          <a:xfrm>
            <a:off x="2206196" y="3446968"/>
            <a:ext cx="1689529" cy="263989"/>
          </a:xfrm>
          <a:prstGeom prst="ellipse">
            <a:avLst/>
          </a:prstGeom>
          <a:noFill/>
          <a:ln w="38100">
            <a:solidFill>
              <a:srgbClr val="0461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150080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0" y="1431334"/>
            <a:ext cx="11963400" cy="1073742"/>
          </a:xfrm>
        </p:spPr>
        <p:txBody>
          <a:bodyPr>
            <a:normAutofit/>
          </a:bodyPr>
          <a:lstStyle/>
          <a:p>
            <a:r>
              <a:rPr lang="fr-FR" sz="1800" dirty="0"/>
              <a:t>Lorsque vous ouvrez </a:t>
            </a:r>
            <a:r>
              <a:rPr lang="fr-FR" sz="1800" b="1" dirty="0"/>
              <a:t>l'Assistant Importation de données</a:t>
            </a:r>
            <a:r>
              <a:rPr lang="fr-FR" sz="1800" dirty="0"/>
              <a:t>, la tâche utilise la source de données sélectionnée comme source de données en entrée. La zone Fichier source affiche l'emplacement, le chemin et le type de données du fichier source. Une fois l'assistant ouvert, vous ne pouvez plus modifier la source de données en entrée</a:t>
            </a:r>
            <a:r>
              <a:rPr lang="fr-FR" sz="1800" dirty="0" smtClean="0"/>
              <a:t>.</a:t>
            </a:r>
            <a:endParaRPr lang="fr-FR" sz="1800" dirty="0" smtClean="0"/>
          </a:p>
        </p:txBody>
      </p:sp>
      <p:sp>
        <p:nvSpPr>
          <p:cNvPr id="5" name="Titre 4"/>
          <p:cNvSpPr>
            <a:spLocks noGrp="1"/>
          </p:cNvSpPr>
          <p:nvPr>
            <p:ph type="title"/>
          </p:nvPr>
        </p:nvSpPr>
        <p:spPr/>
        <p:txBody>
          <a:bodyPr>
            <a:normAutofit/>
          </a:bodyPr>
          <a:lstStyle/>
          <a:p>
            <a:r>
              <a:rPr lang="fr-FR" cap="all" dirty="0" smtClean="0"/>
              <a:t>Import </a:t>
            </a:r>
            <a:r>
              <a:rPr lang="fr-FR" cap="all" dirty="0"/>
              <a:t>de </a:t>
            </a:r>
            <a:r>
              <a:rPr lang="fr-FR" cap="all" dirty="0" smtClean="0"/>
              <a:t>données #2</a:t>
            </a:r>
            <a:endParaRPr lang="fr-FR" cap="all" dirty="0"/>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36</a:t>
            </a:fld>
            <a:endParaRPr lang="fr-FR" dirty="0">
              <a:solidFill>
                <a:prstClr val="black">
                  <a:tint val="75000"/>
                </a:prstClr>
              </a:solidFill>
            </a:endParaRPr>
          </a:p>
        </p:txBody>
      </p:sp>
      <p:sp>
        <p:nvSpPr>
          <p:cNvPr id="6" name="Rectangle 5"/>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p:cNvPicPr>
            <a:picLocks noChangeAspect="1"/>
          </p:cNvPicPr>
          <p:nvPr/>
        </p:nvPicPr>
        <p:blipFill>
          <a:blip r:embed="rId2"/>
          <a:stretch>
            <a:fillRect/>
          </a:stretch>
        </p:blipFill>
        <p:spPr>
          <a:xfrm>
            <a:off x="3993301" y="2774714"/>
            <a:ext cx="4247358" cy="3312000"/>
          </a:xfrm>
          <a:prstGeom prst="rect">
            <a:avLst/>
          </a:prstGeom>
        </p:spPr>
      </p:pic>
    </p:spTree>
    <p:extLst>
      <p:ext uri="{BB962C8B-B14F-4D97-AF65-F5344CB8AC3E}">
        <p14:creationId xmlns:p14="http://schemas.microsoft.com/office/powerpoint/2010/main" val="3976692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cap="all" dirty="0" smtClean="0"/>
              <a:t>Import de données #3</a:t>
            </a:r>
            <a:endParaRPr lang="fr-FR" cap="all" dirty="0"/>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37</a:t>
            </a:fld>
            <a:endParaRPr lang="fr-FR" dirty="0">
              <a:solidFill>
                <a:prstClr val="black">
                  <a:tint val="75000"/>
                </a:prstClr>
              </a:solidFill>
            </a:endParaRPr>
          </a:p>
        </p:txBody>
      </p:sp>
      <p:sp>
        <p:nvSpPr>
          <p:cNvPr id="6" name="Rectangle 5"/>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2"/>
          <a:stretch>
            <a:fillRect/>
          </a:stretch>
        </p:blipFill>
        <p:spPr>
          <a:xfrm>
            <a:off x="1580394" y="1234860"/>
            <a:ext cx="3623325" cy="3636000"/>
          </a:xfrm>
          <a:prstGeom prst="rect">
            <a:avLst/>
          </a:prstGeom>
        </p:spPr>
      </p:pic>
      <p:pic>
        <p:nvPicPr>
          <p:cNvPr id="11" name="Image 10"/>
          <p:cNvPicPr>
            <a:picLocks noChangeAspect="1"/>
          </p:cNvPicPr>
          <p:nvPr/>
        </p:nvPicPr>
        <p:blipFill>
          <a:blip r:embed="rId3"/>
          <a:stretch>
            <a:fillRect/>
          </a:stretch>
        </p:blipFill>
        <p:spPr>
          <a:xfrm>
            <a:off x="6888890" y="1234860"/>
            <a:ext cx="3614870" cy="3640204"/>
          </a:xfrm>
          <a:prstGeom prst="rect">
            <a:avLst/>
          </a:prstGeom>
        </p:spPr>
      </p:pic>
      <p:sp>
        <p:nvSpPr>
          <p:cNvPr id="14" name="Espace réservé du contenu 1"/>
          <p:cNvSpPr>
            <a:spLocks noGrp="1"/>
          </p:cNvSpPr>
          <p:nvPr>
            <p:ph idx="1"/>
          </p:nvPr>
        </p:nvSpPr>
        <p:spPr>
          <a:xfrm>
            <a:off x="6038850" y="5023866"/>
            <a:ext cx="5314950" cy="1628269"/>
          </a:xfrm>
        </p:spPr>
        <p:txBody>
          <a:bodyPr vert="horz" lIns="91440" tIns="45720" rIns="91440" bIns="45720" rtlCol="0">
            <a:noAutofit/>
          </a:bodyPr>
          <a:lstStyle/>
          <a:p>
            <a:r>
              <a:rPr lang="fr-FR" sz="1600" dirty="0"/>
              <a:t>Sélectionnez le format du fichier texte. Vous avez le choix entre ces options :</a:t>
            </a:r>
          </a:p>
          <a:p>
            <a:pPr lvl="1"/>
            <a:r>
              <a:rPr lang="fr-FR" sz="1400" dirty="0"/>
              <a:t>Champs délimités - un caractère, tel qu'une virgule, une tabulation, un point-virgule ou un espace, sépare les champs dans le fichier de données. </a:t>
            </a:r>
          </a:p>
          <a:p>
            <a:pPr lvl="1"/>
            <a:r>
              <a:rPr lang="fr-FR" sz="1400" dirty="0"/>
              <a:t>Colonnes fixes - les champs sont alignés de sorte qu'ils commencent chacun à la même position</a:t>
            </a:r>
          </a:p>
        </p:txBody>
      </p:sp>
      <p:sp>
        <p:nvSpPr>
          <p:cNvPr id="16" name="Rectangle 15"/>
          <p:cNvSpPr/>
          <p:nvPr/>
        </p:nvSpPr>
        <p:spPr>
          <a:xfrm>
            <a:off x="1002438" y="5023866"/>
            <a:ext cx="4779235" cy="1200329"/>
          </a:xfrm>
          <a:prstGeom prst="rect">
            <a:avLst/>
          </a:prstGeom>
        </p:spPr>
        <p:txBody>
          <a:bodyPr vert="horz" lIns="91440" tIns="45720" rIns="91440" bIns="45720" rtlCol="0">
            <a:noAutofit/>
          </a:bodyPr>
          <a:lstStyle/>
          <a:p>
            <a:pPr marL="228594" indent="-228594" defTabSz="914377">
              <a:lnSpc>
                <a:spcPct val="90000"/>
              </a:lnSpc>
              <a:spcBef>
                <a:spcPts val="1000"/>
              </a:spcBef>
              <a:buFont typeface="Arial" panose="020B0604020202020204" pitchFamily="34" charset="0"/>
              <a:buChar char="•"/>
            </a:pPr>
            <a:r>
              <a:rPr lang="fr-FR" sz="1600" dirty="0">
                <a:solidFill>
                  <a:srgbClr val="13324A"/>
                </a:solidFill>
                <a:latin typeface="+mj-lt"/>
              </a:rPr>
              <a:t>Pour enregistrer la table SAS de sortie dans un autre emplacement, cliquez sur Parcourir. Spécifiez le serveur, la bibliothèque et le nom du fichier de la table SAS de sortie. Cliquez ensuite sur Enregistrer. L'emplacement de sortie final apparaît dans la zone Table SAS de sortie.</a:t>
            </a:r>
          </a:p>
        </p:txBody>
      </p:sp>
      <p:sp>
        <p:nvSpPr>
          <p:cNvPr id="17" name="Ellipse 16"/>
          <p:cNvSpPr/>
          <p:nvPr/>
        </p:nvSpPr>
        <p:spPr>
          <a:xfrm>
            <a:off x="6753225" y="1781175"/>
            <a:ext cx="1621565" cy="9334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p:cNvSpPr/>
          <p:nvPr/>
        </p:nvSpPr>
        <p:spPr>
          <a:xfrm>
            <a:off x="9363075" y="1555930"/>
            <a:ext cx="1621565" cy="9334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18527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cap="all" dirty="0" smtClean="0"/>
              <a:t>Import </a:t>
            </a:r>
            <a:r>
              <a:rPr lang="fr-FR" cap="all" dirty="0"/>
              <a:t>de </a:t>
            </a:r>
            <a:r>
              <a:rPr lang="fr-FR" cap="all" dirty="0" smtClean="0"/>
              <a:t>données #4</a:t>
            </a:r>
            <a:endParaRPr lang="fr-FR" cap="all" dirty="0"/>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38</a:t>
            </a:fld>
            <a:endParaRPr lang="fr-FR" dirty="0">
              <a:solidFill>
                <a:prstClr val="black">
                  <a:tint val="75000"/>
                </a:prstClr>
              </a:solidFill>
            </a:endParaRPr>
          </a:p>
        </p:txBody>
      </p:sp>
      <p:sp>
        <p:nvSpPr>
          <p:cNvPr id="6" name="Rectangle 5"/>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u contenu 1"/>
          <p:cNvSpPr>
            <a:spLocks noGrp="1"/>
          </p:cNvSpPr>
          <p:nvPr>
            <p:ph idx="1"/>
          </p:nvPr>
        </p:nvSpPr>
        <p:spPr>
          <a:xfrm>
            <a:off x="6562725" y="5023866"/>
            <a:ext cx="5314950" cy="1628269"/>
          </a:xfrm>
        </p:spPr>
        <p:txBody>
          <a:bodyPr vert="horz" lIns="91440" tIns="45720" rIns="91440" bIns="45720" rtlCol="0">
            <a:noAutofit/>
          </a:bodyPr>
          <a:lstStyle/>
          <a:p>
            <a:r>
              <a:rPr lang="fr-FR" sz="1600" dirty="0"/>
              <a:t>Spécifier les options avancées</a:t>
            </a:r>
            <a:endParaRPr lang="fr-FR" sz="1400" dirty="0"/>
          </a:p>
        </p:txBody>
      </p:sp>
      <p:pic>
        <p:nvPicPr>
          <p:cNvPr id="2" name="Image 1"/>
          <p:cNvPicPr>
            <a:picLocks noChangeAspect="1"/>
          </p:cNvPicPr>
          <p:nvPr/>
        </p:nvPicPr>
        <p:blipFill>
          <a:blip r:embed="rId2"/>
          <a:stretch>
            <a:fillRect/>
          </a:stretch>
        </p:blipFill>
        <p:spPr>
          <a:xfrm>
            <a:off x="1583860" y="1234860"/>
            <a:ext cx="3595965" cy="3640204"/>
          </a:xfrm>
          <a:prstGeom prst="rect">
            <a:avLst/>
          </a:prstGeom>
        </p:spPr>
      </p:pic>
      <p:pic>
        <p:nvPicPr>
          <p:cNvPr id="3" name="Image 2"/>
          <p:cNvPicPr>
            <a:picLocks noChangeAspect="1"/>
          </p:cNvPicPr>
          <p:nvPr/>
        </p:nvPicPr>
        <p:blipFill>
          <a:blip r:embed="rId3"/>
          <a:stretch>
            <a:fillRect/>
          </a:stretch>
        </p:blipFill>
        <p:spPr>
          <a:xfrm>
            <a:off x="6970562" y="1234860"/>
            <a:ext cx="3633818" cy="3640204"/>
          </a:xfrm>
          <a:prstGeom prst="rect">
            <a:avLst/>
          </a:prstGeom>
        </p:spPr>
      </p:pic>
      <p:sp>
        <p:nvSpPr>
          <p:cNvPr id="9" name="Rectangle 8"/>
          <p:cNvSpPr/>
          <p:nvPr/>
        </p:nvSpPr>
        <p:spPr>
          <a:xfrm>
            <a:off x="952500" y="5023866"/>
            <a:ext cx="4754311" cy="1200329"/>
          </a:xfrm>
          <a:prstGeom prst="rect">
            <a:avLst/>
          </a:prstGeom>
        </p:spPr>
        <p:txBody>
          <a:bodyPr vert="horz" lIns="91440" tIns="45720" rIns="91440" bIns="45720" rtlCol="0">
            <a:noAutofit/>
          </a:bodyPr>
          <a:lstStyle/>
          <a:p>
            <a:pPr marL="228594" indent="-228594" defTabSz="914377">
              <a:lnSpc>
                <a:spcPct val="90000"/>
              </a:lnSpc>
              <a:spcBef>
                <a:spcPts val="1000"/>
              </a:spcBef>
              <a:buFont typeface="Arial" panose="020B0604020202020204" pitchFamily="34" charset="0"/>
              <a:buChar char="•"/>
            </a:pPr>
            <a:r>
              <a:rPr lang="fr-FR" sz="1600" dirty="0">
                <a:solidFill>
                  <a:srgbClr val="13324A"/>
                </a:solidFill>
                <a:latin typeface="+mj-lt"/>
              </a:rPr>
              <a:t>Par défaut, toutes les colonnes sont incluses dans la sortie. Pour supprimer une colonne de la sortie, désactivez la case à cocher correspondante dans la colonne </a:t>
            </a:r>
            <a:r>
              <a:rPr lang="fr-FR" sz="1600" dirty="0" smtClean="0">
                <a:solidFill>
                  <a:srgbClr val="13324A"/>
                </a:solidFill>
                <a:latin typeface="+mj-lt"/>
              </a:rPr>
              <a:t>Incl. Vous pouvez également redéfinir </a:t>
            </a:r>
            <a:r>
              <a:rPr lang="fr-FR" sz="1600" dirty="0">
                <a:solidFill>
                  <a:srgbClr val="13324A"/>
                </a:solidFill>
                <a:latin typeface="+mj-lt"/>
              </a:rPr>
              <a:t>les attributs de champ d'une </a:t>
            </a:r>
            <a:r>
              <a:rPr lang="fr-FR" sz="1600" dirty="0" smtClean="0">
                <a:solidFill>
                  <a:srgbClr val="13324A"/>
                </a:solidFill>
                <a:latin typeface="+mj-lt"/>
              </a:rPr>
              <a:t>colonne.</a:t>
            </a:r>
            <a:endParaRPr lang="fr-FR" sz="1600" dirty="0">
              <a:solidFill>
                <a:srgbClr val="13324A"/>
              </a:solidFill>
              <a:latin typeface="+mj-lt"/>
            </a:endParaRPr>
          </a:p>
        </p:txBody>
      </p:sp>
    </p:spTree>
    <p:extLst>
      <p:ext uri="{BB962C8B-B14F-4D97-AF65-F5344CB8AC3E}">
        <p14:creationId xmlns:p14="http://schemas.microsoft.com/office/powerpoint/2010/main" val="11697356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normAutofit/>
          </a:bodyPr>
          <a:lstStyle/>
          <a:p>
            <a:r>
              <a:rPr lang="fr-FR" cap="all" dirty="0" smtClean="0"/>
              <a:t>Import </a:t>
            </a:r>
            <a:r>
              <a:rPr lang="fr-FR" cap="all" dirty="0"/>
              <a:t>de </a:t>
            </a:r>
            <a:r>
              <a:rPr lang="fr-FR" cap="all" dirty="0" smtClean="0"/>
              <a:t>données #5</a:t>
            </a:r>
            <a:endParaRPr lang="fr-FR" cap="all" dirty="0"/>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39</a:t>
            </a:fld>
            <a:endParaRPr lang="fr-FR" dirty="0">
              <a:solidFill>
                <a:prstClr val="black">
                  <a:tint val="75000"/>
                </a:prstClr>
              </a:solidFill>
            </a:endParaRPr>
          </a:p>
        </p:txBody>
      </p:sp>
      <p:sp>
        <p:nvSpPr>
          <p:cNvPr id="6" name="Rectangle 5"/>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386028" y="869516"/>
            <a:ext cx="11731831" cy="6590009"/>
          </a:xfrm>
          <a:prstGeom prst="rect">
            <a:avLst/>
          </a:prstGeom>
        </p:spPr>
        <p:txBody>
          <a:bodyPr vert="horz" lIns="91440" tIns="45720" rIns="91440" bIns="45720" rtlCol="0">
            <a:normAutofit/>
          </a:bodyPr>
          <a:lstStyle>
            <a:lvl1pPr marL="228594" indent="-228594" defTabSz="914377">
              <a:lnSpc>
                <a:spcPct val="90000"/>
              </a:lnSpc>
              <a:spcBef>
                <a:spcPts val="1000"/>
              </a:spcBef>
              <a:buFont typeface="Arial" panose="020B0604020202020204" pitchFamily="34" charset="0"/>
              <a:buChar char="•"/>
              <a:defRPr lang="fr-FR" dirty="0" smtClean="0">
                <a:solidFill>
                  <a:srgbClr val="13324A"/>
                </a:solidFill>
                <a:latin typeface="+mj-lt"/>
              </a:defRPr>
            </a:lvl1pPr>
            <a:lvl2pPr marL="685783" indent="-228594" defTabSz="914377">
              <a:lnSpc>
                <a:spcPct val="90000"/>
              </a:lnSpc>
              <a:spcBef>
                <a:spcPts val="500"/>
              </a:spcBef>
              <a:buFont typeface="Calibri Light" panose="020F0302020204030204" pitchFamily="34" charset="0"/>
              <a:buChar char="›"/>
              <a:defRPr>
                <a:solidFill>
                  <a:srgbClr val="13324A"/>
                </a:solidFill>
                <a:latin typeface="+mj-lt"/>
              </a:defRPr>
            </a:lvl2pPr>
            <a:lvl3pPr marL="1142971" indent="-228594" defTabSz="914377">
              <a:lnSpc>
                <a:spcPct val="90000"/>
              </a:lnSpc>
              <a:spcBef>
                <a:spcPts val="500"/>
              </a:spcBef>
              <a:buFont typeface="Wingdings" panose="05000000000000000000" pitchFamily="2" charset="2"/>
              <a:buChar char="§"/>
              <a:defRPr sz="1400">
                <a:solidFill>
                  <a:srgbClr val="13324A"/>
                </a:solidFill>
                <a:latin typeface="+mj-lt"/>
              </a:defRPr>
            </a:lvl3pPr>
            <a:lvl4pPr marL="1600160" indent="-228594" defTabSz="914377">
              <a:lnSpc>
                <a:spcPct val="90000"/>
              </a:lnSpc>
              <a:spcBef>
                <a:spcPts val="500"/>
              </a:spcBef>
              <a:buFont typeface="Calibri Light" panose="020F0302020204030204" pitchFamily="34" charset="0"/>
              <a:buChar char="›"/>
              <a:defRPr sz="1200">
                <a:solidFill>
                  <a:srgbClr val="13324A"/>
                </a:solidFill>
                <a:latin typeface="+mj-lt"/>
              </a:defRPr>
            </a:lvl4pPr>
            <a:lvl5pPr marL="2057349" indent="-228594" defTabSz="914377">
              <a:lnSpc>
                <a:spcPct val="90000"/>
              </a:lnSpc>
              <a:spcBef>
                <a:spcPts val="500"/>
              </a:spcBef>
              <a:buFont typeface="Calibri Light" panose="020F0302020204030204" pitchFamily="34" charset="0"/>
              <a:buChar char="‒"/>
              <a:defRPr sz="1000">
                <a:solidFill>
                  <a:srgbClr val="13324A"/>
                </a:solidFill>
                <a:latin typeface="+mj-lt"/>
              </a:defRPr>
            </a:lvl5pPr>
            <a:lvl6pPr marL="2514537" indent="-228594" defTabSz="914377">
              <a:lnSpc>
                <a:spcPct val="90000"/>
              </a:lnSpc>
              <a:spcBef>
                <a:spcPts val="500"/>
              </a:spcBef>
              <a:buFont typeface="Arial" panose="020B0604020202020204" pitchFamily="34" charset="0"/>
              <a:buChar char="•"/>
            </a:lvl6pPr>
            <a:lvl7pPr marL="2971726" indent="-228594" defTabSz="914377">
              <a:lnSpc>
                <a:spcPct val="90000"/>
              </a:lnSpc>
              <a:spcBef>
                <a:spcPts val="500"/>
              </a:spcBef>
              <a:buFont typeface="Arial" panose="020B0604020202020204" pitchFamily="34" charset="0"/>
              <a:buChar cha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r>
              <a:rPr lang="fr-FR" dirty="0"/>
              <a:t>Une fois la tâche terminée, le déroulement de l’opération s’affiche dans le flux de processus</a:t>
            </a:r>
            <a:r>
              <a:rPr lang="fr-FR" dirty="0" smtClean="0"/>
              <a:t>.</a:t>
            </a:r>
            <a:endParaRPr lang="fr-FR" dirty="0"/>
          </a:p>
        </p:txBody>
      </p:sp>
      <p:pic>
        <p:nvPicPr>
          <p:cNvPr id="10" name="Image 9"/>
          <p:cNvPicPr>
            <a:picLocks noChangeAspect="1"/>
          </p:cNvPicPr>
          <p:nvPr/>
        </p:nvPicPr>
        <p:blipFill>
          <a:blip r:embed="rId2"/>
          <a:stretch>
            <a:fillRect/>
          </a:stretch>
        </p:blipFill>
        <p:spPr>
          <a:xfrm>
            <a:off x="162205" y="1543049"/>
            <a:ext cx="6319051" cy="3672000"/>
          </a:xfrm>
          <a:prstGeom prst="rect">
            <a:avLst/>
          </a:prstGeom>
        </p:spPr>
      </p:pic>
      <p:pic>
        <p:nvPicPr>
          <p:cNvPr id="12" name="Image 11"/>
          <p:cNvPicPr>
            <a:picLocks noChangeAspect="1"/>
          </p:cNvPicPr>
          <p:nvPr/>
        </p:nvPicPr>
        <p:blipFill>
          <a:blip r:embed="rId3"/>
          <a:stretch>
            <a:fillRect/>
          </a:stretch>
        </p:blipFill>
        <p:spPr>
          <a:xfrm>
            <a:off x="6840236" y="2299049"/>
            <a:ext cx="5133095" cy="2160000"/>
          </a:xfrm>
          <a:prstGeom prst="rect">
            <a:avLst/>
          </a:prstGeom>
        </p:spPr>
      </p:pic>
      <p:sp>
        <p:nvSpPr>
          <p:cNvPr id="15" name="ZoneTexte 14"/>
          <p:cNvSpPr txBox="1"/>
          <p:nvPr/>
        </p:nvSpPr>
        <p:spPr>
          <a:xfrm>
            <a:off x="7263025" y="4638396"/>
            <a:ext cx="4287515" cy="821763"/>
          </a:xfrm>
          <a:prstGeom prst="rect">
            <a:avLst/>
          </a:prstGeom>
          <a:noFill/>
        </p:spPr>
        <p:txBody>
          <a:bodyPr wrap="square" rtlCol="0">
            <a:spAutoFit/>
          </a:bodyPr>
          <a:lstStyle/>
          <a:p>
            <a:pPr marL="228594" indent="-228594" defTabSz="914377">
              <a:lnSpc>
                <a:spcPct val="90000"/>
              </a:lnSpc>
              <a:spcBef>
                <a:spcPts val="1000"/>
              </a:spcBef>
              <a:buFont typeface="Arial" panose="020B0604020202020204" pitchFamily="34" charset="0"/>
              <a:buChar char="•"/>
            </a:pPr>
            <a:r>
              <a:rPr lang="fr-FR" dirty="0">
                <a:solidFill>
                  <a:srgbClr val="13324A"/>
                </a:solidFill>
                <a:latin typeface="+mj-lt"/>
              </a:rPr>
              <a:t>Par défaut, les Données de sortie apparaissent en premier.</a:t>
            </a:r>
          </a:p>
          <a:p>
            <a:pPr algn="just"/>
            <a:endParaRPr lang="fr-FR" sz="1500" dirty="0"/>
          </a:p>
        </p:txBody>
      </p:sp>
    </p:spTree>
    <p:extLst>
      <p:ext uri="{BB962C8B-B14F-4D97-AF65-F5344CB8AC3E}">
        <p14:creationId xmlns:p14="http://schemas.microsoft.com/office/powerpoint/2010/main" val="29468645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Un peu d’histoire</a:t>
            </a:r>
          </a:p>
          <a:p>
            <a:r>
              <a:rPr lang="fr-FR" dirty="0" smtClean="0"/>
              <a:t>Programmation visuelle vs </a:t>
            </a:r>
            <a:r>
              <a:rPr lang="fr-FR" dirty="0"/>
              <a:t>code </a:t>
            </a:r>
            <a:endParaRPr lang="fr-FR" dirty="0" smtClean="0"/>
          </a:p>
          <a:p>
            <a:r>
              <a:rPr lang="fr-FR" dirty="0" smtClean="0"/>
              <a:t>Découverte de l’interface</a:t>
            </a:r>
            <a:endParaRPr lang="fr-FR" dirty="0" smtClean="0"/>
          </a:p>
          <a:p>
            <a:r>
              <a:rPr lang="fr-FR" dirty="0" smtClean="0"/>
              <a:t>Exercices </a:t>
            </a:r>
            <a:endParaRPr lang="fr-FR" dirty="0" smtClean="0"/>
          </a:p>
        </p:txBody>
      </p:sp>
      <p:sp>
        <p:nvSpPr>
          <p:cNvPr id="5" name="Titre 4"/>
          <p:cNvSpPr>
            <a:spLocks noGrp="1"/>
          </p:cNvSpPr>
          <p:nvPr>
            <p:ph type="title"/>
          </p:nvPr>
        </p:nvSpPr>
        <p:spPr/>
        <p:txBody>
          <a:bodyPr>
            <a:normAutofit/>
          </a:bodyPr>
          <a:lstStyle/>
          <a:p>
            <a:r>
              <a:rPr lang="fr-FR" cap="all" dirty="0"/>
              <a:t>Découvrir SAS Entreprise Guide </a:t>
            </a:r>
            <a:endParaRPr lang="fr-FR" cap="all" dirty="0"/>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4</a:t>
            </a:fld>
            <a:endParaRPr lang="fr-FR" dirty="0">
              <a:solidFill>
                <a:prstClr val="black">
                  <a:tint val="75000"/>
                </a:prstClr>
              </a:solidFill>
            </a:endParaRPr>
          </a:p>
        </p:txBody>
      </p:sp>
      <p:sp>
        <p:nvSpPr>
          <p:cNvPr id="6" name="Rectangle 5"/>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553631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448800" y="6356350"/>
            <a:ext cx="2743200" cy="365125"/>
          </a:xfrm>
        </p:spPr>
        <p:txBody>
          <a:bodyPr/>
          <a:lstStyle/>
          <a:p>
            <a:fld id="{5576368F-74A2-41EB-A1A0-8E728342CBF4}" type="slidenum">
              <a:rPr lang="fr-FR" smtClean="0">
                <a:solidFill>
                  <a:prstClr val="black">
                    <a:tint val="75000"/>
                  </a:prstClr>
                </a:solidFill>
              </a:rPr>
              <a:pPr/>
              <a:t>40</a:t>
            </a:fld>
            <a:endParaRPr lang="fr-FR" dirty="0">
              <a:solidFill>
                <a:prstClr val="black">
                  <a:tint val="75000"/>
                </a:prstClr>
              </a:solidFill>
            </a:endParaRPr>
          </a:p>
        </p:txBody>
      </p:sp>
      <p:cxnSp>
        <p:nvCxnSpPr>
          <p:cNvPr id="16" name="Answer Line 1">
            <a:extLst>
              <a:ext uri="{FF2B5EF4-FFF2-40B4-BE49-F238E27FC236}">
                <a16:creationId xmlns:a16="http://schemas.microsoft.com/office/drawing/2014/main" id="{4B8391AD-53B3-455B-B356-5D1B26BB9840}"/>
              </a:ext>
            </a:extLst>
          </p:cNvPr>
          <p:cNvCxnSpPr>
            <a:cxnSpLocks/>
          </p:cNvCxnSpPr>
          <p:nvPr/>
        </p:nvCxnSpPr>
        <p:spPr>
          <a:xfrm>
            <a:off x="-2" y="3958525"/>
            <a:ext cx="12192000" cy="0"/>
          </a:xfrm>
          <a:prstGeom prst="line">
            <a:avLst/>
          </a:prstGeom>
          <a:ln/>
        </p:spPr>
        <p:style>
          <a:lnRef idx="1">
            <a:schemeClr val="dk1"/>
          </a:lnRef>
          <a:fillRef idx="0">
            <a:schemeClr val="dk1"/>
          </a:fillRef>
          <a:effectRef idx="0">
            <a:schemeClr val="dk1"/>
          </a:effectRef>
          <a:fontRef idx="minor">
            <a:schemeClr val="tx1"/>
          </a:fontRef>
        </p:style>
      </p:cxnSp>
      <p:sp>
        <p:nvSpPr>
          <p:cNvPr id="17" name="Answer B Background">
            <a:extLst>
              <a:ext uri="{FF2B5EF4-FFF2-40B4-BE49-F238E27FC236}">
                <a16:creationId xmlns:a16="http://schemas.microsoft.com/office/drawing/2014/main" id="{F7D689C1-286B-42FD-85DC-C81EACAC8594}"/>
              </a:ext>
            </a:extLst>
          </p:cNvPr>
          <p:cNvSpPr/>
          <p:nvPr/>
        </p:nvSpPr>
        <p:spPr>
          <a:xfrm>
            <a:off x="6274397" y="3482672"/>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Answer B Indicator">
            <a:extLst>
              <a:ext uri="{FF2B5EF4-FFF2-40B4-BE49-F238E27FC236}">
                <a16:creationId xmlns:a16="http://schemas.microsoft.com/office/drawing/2014/main" id="{6D6450C5-C7F3-4402-92DB-4F89AAB195BB}"/>
              </a:ext>
            </a:extLst>
          </p:cNvPr>
          <p:cNvSpPr txBox="1"/>
          <p:nvPr/>
        </p:nvSpPr>
        <p:spPr>
          <a:xfrm>
            <a:off x="6538793" y="3691751"/>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19" name="#sl-pollanswer(1)">
            <a:extLst>
              <a:ext uri="{FF2B5EF4-FFF2-40B4-BE49-F238E27FC236}">
                <a16:creationId xmlns:a16="http://schemas.microsoft.com/office/drawing/2014/main" id="{86D18980-FBAC-44DB-AE96-DB042EF3060A}"/>
              </a:ext>
            </a:extLst>
          </p:cNvPr>
          <p:cNvSpPr txBox="1"/>
          <p:nvPr/>
        </p:nvSpPr>
        <p:spPr>
          <a:xfrm>
            <a:off x="6984843" y="3496027"/>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A des fichiers Excel</a:t>
            </a:r>
            <a:endParaRPr lang="fr-FR" sz="2400" dirty="0">
              <a:solidFill>
                <a:schemeClr val="bg1"/>
              </a:solidFill>
              <a:latin typeface="Arial" panose="020B0604020202020204" pitchFamily="34" charset="0"/>
              <a:cs typeface="Arial" panose="020B0604020202020204" pitchFamily="34" charset="0"/>
            </a:endParaRPr>
          </a:p>
        </p:txBody>
      </p:sp>
      <p:sp>
        <p:nvSpPr>
          <p:cNvPr id="20" name="Answer B Foreground">
            <a:extLst>
              <a:ext uri="{FF2B5EF4-FFF2-40B4-BE49-F238E27FC236}">
                <a16:creationId xmlns:a16="http://schemas.microsoft.com/office/drawing/2014/main" id="{490DF4C1-378D-4439-8996-0A1FBCF7335A}"/>
              </a:ext>
            </a:extLst>
          </p:cNvPr>
          <p:cNvSpPr/>
          <p:nvPr/>
        </p:nvSpPr>
        <p:spPr>
          <a:xfrm>
            <a:off x="6289110" y="3473726"/>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Answer A">
            <a:extLst>
              <a:ext uri="{FF2B5EF4-FFF2-40B4-BE49-F238E27FC236}">
                <a16:creationId xmlns:a16="http://schemas.microsoft.com/office/drawing/2014/main" id="{462FB440-3802-4640-95E5-7E769F1888EB}"/>
              </a:ext>
            </a:extLst>
          </p:cNvPr>
          <p:cNvGrpSpPr/>
          <p:nvPr/>
        </p:nvGrpSpPr>
        <p:grpSpPr>
          <a:xfrm>
            <a:off x="1452890" y="3482672"/>
            <a:ext cx="4524162" cy="929685"/>
            <a:chOff x="1452892" y="4172004"/>
            <a:chExt cx="4524162" cy="929685"/>
          </a:xfrm>
          <a:solidFill>
            <a:schemeClr val="tx2">
              <a:lumMod val="50000"/>
            </a:schemeClr>
          </a:solidFill>
        </p:grpSpPr>
        <p:sp>
          <p:nvSpPr>
            <p:cNvPr id="22" name="Background">
              <a:extLst>
                <a:ext uri="{FF2B5EF4-FFF2-40B4-BE49-F238E27FC236}">
                  <a16:creationId xmlns:a16="http://schemas.microsoft.com/office/drawing/2014/main"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A">
              <a:extLst>
                <a:ext uri="{FF2B5EF4-FFF2-40B4-BE49-F238E27FC236}">
                  <a16:creationId xmlns:a16="http://schemas.microsoft.com/office/drawing/2014/main" id="{AF0BF5BB-760B-4D01-AAEE-BEDC070EF526}"/>
                </a:ext>
              </a:extLst>
            </p:cNvPr>
            <p:cNvSpPr txBox="1"/>
            <p:nvPr/>
          </p:nvSpPr>
          <p:spPr>
            <a:xfrm>
              <a:off x="1717288" y="4381083"/>
              <a:ext cx="514121" cy="523220"/>
            </a:xfrm>
            <a:prstGeom prst="rect">
              <a:avLst/>
            </a:prstGeom>
            <a:grpFill/>
          </p:spPr>
          <p:txBody>
            <a:bodyPr wrap="square" rtlCol="0">
              <a:spAutoFit/>
            </a:bodyPr>
            <a:lstStyle/>
            <a:p>
              <a:r>
                <a:rPr lang="fr-FR" sz="2800" b="1" dirty="0" smtClean="0">
                  <a:solidFill>
                    <a:srgbClr val="FFC000"/>
                  </a:solidFill>
                  <a:latin typeface="Abadi Extra Light" panose="020B0204020104020204" pitchFamily="34" charset="0"/>
                </a:rPr>
                <a:t>A:</a:t>
              </a:r>
              <a:endParaRPr lang="fr-FR" sz="2800" b="1" dirty="0">
                <a:solidFill>
                  <a:srgbClr val="FFC000"/>
                </a:solidFill>
                <a:latin typeface="Abadi Extra Light" panose="020B0204020104020204" pitchFamily="34" charset="0"/>
              </a:endParaRPr>
            </a:p>
          </p:txBody>
        </p:sp>
        <p:sp>
          <p:nvSpPr>
            <p:cNvPr id="24" name="#sl-pollanswer(0)">
              <a:extLst>
                <a:ext uri="{FF2B5EF4-FFF2-40B4-BE49-F238E27FC236}">
                  <a16:creationId xmlns:a16="http://schemas.microsoft.com/office/drawing/2014/main" id="{16388FA3-C0D9-410C-BAE2-A6485A7F9BED}"/>
                </a:ext>
              </a:extLst>
            </p:cNvPr>
            <p:cNvSpPr txBox="1"/>
            <p:nvPr/>
          </p:nvSpPr>
          <p:spPr>
            <a:xfrm>
              <a:off x="2163338" y="4185359"/>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A des tables SAS</a:t>
              </a:r>
              <a:endParaRPr lang="fr-FR" sz="2400" dirty="0">
                <a:solidFill>
                  <a:schemeClr val="bg1"/>
                </a:solidFill>
                <a:latin typeface="Arial" panose="020B0604020202020204" pitchFamily="34" charset="0"/>
                <a:cs typeface="Arial" panose="020B0604020202020204" pitchFamily="34" charset="0"/>
              </a:endParaRPr>
            </a:p>
          </p:txBody>
        </p:sp>
      </p:grpSp>
      <p:grpSp>
        <p:nvGrpSpPr>
          <p:cNvPr id="26" name="Question">
            <a:extLst>
              <a:ext uri="{FF2B5EF4-FFF2-40B4-BE49-F238E27FC236}">
                <a16:creationId xmlns:a16="http://schemas.microsoft.com/office/drawing/2014/main" id="{C06F0B4B-66C1-4499-A17E-4B1853F266A4}"/>
              </a:ext>
            </a:extLst>
          </p:cNvPr>
          <p:cNvGrpSpPr/>
          <p:nvPr/>
        </p:nvGrpSpPr>
        <p:grpSpPr>
          <a:xfrm>
            <a:off x="-2" y="2164769"/>
            <a:ext cx="12192000" cy="1136407"/>
            <a:chOff x="0" y="2860778"/>
            <a:chExt cx="12192000" cy="1136407"/>
          </a:xfrm>
        </p:grpSpPr>
        <p:cxnSp>
          <p:nvCxnSpPr>
            <p:cNvPr id="27" name="Line">
              <a:extLst>
                <a:ext uri="{FF2B5EF4-FFF2-40B4-BE49-F238E27FC236}">
                  <a16:creationId xmlns:a16="http://schemas.microsoft.com/office/drawing/2014/main" id="{D9A9127F-6A62-4E1D-BA5E-8DF80971DDEE}"/>
                </a:ext>
              </a:extLst>
            </p:cNvPr>
            <p:cNvCxnSpPr>
              <a:cxnSpLocks/>
            </p:cNvCxnSpPr>
            <p:nvPr/>
          </p:nvCxnSpPr>
          <p:spPr>
            <a:xfrm flipV="1">
              <a:off x="0" y="3429000"/>
              <a:ext cx="12192000" cy="1"/>
            </a:xfrm>
            <a:prstGeom prst="line">
              <a:avLst/>
            </a:prstGeom>
            <a:ln/>
          </p:spPr>
          <p:style>
            <a:lnRef idx="1">
              <a:schemeClr val="dk1"/>
            </a:lnRef>
            <a:fillRef idx="0">
              <a:schemeClr val="dk1"/>
            </a:fillRef>
            <a:effectRef idx="0">
              <a:schemeClr val="dk1"/>
            </a:effectRef>
            <a:fontRef idx="minor">
              <a:schemeClr val="tx1"/>
            </a:fontRef>
          </p:style>
        </p:cxnSp>
        <p:sp>
          <p:nvSpPr>
            <p:cNvPr id="28" name="Background">
              <a:extLst>
                <a:ext uri="{FF2B5EF4-FFF2-40B4-BE49-F238E27FC236}">
                  <a16:creationId xmlns:a16="http://schemas.microsoft.com/office/drawing/2014/main"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aseline="-25000" dirty="0"/>
            </a:p>
          </p:txBody>
        </p:sp>
        <p:sp>
          <p:nvSpPr>
            <p:cNvPr id="29" name="#sl-pollquestion()">
              <a:extLst>
                <a:ext uri="{FF2B5EF4-FFF2-40B4-BE49-F238E27FC236}">
                  <a16:creationId xmlns:a16="http://schemas.microsoft.com/office/drawing/2014/main"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Une bibliothèque de données permet d’accéder ?</a:t>
              </a:r>
              <a:endParaRPr lang="fr-FR" sz="2400" dirty="0">
                <a:solidFill>
                  <a:schemeClr val="bg1"/>
                </a:solidFill>
                <a:latin typeface="Arial" panose="020B0604020202020204" pitchFamily="34" charset="0"/>
                <a:cs typeface="Arial" panose="020B0604020202020204" pitchFamily="34" charset="0"/>
              </a:endParaRPr>
            </a:p>
          </p:txBody>
        </p:sp>
      </p:grpSp>
      <p:pic>
        <p:nvPicPr>
          <p:cNvPr id="30" name="Picture 4" descr="Symbole Validation&quot; Images – Parcourir 106 le catalogue de photos, vecteurs  et vidéos | Adobe Stock"/>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833" b="90000" l="10000" r="90000">
                        <a14:foregroundMark x1="59722" y1="35833" x2="59722" y2="35833"/>
                        <a14:foregroundMark x1="73056" y1="14167" x2="73056" y2="14167"/>
                      </a14:backgroundRemoval>
                    </a14:imgEffect>
                  </a14:imgLayer>
                </a14:imgProps>
              </a:ext>
              <a:ext uri="{28A0092B-C50C-407E-A947-70E740481C1C}">
                <a14:useLocalDpi xmlns:a14="http://schemas.microsoft.com/office/drawing/2010/main" val="0"/>
              </a:ext>
            </a:extLst>
          </a:blip>
          <a:srcRect/>
          <a:stretch>
            <a:fillRect/>
          </a:stretch>
        </p:blipFill>
        <p:spPr bwMode="auto">
          <a:xfrm>
            <a:off x="4917048" y="3620696"/>
            <a:ext cx="705561" cy="705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96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2" presetClass="entr" presetSubtype="8" fill="hold" nodeType="withEffect">
                                  <p:stCondLst>
                                    <p:cond delay="50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0-#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125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125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25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448800" y="6356350"/>
            <a:ext cx="2743200" cy="365125"/>
          </a:xfrm>
        </p:spPr>
        <p:txBody>
          <a:bodyPr/>
          <a:lstStyle/>
          <a:p>
            <a:fld id="{5576368F-74A2-41EB-A1A0-8E728342CBF4}" type="slidenum">
              <a:rPr lang="fr-FR" smtClean="0">
                <a:solidFill>
                  <a:prstClr val="black">
                    <a:tint val="75000"/>
                  </a:prstClr>
                </a:solidFill>
              </a:rPr>
              <a:pPr/>
              <a:t>41</a:t>
            </a:fld>
            <a:endParaRPr lang="fr-FR" dirty="0">
              <a:solidFill>
                <a:prstClr val="black">
                  <a:tint val="75000"/>
                </a:prstClr>
              </a:solidFill>
            </a:endParaRPr>
          </a:p>
        </p:txBody>
      </p:sp>
      <p:cxnSp>
        <p:nvCxnSpPr>
          <p:cNvPr id="7" name="Answer Line 2">
            <a:extLst>
              <a:ext uri="{FF2B5EF4-FFF2-40B4-BE49-F238E27FC236}">
                <a16:creationId xmlns:a16="http://schemas.microsoft.com/office/drawing/2014/main" id="{4B5767AD-D5A3-42E8-94D6-CC3C8423DF69}"/>
              </a:ext>
            </a:extLst>
          </p:cNvPr>
          <p:cNvCxnSpPr>
            <a:cxnSpLocks/>
          </p:cNvCxnSpPr>
          <p:nvPr/>
        </p:nvCxnSpPr>
        <p:spPr>
          <a:xfrm>
            <a:off x="2270" y="5086740"/>
            <a:ext cx="12192000" cy="0"/>
          </a:xfrm>
          <a:prstGeom prst="line">
            <a:avLst/>
          </a:prstGeom>
          <a:ln/>
        </p:spPr>
        <p:style>
          <a:lnRef idx="1">
            <a:schemeClr val="dk1"/>
          </a:lnRef>
          <a:fillRef idx="0">
            <a:schemeClr val="dk1"/>
          </a:fillRef>
          <a:effectRef idx="0">
            <a:schemeClr val="dk1"/>
          </a:effectRef>
          <a:fontRef idx="minor">
            <a:schemeClr val="tx1"/>
          </a:fontRef>
        </p:style>
      </p:cxnSp>
      <p:grpSp>
        <p:nvGrpSpPr>
          <p:cNvPr id="8" name="Answer D">
            <a:extLst>
              <a:ext uri="{FF2B5EF4-FFF2-40B4-BE49-F238E27FC236}">
                <a16:creationId xmlns:a16="http://schemas.microsoft.com/office/drawing/2014/main" id="{63AD585E-E59E-4654-9EA7-4D03C089D3F1}"/>
              </a:ext>
            </a:extLst>
          </p:cNvPr>
          <p:cNvGrpSpPr/>
          <p:nvPr/>
        </p:nvGrpSpPr>
        <p:grpSpPr>
          <a:xfrm>
            <a:off x="6276669" y="4610887"/>
            <a:ext cx="4524162" cy="929685"/>
            <a:chOff x="1452892" y="4172004"/>
            <a:chExt cx="4524162" cy="929685"/>
          </a:xfrm>
          <a:solidFill>
            <a:schemeClr val="tx2">
              <a:lumMod val="50000"/>
            </a:schemeClr>
          </a:solidFill>
        </p:grpSpPr>
        <p:sp>
          <p:nvSpPr>
            <p:cNvPr id="9" name="Background">
              <a:extLst>
                <a:ext uri="{FF2B5EF4-FFF2-40B4-BE49-F238E27FC236}">
                  <a16:creationId xmlns:a16="http://schemas.microsoft.com/office/drawing/2014/main"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D">
              <a:extLst>
                <a:ext uri="{FF2B5EF4-FFF2-40B4-BE49-F238E27FC236}">
                  <a16:creationId xmlns:a16="http://schemas.microsoft.com/office/drawing/2014/main" id="{8A95E103-8F66-4D64-A86B-5A8340642A19}"/>
                </a:ext>
              </a:extLst>
            </p:cNvPr>
            <p:cNvSpPr txBox="1"/>
            <p:nvPr/>
          </p:nvSpPr>
          <p:spPr>
            <a:xfrm>
              <a:off x="1717288" y="4381083"/>
              <a:ext cx="612210" cy="523220"/>
            </a:xfrm>
            <a:prstGeom prst="rect">
              <a:avLst/>
            </a:prstGeom>
            <a:grpFill/>
          </p:spPr>
          <p:txBody>
            <a:bodyPr wrap="square" rtlCol="0">
              <a:spAutoFit/>
            </a:bodyPr>
            <a:lstStyle/>
            <a:p>
              <a:r>
                <a:rPr lang="fr-FR" sz="2800" b="1" dirty="0" smtClean="0">
                  <a:solidFill>
                    <a:srgbClr val="FFC000"/>
                  </a:solidFill>
                  <a:latin typeface="Abadi Extra Light" panose="020B0204020104020204" pitchFamily="34" charset="0"/>
                </a:rPr>
                <a:t>D:</a:t>
              </a:r>
              <a:endParaRPr lang="fr-FR" sz="2800" b="1" dirty="0">
                <a:solidFill>
                  <a:srgbClr val="FFC000"/>
                </a:solidFill>
                <a:latin typeface="Abadi Extra Light" panose="020B0204020104020204" pitchFamily="34" charset="0"/>
              </a:endParaRPr>
            </a:p>
          </p:txBody>
        </p:sp>
        <p:sp>
          <p:nvSpPr>
            <p:cNvPr id="11" name="#sl-pollanswer(3)">
              <a:extLst>
                <a:ext uri="{FF2B5EF4-FFF2-40B4-BE49-F238E27FC236}">
                  <a16:creationId xmlns:a16="http://schemas.microsoft.com/office/drawing/2014/main" id="{690873F6-EFE2-46C3-A7A3-6C2418344F6A}"/>
                </a:ext>
              </a:extLst>
            </p:cNvPr>
            <p:cNvSpPr txBox="1"/>
            <p:nvPr/>
          </p:nvSpPr>
          <p:spPr>
            <a:xfrm>
              <a:off x="2163338" y="4185359"/>
              <a:ext cx="3378818" cy="916330"/>
            </a:xfrm>
            <a:prstGeom prst="rect">
              <a:avLst/>
            </a:prstGeom>
            <a:noFill/>
          </p:spPr>
          <p:txBody>
            <a:bodyPr wrap="square" rtlCol="0" anchor="ctr" anchorCtr="0">
              <a:normAutofit/>
            </a:bodyPr>
            <a:lstStyle/>
            <a:p>
              <a:r>
                <a:rPr lang="fr-FR" sz="2400" dirty="0">
                  <a:solidFill>
                    <a:schemeClr val="bg1"/>
                  </a:solidFill>
                  <a:latin typeface="Arial" panose="020B0604020202020204" pitchFamily="34" charset="0"/>
                  <a:cs typeface="Arial" panose="020B0604020202020204" pitchFamily="34" charset="0"/>
                </a:rPr>
                <a:t>Month6</a:t>
              </a:r>
              <a:endParaRPr lang="fr-FR" sz="2400" dirty="0">
                <a:solidFill>
                  <a:schemeClr val="bg1"/>
                </a:solidFill>
                <a:latin typeface="Arial" panose="020B0604020202020204" pitchFamily="34" charset="0"/>
                <a:cs typeface="Arial" panose="020B0604020202020204" pitchFamily="34" charset="0"/>
              </a:endParaRPr>
            </a:p>
          </p:txBody>
        </p:sp>
      </p:grpSp>
      <p:grpSp>
        <p:nvGrpSpPr>
          <p:cNvPr id="12" name="Answer C">
            <a:extLst>
              <a:ext uri="{FF2B5EF4-FFF2-40B4-BE49-F238E27FC236}">
                <a16:creationId xmlns:a16="http://schemas.microsoft.com/office/drawing/2014/main" id="{C6656839-03AB-4C47-9D6D-1723E4753444}"/>
              </a:ext>
            </a:extLst>
          </p:cNvPr>
          <p:cNvGrpSpPr/>
          <p:nvPr/>
        </p:nvGrpSpPr>
        <p:grpSpPr>
          <a:xfrm>
            <a:off x="1455162" y="4610887"/>
            <a:ext cx="4524162" cy="929685"/>
            <a:chOff x="1452892" y="4172004"/>
            <a:chExt cx="4524162" cy="929685"/>
          </a:xfrm>
        </p:grpSpPr>
        <p:sp>
          <p:nvSpPr>
            <p:cNvPr id="13" name="Background">
              <a:extLst>
                <a:ext uri="{FF2B5EF4-FFF2-40B4-BE49-F238E27FC236}">
                  <a16:creationId xmlns:a16="http://schemas.microsoft.com/office/drawing/2014/main"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C">
              <a:extLst>
                <a:ext uri="{FF2B5EF4-FFF2-40B4-BE49-F238E27FC236}">
                  <a16:creationId xmlns:a16="http://schemas.microsoft.com/office/drawing/2014/main" id="{0A42DF7F-9A81-403B-B6F2-BECB2A47D827}"/>
                </a:ext>
              </a:extLst>
            </p:cNvPr>
            <p:cNvSpPr txBox="1"/>
            <p:nvPr/>
          </p:nvSpPr>
          <p:spPr>
            <a:xfrm>
              <a:off x="1717288" y="4381083"/>
              <a:ext cx="511849" cy="523220"/>
            </a:xfrm>
            <a:prstGeom prst="rect">
              <a:avLst/>
            </a:prstGeom>
            <a:noFill/>
          </p:spPr>
          <p:txBody>
            <a:bodyPr wrap="square" rtlCol="0">
              <a:spAutoFit/>
            </a:bodyPr>
            <a:lstStyle/>
            <a:p>
              <a:r>
                <a:rPr lang="fr-FR" sz="2800" b="1" dirty="0" smtClean="0">
                  <a:solidFill>
                    <a:srgbClr val="FFC000"/>
                  </a:solidFill>
                  <a:latin typeface="Abadi Extra Light" panose="020B0204020104020204" pitchFamily="34" charset="0"/>
                </a:rPr>
                <a:t>C:</a:t>
              </a:r>
              <a:endParaRPr lang="fr-FR" sz="2800" b="1" dirty="0">
                <a:solidFill>
                  <a:srgbClr val="FFC000"/>
                </a:solidFill>
                <a:latin typeface="Abadi Extra Light" panose="020B0204020104020204" pitchFamily="34" charset="0"/>
              </a:endParaRPr>
            </a:p>
          </p:txBody>
        </p:sp>
        <p:sp>
          <p:nvSpPr>
            <p:cNvPr id="15" name="#sl-pollanswer(2)">
              <a:extLst>
                <a:ext uri="{FF2B5EF4-FFF2-40B4-BE49-F238E27FC236}">
                  <a16:creationId xmlns:a16="http://schemas.microsoft.com/office/drawing/2014/main" id="{985A755B-6005-4A92-9653-CCE85E8BBC24}"/>
                </a:ext>
              </a:extLst>
            </p:cNvPr>
            <p:cNvSpPr txBox="1"/>
            <p:nvPr/>
          </p:nvSpPr>
          <p:spPr>
            <a:xfrm>
              <a:off x="2163338" y="4185359"/>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Month#6 </a:t>
              </a:r>
              <a:endParaRPr lang="fr-FR" sz="2400" dirty="0">
                <a:solidFill>
                  <a:schemeClr val="bg1"/>
                </a:solidFill>
                <a:latin typeface="Arial" panose="020B0604020202020204" pitchFamily="34" charset="0"/>
                <a:cs typeface="Arial" panose="020B0604020202020204" pitchFamily="34" charset="0"/>
              </a:endParaRPr>
            </a:p>
          </p:txBody>
        </p:sp>
      </p:grpSp>
      <p:cxnSp>
        <p:nvCxnSpPr>
          <p:cNvPr id="16" name="Answer Line 1">
            <a:extLst>
              <a:ext uri="{FF2B5EF4-FFF2-40B4-BE49-F238E27FC236}">
                <a16:creationId xmlns:a16="http://schemas.microsoft.com/office/drawing/2014/main" id="{4B8391AD-53B3-455B-B356-5D1B26BB9840}"/>
              </a:ext>
            </a:extLst>
          </p:cNvPr>
          <p:cNvCxnSpPr>
            <a:cxnSpLocks/>
          </p:cNvCxnSpPr>
          <p:nvPr/>
        </p:nvCxnSpPr>
        <p:spPr>
          <a:xfrm>
            <a:off x="-2" y="3958525"/>
            <a:ext cx="12192000" cy="0"/>
          </a:xfrm>
          <a:prstGeom prst="line">
            <a:avLst/>
          </a:prstGeom>
          <a:ln/>
        </p:spPr>
        <p:style>
          <a:lnRef idx="1">
            <a:schemeClr val="dk1"/>
          </a:lnRef>
          <a:fillRef idx="0">
            <a:schemeClr val="dk1"/>
          </a:fillRef>
          <a:effectRef idx="0">
            <a:schemeClr val="dk1"/>
          </a:effectRef>
          <a:fontRef idx="minor">
            <a:schemeClr val="tx1"/>
          </a:fontRef>
        </p:style>
      </p:cxnSp>
      <p:sp>
        <p:nvSpPr>
          <p:cNvPr id="17" name="Answer B Background">
            <a:extLst>
              <a:ext uri="{FF2B5EF4-FFF2-40B4-BE49-F238E27FC236}">
                <a16:creationId xmlns:a16="http://schemas.microsoft.com/office/drawing/2014/main" id="{F7D689C1-286B-42FD-85DC-C81EACAC8594}"/>
              </a:ext>
            </a:extLst>
          </p:cNvPr>
          <p:cNvSpPr/>
          <p:nvPr/>
        </p:nvSpPr>
        <p:spPr>
          <a:xfrm>
            <a:off x="6274397" y="3482672"/>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Answer B Indicator">
            <a:extLst>
              <a:ext uri="{FF2B5EF4-FFF2-40B4-BE49-F238E27FC236}">
                <a16:creationId xmlns:a16="http://schemas.microsoft.com/office/drawing/2014/main" id="{6D6450C5-C7F3-4402-92DB-4F89AAB195BB}"/>
              </a:ext>
            </a:extLst>
          </p:cNvPr>
          <p:cNvSpPr txBox="1"/>
          <p:nvPr/>
        </p:nvSpPr>
        <p:spPr>
          <a:xfrm>
            <a:off x="6538793" y="3691751"/>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19" name="#sl-pollanswer(1)">
            <a:extLst>
              <a:ext uri="{FF2B5EF4-FFF2-40B4-BE49-F238E27FC236}">
                <a16:creationId xmlns:a16="http://schemas.microsoft.com/office/drawing/2014/main" id="{86D18980-FBAC-44DB-AE96-DB042EF3060A}"/>
              </a:ext>
            </a:extLst>
          </p:cNvPr>
          <p:cNvSpPr txBox="1"/>
          <p:nvPr/>
        </p:nvSpPr>
        <p:spPr>
          <a:xfrm>
            <a:off x="6984843" y="3496027"/>
            <a:ext cx="3378818" cy="916330"/>
          </a:xfrm>
          <a:prstGeom prst="rect">
            <a:avLst/>
          </a:prstGeom>
          <a:noFill/>
        </p:spPr>
        <p:txBody>
          <a:bodyPr wrap="square" rtlCol="0" anchor="ctr" anchorCtr="0">
            <a:normAutofit/>
          </a:bodyPr>
          <a:lstStyle/>
          <a:p>
            <a:r>
              <a:rPr lang="fr-FR" sz="2400" dirty="0">
                <a:solidFill>
                  <a:schemeClr val="bg1"/>
                </a:solidFill>
                <a:latin typeface="Arial" panose="020B0604020202020204" pitchFamily="34" charset="0"/>
                <a:cs typeface="Arial" panose="020B0604020202020204" pitchFamily="34" charset="0"/>
              </a:rPr>
              <a:t>6month</a:t>
            </a:r>
          </a:p>
        </p:txBody>
      </p:sp>
      <p:sp>
        <p:nvSpPr>
          <p:cNvPr id="20" name="Answer B Foreground">
            <a:extLst>
              <a:ext uri="{FF2B5EF4-FFF2-40B4-BE49-F238E27FC236}">
                <a16:creationId xmlns:a16="http://schemas.microsoft.com/office/drawing/2014/main" id="{490DF4C1-378D-4439-8996-0A1FBCF7335A}"/>
              </a:ext>
            </a:extLst>
          </p:cNvPr>
          <p:cNvSpPr/>
          <p:nvPr/>
        </p:nvSpPr>
        <p:spPr>
          <a:xfrm>
            <a:off x="6289110" y="3473726"/>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Answer A">
            <a:extLst>
              <a:ext uri="{FF2B5EF4-FFF2-40B4-BE49-F238E27FC236}">
                <a16:creationId xmlns:a16="http://schemas.microsoft.com/office/drawing/2014/main" id="{462FB440-3802-4640-95E5-7E769F1888EB}"/>
              </a:ext>
            </a:extLst>
          </p:cNvPr>
          <p:cNvGrpSpPr/>
          <p:nvPr/>
        </p:nvGrpSpPr>
        <p:grpSpPr>
          <a:xfrm>
            <a:off x="1452890" y="3482672"/>
            <a:ext cx="4524162" cy="929685"/>
            <a:chOff x="1452892" y="4172004"/>
            <a:chExt cx="4524162" cy="929685"/>
          </a:xfrm>
          <a:solidFill>
            <a:schemeClr val="tx2">
              <a:lumMod val="50000"/>
            </a:schemeClr>
          </a:solidFill>
        </p:grpSpPr>
        <p:sp>
          <p:nvSpPr>
            <p:cNvPr id="22" name="Background">
              <a:extLst>
                <a:ext uri="{FF2B5EF4-FFF2-40B4-BE49-F238E27FC236}">
                  <a16:creationId xmlns:a16="http://schemas.microsoft.com/office/drawing/2014/main"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A">
              <a:extLst>
                <a:ext uri="{FF2B5EF4-FFF2-40B4-BE49-F238E27FC236}">
                  <a16:creationId xmlns:a16="http://schemas.microsoft.com/office/drawing/2014/main" id="{AF0BF5BB-760B-4D01-AAEE-BEDC070EF526}"/>
                </a:ext>
              </a:extLst>
            </p:cNvPr>
            <p:cNvSpPr txBox="1"/>
            <p:nvPr/>
          </p:nvSpPr>
          <p:spPr>
            <a:xfrm>
              <a:off x="1717288" y="4381083"/>
              <a:ext cx="514121" cy="523220"/>
            </a:xfrm>
            <a:prstGeom prst="rect">
              <a:avLst/>
            </a:prstGeom>
            <a:grpFill/>
          </p:spPr>
          <p:txBody>
            <a:bodyPr wrap="square" rtlCol="0">
              <a:spAutoFit/>
            </a:bodyPr>
            <a:lstStyle/>
            <a:p>
              <a:r>
                <a:rPr lang="fr-FR" sz="2800" b="1" dirty="0" smtClean="0">
                  <a:solidFill>
                    <a:srgbClr val="FFC000"/>
                  </a:solidFill>
                  <a:latin typeface="Abadi Extra Light" panose="020B0204020104020204" pitchFamily="34" charset="0"/>
                </a:rPr>
                <a:t>A:</a:t>
              </a:r>
              <a:endParaRPr lang="fr-FR" sz="2800" b="1" dirty="0">
                <a:solidFill>
                  <a:srgbClr val="FFC000"/>
                </a:solidFill>
                <a:latin typeface="Abadi Extra Light" panose="020B0204020104020204" pitchFamily="34" charset="0"/>
              </a:endParaRPr>
            </a:p>
          </p:txBody>
        </p:sp>
        <p:sp>
          <p:nvSpPr>
            <p:cNvPr id="24" name="#sl-pollanswer(0)">
              <a:extLst>
                <a:ext uri="{FF2B5EF4-FFF2-40B4-BE49-F238E27FC236}">
                  <a16:creationId xmlns:a16="http://schemas.microsoft.com/office/drawing/2014/main" id="{16388FA3-C0D9-410C-BAE2-A6485A7F9BED}"/>
                </a:ext>
              </a:extLst>
            </p:cNvPr>
            <p:cNvSpPr txBox="1"/>
            <p:nvPr/>
          </p:nvSpPr>
          <p:spPr>
            <a:xfrm>
              <a:off x="2163338" y="4185359"/>
              <a:ext cx="3378818" cy="916330"/>
            </a:xfrm>
            <a:prstGeom prst="rect">
              <a:avLst/>
            </a:prstGeom>
            <a:noFill/>
          </p:spPr>
          <p:txBody>
            <a:bodyPr wrap="square" rtlCol="0" anchor="ctr" anchorCtr="0">
              <a:normAutofit/>
            </a:bodyPr>
            <a:lstStyle/>
            <a:p>
              <a:r>
                <a:rPr lang="fr-FR" sz="2400" dirty="0">
                  <a:solidFill>
                    <a:schemeClr val="bg1"/>
                  </a:solidFill>
                  <a:latin typeface="Arial" panose="020B0604020202020204" pitchFamily="34" charset="0"/>
                  <a:cs typeface="Arial" panose="020B0604020202020204" pitchFamily="34" charset="0"/>
                </a:rPr>
                <a:t>month6</a:t>
              </a:r>
              <a:endParaRPr lang="fr-FR" sz="2400" dirty="0">
                <a:solidFill>
                  <a:schemeClr val="bg1"/>
                </a:solidFill>
                <a:latin typeface="Arial" panose="020B0604020202020204" pitchFamily="34" charset="0"/>
                <a:cs typeface="Arial" panose="020B0604020202020204" pitchFamily="34" charset="0"/>
              </a:endParaRPr>
            </a:p>
          </p:txBody>
        </p:sp>
      </p:grpSp>
      <p:grpSp>
        <p:nvGrpSpPr>
          <p:cNvPr id="26" name="Question">
            <a:extLst>
              <a:ext uri="{FF2B5EF4-FFF2-40B4-BE49-F238E27FC236}">
                <a16:creationId xmlns:a16="http://schemas.microsoft.com/office/drawing/2014/main" id="{C06F0B4B-66C1-4499-A17E-4B1853F266A4}"/>
              </a:ext>
            </a:extLst>
          </p:cNvPr>
          <p:cNvGrpSpPr/>
          <p:nvPr/>
        </p:nvGrpSpPr>
        <p:grpSpPr>
          <a:xfrm>
            <a:off x="-2" y="2164769"/>
            <a:ext cx="12192000" cy="1136407"/>
            <a:chOff x="0" y="2860778"/>
            <a:chExt cx="12192000" cy="1136407"/>
          </a:xfrm>
        </p:grpSpPr>
        <p:cxnSp>
          <p:nvCxnSpPr>
            <p:cNvPr id="27" name="Line">
              <a:extLst>
                <a:ext uri="{FF2B5EF4-FFF2-40B4-BE49-F238E27FC236}">
                  <a16:creationId xmlns:a16="http://schemas.microsoft.com/office/drawing/2014/main" id="{D9A9127F-6A62-4E1D-BA5E-8DF80971DDEE}"/>
                </a:ext>
              </a:extLst>
            </p:cNvPr>
            <p:cNvCxnSpPr>
              <a:cxnSpLocks/>
            </p:cNvCxnSpPr>
            <p:nvPr/>
          </p:nvCxnSpPr>
          <p:spPr>
            <a:xfrm flipV="1">
              <a:off x="0" y="3429000"/>
              <a:ext cx="12192000" cy="1"/>
            </a:xfrm>
            <a:prstGeom prst="line">
              <a:avLst/>
            </a:prstGeom>
            <a:ln/>
          </p:spPr>
          <p:style>
            <a:lnRef idx="1">
              <a:schemeClr val="dk1"/>
            </a:lnRef>
            <a:fillRef idx="0">
              <a:schemeClr val="dk1"/>
            </a:fillRef>
            <a:effectRef idx="0">
              <a:schemeClr val="dk1"/>
            </a:effectRef>
            <a:fontRef idx="minor">
              <a:schemeClr val="tx1"/>
            </a:fontRef>
          </p:style>
        </p:cxnSp>
        <p:sp>
          <p:nvSpPr>
            <p:cNvPr id="28" name="Background">
              <a:extLst>
                <a:ext uri="{FF2B5EF4-FFF2-40B4-BE49-F238E27FC236}">
                  <a16:creationId xmlns:a16="http://schemas.microsoft.com/office/drawing/2014/main"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aseline="-25000" dirty="0"/>
            </a:p>
          </p:txBody>
        </p:sp>
        <p:sp>
          <p:nvSpPr>
            <p:cNvPr id="29" name="#sl-pollquestion()">
              <a:extLst>
                <a:ext uri="{FF2B5EF4-FFF2-40B4-BE49-F238E27FC236}">
                  <a16:creationId xmlns:a16="http://schemas.microsoft.com/office/drawing/2014/main"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r>
                <a:rPr lang="fr-FR" sz="2400" dirty="0">
                  <a:solidFill>
                    <a:schemeClr val="bg1"/>
                  </a:solidFill>
                  <a:latin typeface="Arial" panose="020B0604020202020204" pitchFamily="34" charset="0"/>
                  <a:cs typeface="Arial" panose="020B0604020202020204" pitchFamily="34" charset="0"/>
                </a:rPr>
                <a:t>Quels noms de colonne sont valides</a:t>
              </a:r>
              <a:r>
                <a:rPr lang="fr-FR" sz="2400" dirty="0" smtClean="0">
                  <a:solidFill>
                    <a:schemeClr val="bg1"/>
                  </a:solidFill>
                  <a:latin typeface="Arial" panose="020B0604020202020204" pitchFamily="34" charset="0"/>
                  <a:cs typeface="Arial" panose="020B0604020202020204" pitchFamily="34" charset="0"/>
                </a:rPr>
                <a:t>?</a:t>
              </a:r>
              <a:endParaRPr lang="fr-FR" sz="2400" dirty="0">
                <a:solidFill>
                  <a:schemeClr val="bg1"/>
                </a:solidFill>
                <a:latin typeface="Arial" panose="020B0604020202020204" pitchFamily="34" charset="0"/>
                <a:cs typeface="Arial" panose="020B0604020202020204" pitchFamily="34" charset="0"/>
              </a:endParaRPr>
            </a:p>
          </p:txBody>
        </p:sp>
      </p:grpSp>
      <p:pic>
        <p:nvPicPr>
          <p:cNvPr id="30" name="Picture 4" descr="Symbole Validation&quot; Images – Parcourir 106 le catalogue de photos, vecteurs  et vidéos | Adobe Stock"/>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833" b="90000" l="10000" r="90000">
                        <a14:foregroundMark x1="59722" y1="35833" x2="59722" y2="35833"/>
                        <a14:foregroundMark x1="73056" y1="14167" x2="73056" y2="14167"/>
                      </a14:backgroundRemoval>
                    </a14:imgEffect>
                  </a14:imgLayer>
                </a14:imgProps>
              </a:ext>
              <a:ext uri="{28A0092B-C50C-407E-A947-70E740481C1C}">
                <a14:useLocalDpi xmlns:a14="http://schemas.microsoft.com/office/drawing/2010/main" val="0"/>
              </a:ext>
            </a:extLst>
          </a:blip>
          <a:srcRect/>
          <a:stretch>
            <a:fillRect/>
          </a:stretch>
        </p:blipFill>
        <p:spPr bwMode="auto">
          <a:xfrm>
            <a:off x="9898819" y="4728795"/>
            <a:ext cx="705561" cy="70556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Symbole Validation&quot; Images – Parcourir 106 le catalogue de photos, vecteurs  et vidéos | Adobe Stock"/>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833" b="90000" l="10000" r="90000">
                        <a14:foregroundMark x1="59722" y1="35833" x2="59722" y2="35833"/>
                        <a14:foregroundMark x1="73056" y1="14167" x2="73056" y2="14167"/>
                      </a14:backgroundRemoval>
                    </a14:imgEffect>
                  </a14:imgLayer>
                </a14:imgProps>
              </a:ext>
              <a:ext uri="{28A0092B-C50C-407E-A947-70E740481C1C}">
                <a14:useLocalDpi xmlns:a14="http://schemas.microsoft.com/office/drawing/2010/main" val="0"/>
              </a:ext>
            </a:extLst>
          </a:blip>
          <a:srcRect/>
          <a:stretch>
            <a:fillRect/>
          </a:stretch>
        </p:blipFill>
        <p:spPr bwMode="auto">
          <a:xfrm>
            <a:off x="4937090" y="4732324"/>
            <a:ext cx="705561" cy="70556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Symbole Validation&quot; Images – Parcourir 106 le catalogue de photos, vecteurs  et vidéos | Adobe Stock"/>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833" b="90000" l="10000" r="90000">
                        <a14:foregroundMark x1="59722" y1="35833" x2="59722" y2="35833"/>
                        <a14:foregroundMark x1="73056" y1="14167" x2="73056" y2="14167"/>
                      </a14:backgroundRemoval>
                    </a14:imgEffect>
                  </a14:imgLayer>
                </a14:imgProps>
              </a:ext>
              <a:ext uri="{28A0092B-C50C-407E-A947-70E740481C1C}">
                <a14:useLocalDpi xmlns:a14="http://schemas.microsoft.com/office/drawing/2010/main" val="0"/>
              </a:ext>
            </a:extLst>
          </a:blip>
          <a:srcRect/>
          <a:stretch>
            <a:fillRect/>
          </a:stretch>
        </p:blipFill>
        <p:spPr bwMode="auto">
          <a:xfrm>
            <a:off x="4926067" y="3632451"/>
            <a:ext cx="705561" cy="705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40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2" presetClass="entr" presetSubtype="8" fill="hold" nodeType="withEffect">
                                  <p:stCondLst>
                                    <p:cond delay="5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0-#ppt_w/2"/>
                                          </p:val>
                                        </p:tav>
                                        <p:tav tm="100000">
                                          <p:val>
                                            <p:strVal val="#ppt_x"/>
                                          </p:val>
                                        </p:tav>
                                      </p:tavLst>
                                    </p:anim>
                                    <p:anim calcmode="lin" valueType="num">
                                      <p:cBhvr additive="base">
                                        <p:cTn id="17" dur="500" fill="hold"/>
                                        <p:tgtEl>
                                          <p:spTgt spid="21"/>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125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1+#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125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1+#ppt_w/2"/>
                                          </p:val>
                                        </p:tav>
                                        <p:tav tm="100000">
                                          <p:val>
                                            <p:strVal val="#ppt_x"/>
                                          </p:val>
                                        </p:tav>
                                      </p:tavLst>
                                    </p:anim>
                                    <p:anim calcmode="lin" valueType="num">
                                      <p:cBhvr additive="base">
                                        <p:cTn id="25" dur="500" fill="hold"/>
                                        <p:tgtEl>
                                          <p:spTgt spid="18"/>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125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20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275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1+#ppt_w/2"/>
                                          </p:val>
                                        </p:tav>
                                        <p:tav tm="100000">
                                          <p:val>
                                            <p:strVal val="#ppt_x"/>
                                          </p:val>
                                        </p:tav>
                                      </p:tavLst>
                                    </p:anim>
                                    <p:anim calcmode="lin" valueType="num">
                                      <p:cBhvr additive="base">
                                        <p:cTn id="3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448800" y="6356350"/>
            <a:ext cx="2743200" cy="365125"/>
          </a:xfrm>
        </p:spPr>
        <p:txBody>
          <a:bodyPr/>
          <a:lstStyle/>
          <a:p>
            <a:fld id="{5576368F-74A2-41EB-A1A0-8E728342CBF4}" type="slidenum">
              <a:rPr lang="fr-FR" smtClean="0">
                <a:solidFill>
                  <a:prstClr val="black">
                    <a:tint val="75000"/>
                  </a:prstClr>
                </a:solidFill>
              </a:rPr>
              <a:pPr/>
              <a:t>42</a:t>
            </a:fld>
            <a:endParaRPr lang="fr-FR" dirty="0">
              <a:solidFill>
                <a:prstClr val="black">
                  <a:tint val="75000"/>
                </a:prstClr>
              </a:solidFill>
            </a:endParaRPr>
          </a:p>
        </p:txBody>
      </p:sp>
      <p:cxnSp>
        <p:nvCxnSpPr>
          <p:cNvPr id="7" name="Answer Line 2">
            <a:extLst>
              <a:ext uri="{FF2B5EF4-FFF2-40B4-BE49-F238E27FC236}">
                <a16:creationId xmlns:a16="http://schemas.microsoft.com/office/drawing/2014/main" id="{4B5767AD-D5A3-42E8-94D6-CC3C8423DF69}"/>
              </a:ext>
            </a:extLst>
          </p:cNvPr>
          <p:cNvCxnSpPr>
            <a:cxnSpLocks/>
          </p:cNvCxnSpPr>
          <p:nvPr/>
        </p:nvCxnSpPr>
        <p:spPr>
          <a:xfrm>
            <a:off x="2270" y="5086740"/>
            <a:ext cx="12192000" cy="0"/>
          </a:xfrm>
          <a:prstGeom prst="line">
            <a:avLst/>
          </a:prstGeom>
          <a:ln/>
        </p:spPr>
        <p:style>
          <a:lnRef idx="1">
            <a:schemeClr val="dk1"/>
          </a:lnRef>
          <a:fillRef idx="0">
            <a:schemeClr val="dk1"/>
          </a:fillRef>
          <a:effectRef idx="0">
            <a:schemeClr val="dk1"/>
          </a:effectRef>
          <a:fontRef idx="minor">
            <a:schemeClr val="tx1"/>
          </a:fontRef>
        </p:style>
      </p:cxnSp>
      <p:grpSp>
        <p:nvGrpSpPr>
          <p:cNvPr id="8" name="Answer D">
            <a:extLst>
              <a:ext uri="{FF2B5EF4-FFF2-40B4-BE49-F238E27FC236}">
                <a16:creationId xmlns:a16="http://schemas.microsoft.com/office/drawing/2014/main" id="{63AD585E-E59E-4654-9EA7-4D03C089D3F1}"/>
              </a:ext>
            </a:extLst>
          </p:cNvPr>
          <p:cNvGrpSpPr/>
          <p:nvPr/>
        </p:nvGrpSpPr>
        <p:grpSpPr>
          <a:xfrm>
            <a:off x="6276669" y="4610887"/>
            <a:ext cx="4524162" cy="929685"/>
            <a:chOff x="1452892" y="4172004"/>
            <a:chExt cx="4524162" cy="929685"/>
          </a:xfrm>
          <a:solidFill>
            <a:schemeClr val="tx2">
              <a:lumMod val="50000"/>
            </a:schemeClr>
          </a:solidFill>
        </p:grpSpPr>
        <p:sp>
          <p:nvSpPr>
            <p:cNvPr id="9" name="Background">
              <a:extLst>
                <a:ext uri="{FF2B5EF4-FFF2-40B4-BE49-F238E27FC236}">
                  <a16:creationId xmlns:a16="http://schemas.microsoft.com/office/drawing/2014/main"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D">
              <a:extLst>
                <a:ext uri="{FF2B5EF4-FFF2-40B4-BE49-F238E27FC236}">
                  <a16:creationId xmlns:a16="http://schemas.microsoft.com/office/drawing/2014/main" id="{8A95E103-8F66-4D64-A86B-5A8340642A19}"/>
                </a:ext>
              </a:extLst>
            </p:cNvPr>
            <p:cNvSpPr txBox="1"/>
            <p:nvPr/>
          </p:nvSpPr>
          <p:spPr>
            <a:xfrm>
              <a:off x="1717288" y="4381083"/>
              <a:ext cx="612210" cy="523220"/>
            </a:xfrm>
            <a:prstGeom prst="rect">
              <a:avLst/>
            </a:prstGeom>
            <a:grpFill/>
          </p:spPr>
          <p:txBody>
            <a:bodyPr wrap="square" rtlCol="0">
              <a:spAutoFit/>
            </a:bodyPr>
            <a:lstStyle/>
            <a:p>
              <a:r>
                <a:rPr lang="fr-FR" sz="2800" b="1" dirty="0" smtClean="0">
                  <a:solidFill>
                    <a:srgbClr val="FFC000"/>
                  </a:solidFill>
                  <a:latin typeface="Abadi Extra Light" panose="020B0204020104020204" pitchFamily="34" charset="0"/>
                </a:rPr>
                <a:t>D:</a:t>
              </a:r>
              <a:endParaRPr lang="fr-FR" sz="2800" b="1" dirty="0">
                <a:solidFill>
                  <a:srgbClr val="FFC000"/>
                </a:solidFill>
                <a:latin typeface="Abadi Extra Light" panose="020B0204020104020204" pitchFamily="34" charset="0"/>
              </a:endParaRPr>
            </a:p>
          </p:txBody>
        </p:sp>
        <p:sp>
          <p:nvSpPr>
            <p:cNvPr id="11" name="#sl-pollanswer(3)">
              <a:extLst>
                <a:ext uri="{FF2B5EF4-FFF2-40B4-BE49-F238E27FC236}">
                  <a16:creationId xmlns:a16="http://schemas.microsoft.com/office/drawing/2014/main" id="{690873F6-EFE2-46C3-A7A3-6C2418344F6A}"/>
                </a:ext>
              </a:extLst>
            </p:cNvPr>
            <p:cNvSpPr txBox="1"/>
            <p:nvPr/>
          </p:nvSpPr>
          <p:spPr>
            <a:xfrm>
              <a:off x="2163338" y="4185359"/>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Toutes ces réponses</a:t>
              </a:r>
              <a:endParaRPr lang="fr-FR" sz="2400" dirty="0">
                <a:solidFill>
                  <a:schemeClr val="bg1"/>
                </a:solidFill>
                <a:latin typeface="Arial" panose="020B0604020202020204" pitchFamily="34" charset="0"/>
                <a:cs typeface="Arial" panose="020B0604020202020204" pitchFamily="34" charset="0"/>
              </a:endParaRPr>
            </a:p>
          </p:txBody>
        </p:sp>
      </p:grpSp>
      <p:grpSp>
        <p:nvGrpSpPr>
          <p:cNvPr id="12" name="Answer C">
            <a:extLst>
              <a:ext uri="{FF2B5EF4-FFF2-40B4-BE49-F238E27FC236}">
                <a16:creationId xmlns:a16="http://schemas.microsoft.com/office/drawing/2014/main" id="{C6656839-03AB-4C47-9D6D-1723E4753444}"/>
              </a:ext>
            </a:extLst>
          </p:cNvPr>
          <p:cNvGrpSpPr/>
          <p:nvPr/>
        </p:nvGrpSpPr>
        <p:grpSpPr>
          <a:xfrm>
            <a:off x="1455162" y="4610887"/>
            <a:ext cx="4524162" cy="929685"/>
            <a:chOff x="1452892" y="4172004"/>
            <a:chExt cx="4524162" cy="929685"/>
          </a:xfrm>
        </p:grpSpPr>
        <p:sp>
          <p:nvSpPr>
            <p:cNvPr id="13" name="Background">
              <a:extLst>
                <a:ext uri="{FF2B5EF4-FFF2-40B4-BE49-F238E27FC236}">
                  <a16:creationId xmlns:a16="http://schemas.microsoft.com/office/drawing/2014/main"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C">
              <a:extLst>
                <a:ext uri="{FF2B5EF4-FFF2-40B4-BE49-F238E27FC236}">
                  <a16:creationId xmlns:a16="http://schemas.microsoft.com/office/drawing/2014/main" id="{0A42DF7F-9A81-403B-B6F2-BECB2A47D827}"/>
                </a:ext>
              </a:extLst>
            </p:cNvPr>
            <p:cNvSpPr txBox="1"/>
            <p:nvPr/>
          </p:nvSpPr>
          <p:spPr>
            <a:xfrm>
              <a:off x="1717288" y="4381083"/>
              <a:ext cx="511849" cy="523220"/>
            </a:xfrm>
            <a:prstGeom prst="rect">
              <a:avLst/>
            </a:prstGeom>
            <a:noFill/>
          </p:spPr>
          <p:txBody>
            <a:bodyPr wrap="square" rtlCol="0">
              <a:spAutoFit/>
            </a:bodyPr>
            <a:lstStyle/>
            <a:p>
              <a:r>
                <a:rPr lang="fr-FR" sz="2800" b="1" dirty="0" smtClean="0">
                  <a:solidFill>
                    <a:srgbClr val="FFC000"/>
                  </a:solidFill>
                  <a:latin typeface="Abadi Extra Light" panose="020B0204020104020204" pitchFamily="34" charset="0"/>
                </a:rPr>
                <a:t>C:</a:t>
              </a:r>
              <a:endParaRPr lang="fr-FR" sz="2800" b="1" dirty="0">
                <a:solidFill>
                  <a:srgbClr val="FFC000"/>
                </a:solidFill>
                <a:latin typeface="Abadi Extra Light" panose="020B0204020104020204" pitchFamily="34" charset="0"/>
              </a:endParaRPr>
            </a:p>
          </p:txBody>
        </p:sp>
        <p:sp>
          <p:nvSpPr>
            <p:cNvPr id="15" name="#sl-pollanswer(2)">
              <a:extLst>
                <a:ext uri="{FF2B5EF4-FFF2-40B4-BE49-F238E27FC236}">
                  <a16:creationId xmlns:a16="http://schemas.microsoft.com/office/drawing/2014/main" id="{985A755B-6005-4A92-9653-CCE85E8BBC24}"/>
                </a:ext>
              </a:extLst>
            </p:cNvPr>
            <p:cNvSpPr txBox="1"/>
            <p:nvPr/>
          </p:nvSpPr>
          <p:spPr>
            <a:xfrm>
              <a:off x="2163338" y="4185359"/>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Des fichiers HTML</a:t>
              </a:r>
              <a:endParaRPr lang="fr-FR" sz="2400" dirty="0">
                <a:solidFill>
                  <a:schemeClr val="bg1"/>
                </a:solidFill>
                <a:latin typeface="Arial" panose="020B0604020202020204" pitchFamily="34" charset="0"/>
                <a:cs typeface="Arial" panose="020B0604020202020204" pitchFamily="34" charset="0"/>
              </a:endParaRPr>
            </a:p>
          </p:txBody>
        </p:sp>
      </p:grpSp>
      <p:cxnSp>
        <p:nvCxnSpPr>
          <p:cNvPr id="16" name="Answer Line 1">
            <a:extLst>
              <a:ext uri="{FF2B5EF4-FFF2-40B4-BE49-F238E27FC236}">
                <a16:creationId xmlns:a16="http://schemas.microsoft.com/office/drawing/2014/main" id="{4B8391AD-53B3-455B-B356-5D1B26BB9840}"/>
              </a:ext>
            </a:extLst>
          </p:cNvPr>
          <p:cNvCxnSpPr>
            <a:cxnSpLocks/>
          </p:cNvCxnSpPr>
          <p:nvPr/>
        </p:nvCxnSpPr>
        <p:spPr>
          <a:xfrm>
            <a:off x="-2" y="3958525"/>
            <a:ext cx="12192000" cy="0"/>
          </a:xfrm>
          <a:prstGeom prst="line">
            <a:avLst/>
          </a:prstGeom>
          <a:ln/>
        </p:spPr>
        <p:style>
          <a:lnRef idx="1">
            <a:schemeClr val="dk1"/>
          </a:lnRef>
          <a:fillRef idx="0">
            <a:schemeClr val="dk1"/>
          </a:fillRef>
          <a:effectRef idx="0">
            <a:schemeClr val="dk1"/>
          </a:effectRef>
          <a:fontRef idx="minor">
            <a:schemeClr val="tx1"/>
          </a:fontRef>
        </p:style>
      </p:cxnSp>
      <p:sp>
        <p:nvSpPr>
          <p:cNvPr id="17" name="Answer B Background">
            <a:extLst>
              <a:ext uri="{FF2B5EF4-FFF2-40B4-BE49-F238E27FC236}">
                <a16:creationId xmlns:a16="http://schemas.microsoft.com/office/drawing/2014/main" id="{F7D689C1-286B-42FD-85DC-C81EACAC8594}"/>
              </a:ext>
            </a:extLst>
          </p:cNvPr>
          <p:cNvSpPr/>
          <p:nvPr/>
        </p:nvSpPr>
        <p:spPr>
          <a:xfrm>
            <a:off x="6274397" y="3482672"/>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Answer B Indicator">
            <a:extLst>
              <a:ext uri="{FF2B5EF4-FFF2-40B4-BE49-F238E27FC236}">
                <a16:creationId xmlns:a16="http://schemas.microsoft.com/office/drawing/2014/main" id="{6D6450C5-C7F3-4402-92DB-4F89AAB195BB}"/>
              </a:ext>
            </a:extLst>
          </p:cNvPr>
          <p:cNvSpPr txBox="1"/>
          <p:nvPr/>
        </p:nvSpPr>
        <p:spPr>
          <a:xfrm>
            <a:off x="6538793" y="3691751"/>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19" name="#sl-pollanswer(1)">
            <a:extLst>
              <a:ext uri="{FF2B5EF4-FFF2-40B4-BE49-F238E27FC236}">
                <a16:creationId xmlns:a16="http://schemas.microsoft.com/office/drawing/2014/main" id="{86D18980-FBAC-44DB-AE96-DB042EF3060A}"/>
              </a:ext>
            </a:extLst>
          </p:cNvPr>
          <p:cNvSpPr txBox="1"/>
          <p:nvPr/>
        </p:nvSpPr>
        <p:spPr>
          <a:xfrm>
            <a:off x="6984843" y="3496027"/>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Des fichiers textes</a:t>
            </a:r>
            <a:endParaRPr lang="fr-FR" sz="2400" dirty="0">
              <a:solidFill>
                <a:schemeClr val="bg1"/>
              </a:solidFill>
              <a:latin typeface="Arial" panose="020B0604020202020204" pitchFamily="34" charset="0"/>
              <a:cs typeface="Arial" panose="020B0604020202020204" pitchFamily="34" charset="0"/>
            </a:endParaRPr>
          </a:p>
        </p:txBody>
      </p:sp>
      <p:sp>
        <p:nvSpPr>
          <p:cNvPr id="20" name="Answer B Foreground">
            <a:extLst>
              <a:ext uri="{FF2B5EF4-FFF2-40B4-BE49-F238E27FC236}">
                <a16:creationId xmlns:a16="http://schemas.microsoft.com/office/drawing/2014/main" id="{490DF4C1-378D-4439-8996-0A1FBCF7335A}"/>
              </a:ext>
            </a:extLst>
          </p:cNvPr>
          <p:cNvSpPr/>
          <p:nvPr/>
        </p:nvSpPr>
        <p:spPr>
          <a:xfrm>
            <a:off x="6289110" y="3473726"/>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Answer A">
            <a:extLst>
              <a:ext uri="{FF2B5EF4-FFF2-40B4-BE49-F238E27FC236}">
                <a16:creationId xmlns:a16="http://schemas.microsoft.com/office/drawing/2014/main" id="{462FB440-3802-4640-95E5-7E769F1888EB}"/>
              </a:ext>
            </a:extLst>
          </p:cNvPr>
          <p:cNvGrpSpPr/>
          <p:nvPr/>
        </p:nvGrpSpPr>
        <p:grpSpPr>
          <a:xfrm>
            <a:off x="1452890" y="3482672"/>
            <a:ext cx="4524162" cy="929685"/>
            <a:chOff x="1452892" y="4172004"/>
            <a:chExt cx="4524162" cy="929685"/>
          </a:xfrm>
          <a:solidFill>
            <a:schemeClr val="tx2">
              <a:lumMod val="50000"/>
            </a:schemeClr>
          </a:solidFill>
        </p:grpSpPr>
        <p:sp>
          <p:nvSpPr>
            <p:cNvPr id="22" name="Background">
              <a:extLst>
                <a:ext uri="{FF2B5EF4-FFF2-40B4-BE49-F238E27FC236}">
                  <a16:creationId xmlns:a16="http://schemas.microsoft.com/office/drawing/2014/main"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A">
              <a:extLst>
                <a:ext uri="{FF2B5EF4-FFF2-40B4-BE49-F238E27FC236}">
                  <a16:creationId xmlns:a16="http://schemas.microsoft.com/office/drawing/2014/main" id="{AF0BF5BB-760B-4D01-AAEE-BEDC070EF526}"/>
                </a:ext>
              </a:extLst>
            </p:cNvPr>
            <p:cNvSpPr txBox="1"/>
            <p:nvPr/>
          </p:nvSpPr>
          <p:spPr>
            <a:xfrm>
              <a:off x="1717288" y="4381083"/>
              <a:ext cx="514121" cy="523220"/>
            </a:xfrm>
            <a:prstGeom prst="rect">
              <a:avLst/>
            </a:prstGeom>
            <a:grpFill/>
          </p:spPr>
          <p:txBody>
            <a:bodyPr wrap="square" rtlCol="0">
              <a:spAutoFit/>
            </a:bodyPr>
            <a:lstStyle/>
            <a:p>
              <a:r>
                <a:rPr lang="fr-FR" sz="2800" b="1" dirty="0" smtClean="0">
                  <a:solidFill>
                    <a:srgbClr val="FFC000"/>
                  </a:solidFill>
                  <a:latin typeface="Abadi Extra Light" panose="020B0204020104020204" pitchFamily="34" charset="0"/>
                </a:rPr>
                <a:t>A:</a:t>
              </a:r>
              <a:endParaRPr lang="fr-FR" sz="2800" b="1" dirty="0">
                <a:solidFill>
                  <a:srgbClr val="FFC000"/>
                </a:solidFill>
                <a:latin typeface="Abadi Extra Light" panose="020B0204020104020204" pitchFamily="34" charset="0"/>
              </a:endParaRPr>
            </a:p>
          </p:txBody>
        </p:sp>
        <p:sp>
          <p:nvSpPr>
            <p:cNvPr id="24" name="#sl-pollanswer(0)">
              <a:extLst>
                <a:ext uri="{FF2B5EF4-FFF2-40B4-BE49-F238E27FC236}">
                  <a16:creationId xmlns:a16="http://schemas.microsoft.com/office/drawing/2014/main" id="{16388FA3-C0D9-410C-BAE2-A6485A7F9BED}"/>
                </a:ext>
              </a:extLst>
            </p:cNvPr>
            <p:cNvSpPr txBox="1"/>
            <p:nvPr/>
          </p:nvSpPr>
          <p:spPr>
            <a:xfrm>
              <a:off x="2163338" y="4185359"/>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Des fichiers </a:t>
              </a:r>
              <a:r>
                <a:rPr lang="fr-FR" sz="2400" dirty="0">
                  <a:solidFill>
                    <a:schemeClr val="bg1"/>
                  </a:solidFill>
                  <a:latin typeface="Arial" panose="020B0604020202020204" pitchFamily="34" charset="0"/>
                  <a:cs typeface="Arial" panose="020B0604020202020204" pitchFamily="34" charset="0"/>
                </a:rPr>
                <a:t>E</a:t>
              </a:r>
              <a:r>
                <a:rPr lang="fr-FR" sz="2400" dirty="0" smtClean="0">
                  <a:solidFill>
                    <a:schemeClr val="bg1"/>
                  </a:solidFill>
                  <a:latin typeface="Arial" panose="020B0604020202020204" pitchFamily="34" charset="0"/>
                  <a:cs typeface="Arial" panose="020B0604020202020204" pitchFamily="34" charset="0"/>
                </a:rPr>
                <a:t>xcel </a:t>
              </a:r>
              <a:endParaRPr lang="fr-FR" sz="2400" dirty="0">
                <a:solidFill>
                  <a:schemeClr val="bg1"/>
                </a:solidFill>
                <a:latin typeface="Arial" panose="020B0604020202020204" pitchFamily="34" charset="0"/>
                <a:cs typeface="Arial" panose="020B0604020202020204" pitchFamily="34" charset="0"/>
              </a:endParaRPr>
            </a:p>
          </p:txBody>
        </p:sp>
      </p:grpSp>
      <p:grpSp>
        <p:nvGrpSpPr>
          <p:cNvPr id="26" name="Question">
            <a:extLst>
              <a:ext uri="{FF2B5EF4-FFF2-40B4-BE49-F238E27FC236}">
                <a16:creationId xmlns:a16="http://schemas.microsoft.com/office/drawing/2014/main" id="{C06F0B4B-66C1-4499-A17E-4B1853F266A4}"/>
              </a:ext>
            </a:extLst>
          </p:cNvPr>
          <p:cNvGrpSpPr/>
          <p:nvPr/>
        </p:nvGrpSpPr>
        <p:grpSpPr>
          <a:xfrm>
            <a:off x="-2" y="2164769"/>
            <a:ext cx="12192000" cy="1136407"/>
            <a:chOff x="0" y="2860778"/>
            <a:chExt cx="12192000" cy="1136407"/>
          </a:xfrm>
        </p:grpSpPr>
        <p:cxnSp>
          <p:nvCxnSpPr>
            <p:cNvPr id="27" name="Line">
              <a:extLst>
                <a:ext uri="{FF2B5EF4-FFF2-40B4-BE49-F238E27FC236}">
                  <a16:creationId xmlns:a16="http://schemas.microsoft.com/office/drawing/2014/main" id="{D9A9127F-6A62-4E1D-BA5E-8DF80971DDEE}"/>
                </a:ext>
              </a:extLst>
            </p:cNvPr>
            <p:cNvCxnSpPr>
              <a:cxnSpLocks/>
            </p:cNvCxnSpPr>
            <p:nvPr/>
          </p:nvCxnSpPr>
          <p:spPr>
            <a:xfrm flipV="1">
              <a:off x="0" y="3429000"/>
              <a:ext cx="12192000" cy="1"/>
            </a:xfrm>
            <a:prstGeom prst="line">
              <a:avLst/>
            </a:prstGeom>
            <a:ln/>
          </p:spPr>
          <p:style>
            <a:lnRef idx="1">
              <a:schemeClr val="dk1"/>
            </a:lnRef>
            <a:fillRef idx="0">
              <a:schemeClr val="dk1"/>
            </a:fillRef>
            <a:effectRef idx="0">
              <a:schemeClr val="dk1"/>
            </a:effectRef>
            <a:fontRef idx="minor">
              <a:schemeClr val="tx1"/>
            </a:fontRef>
          </p:style>
        </p:cxnSp>
        <p:sp>
          <p:nvSpPr>
            <p:cNvPr id="28" name="Background">
              <a:extLst>
                <a:ext uri="{FF2B5EF4-FFF2-40B4-BE49-F238E27FC236}">
                  <a16:creationId xmlns:a16="http://schemas.microsoft.com/office/drawing/2014/main"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aseline="-25000" dirty="0"/>
            </a:p>
          </p:txBody>
        </p:sp>
        <p:sp>
          <p:nvSpPr>
            <p:cNvPr id="29" name="#sl-pollquestion()">
              <a:extLst>
                <a:ext uri="{FF2B5EF4-FFF2-40B4-BE49-F238E27FC236}">
                  <a16:creationId xmlns:a16="http://schemas.microsoft.com/office/drawing/2014/main"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Avec SAS Entreprise Guide je peux importer ?</a:t>
              </a:r>
              <a:endParaRPr lang="fr-FR" sz="2400" dirty="0">
                <a:solidFill>
                  <a:schemeClr val="bg1"/>
                </a:solidFill>
                <a:latin typeface="Arial" panose="020B0604020202020204" pitchFamily="34" charset="0"/>
                <a:cs typeface="Arial" panose="020B0604020202020204" pitchFamily="34" charset="0"/>
              </a:endParaRPr>
            </a:p>
          </p:txBody>
        </p:sp>
      </p:grpSp>
      <p:pic>
        <p:nvPicPr>
          <p:cNvPr id="30" name="Picture 4" descr="Symbole Validation&quot; Images – Parcourir 106 le catalogue de photos, vecteurs  et vidéos | Adobe Stock"/>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833" b="90000" l="10000" r="90000">
                        <a14:foregroundMark x1="59722" y1="35833" x2="59722" y2="35833"/>
                        <a14:foregroundMark x1="73056" y1="14167" x2="73056" y2="14167"/>
                      </a14:backgroundRemoval>
                    </a14:imgEffect>
                  </a14:imgLayer>
                </a14:imgProps>
              </a:ext>
              <a:ext uri="{28A0092B-C50C-407E-A947-70E740481C1C}">
                <a14:useLocalDpi xmlns:a14="http://schemas.microsoft.com/office/drawing/2010/main" val="0"/>
              </a:ext>
            </a:extLst>
          </a:blip>
          <a:srcRect/>
          <a:stretch>
            <a:fillRect/>
          </a:stretch>
        </p:blipFill>
        <p:spPr bwMode="auto">
          <a:xfrm>
            <a:off x="9898819" y="4728795"/>
            <a:ext cx="705561" cy="705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71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2" presetClass="entr" presetSubtype="8" fill="hold" nodeType="withEffect">
                                  <p:stCondLst>
                                    <p:cond delay="5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0-#ppt_w/2"/>
                                          </p:val>
                                        </p:tav>
                                        <p:tav tm="100000">
                                          <p:val>
                                            <p:strVal val="#ppt_x"/>
                                          </p:val>
                                        </p:tav>
                                      </p:tavLst>
                                    </p:anim>
                                    <p:anim calcmode="lin" valueType="num">
                                      <p:cBhvr additive="base">
                                        <p:cTn id="17" dur="500" fill="hold"/>
                                        <p:tgtEl>
                                          <p:spTgt spid="21"/>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125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1+#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125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1+#ppt_w/2"/>
                                          </p:val>
                                        </p:tav>
                                        <p:tav tm="100000">
                                          <p:val>
                                            <p:strVal val="#ppt_x"/>
                                          </p:val>
                                        </p:tav>
                                      </p:tavLst>
                                    </p:anim>
                                    <p:anim calcmode="lin" valueType="num">
                                      <p:cBhvr additive="base">
                                        <p:cTn id="25" dur="500" fill="hold"/>
                                        <p:tgtEl>
                                          <p:spTgt spid="18"/>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125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20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275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1+#ppt_w/2"/>
                                          </p:val>
                                        </p:tav>
                                        <p:tav tm="100000">
                                          <p:val>
                                            <p:strVal val="#ppt_x"/>
                                          </p:val>
                                        </p:tav>
                                      </p:tavLst>
                                    </p:anim>
                                    <p:anim calcmode="lin" valueType="num">
                                      <p:cBhvr additive="base">
                                        <p:cTn id="3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Espace réservé du texte 4"/>
          <p:cNvSpPr>
            <a:spLocks noGrp="1"/>
          </p:cNvSpPr>
          <p:nvPr>
            <p:ph type="body" idx="1"/>
          </p:nvPr>
        </p:nvSpPr>
        <p:spPr/>
        <p:txBody>
          <a:bodyPr/>
          <a:lstStyle/>
          <a:p>
            <a:r>
              <a:rPr lang="fr-FR" sz="3600" cap="all" dirty="0" smtClean="0"/>
              <a:t>Manipuler </a:t>
            </a:r>
            <a:r>
              <a:rPr lang="fr-FR" sz="3600" cap="all" dirty="0"/>
              <a:t>des données avec les </a:t>
            </a:r>
            <a:r>
              <a:rPr lang="fr-FR" sz="3600" cap="all" dirty="0" smtClean="0"/>
              <a:t>tâches </a:t>
            </a:r>
            <a:endParaRPr lang="fr-FR" sz="3600" cap="all" dirty="0"/>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43</a:t>
            </a:fld>
            <a:endParaRPr lang="fr-FR" dirty="0">
              <a:solidFill>
                <a:prstClr val="black">
                  <a:tint val="75000"/>
                </a:prstClr>
              </a:solidFill>
            </a:endParaRPr>
          </a:p>
        </p:txBody>
      </p:sp>
      <p:sp>
        <p:nvSpPr>
          <p:cNvPr id="6" name="Rectangle 5"/>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040550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fr-FR" dirty="0" smtClean="0"/>
              <a:t>Principes </a:t>
            </a:r>
            <a:r>
              <a:rPr lang="fr-FR" dirty="0"/>
              <a:t>généraux </a:t>
            </a:r>
          </a:p>
          <a:p>
            <a:r>
              <a:rPr lang="fr-FR" dirty="0"/>
              <a:t>Générateur de requêtes </a:t>
            </a:r>
            <a:endParaRPr lang="fr-FR" dirty="0" smtClean="0"/>
          </a:p>
          <a:p>
            <a:r>
              <a:rPr lang="fr-FR" dirty="0" smtClean="0"/>
              <a:t>Ajouter </a:t>
            </a:r>
            <a:r>
              <a:rPr lang="fr-FR" dirty="0"/>
              <a:t>des </a:t>
            </a:r>
            <a:r>
              <a:rPr lang="fr-FR" dirty="0" smtClean="0"/>
              <a:t>tables</a:t>
            </a:r>
          </a:p>
          <a:p>
            <a:r>
              <a:rPr lang="fr-FR" dirty="0"/>
              <a:t>Fractionner des colonnes</a:t>
            </a:r>
            <a:endParaRPr lang="fr-FR" dirty="0" smtClean="0"/>
          </a:p>
          <a:p>
            <a:r>
              <a:rPr lang="fr-FR" dirty="0" smtClean="0"/>
              <a:t>Empiler </a:t>
            </a:r>
            <a:r>
              <a:rPr lang="fr-FR" dirty="0"/>
              <a:t>des colonnes</a:t>
            </a:r>
          </a:p>
          <a:p>
            <a:r>
              <a:rPr lang="fr-FR" dirty="0" smtClean="0"/>
              <a:t>Transposer</a:t>
            </a:r>
            <a:r>
              <a:rPr lang="fr-FR" dirty="0" smtClean="0"/>
              <a:t> </a:t>
            </a:r>
            <a:endParaRPr lang="fr-FR" dirty="0" smtClean="0"/>
          </a:p>
        </p:txBody>
      </p:sp>
      <p:sp>
        <p:nvSpPr>
          <p:cNvPr id="5" name="Titre 4"/>
          <p:cNvSpPr>
            <a:spLocks noGrp="1"/>
          </p:cNvSpPr>
          <p:nvPr>
            <p:ph type="title"/>
          </p:nvPr>
        </p:nvSpPr>
        <p:spPr/>
        <p:txBody>
          <a:bodyPr>
            <a:normAutofit/>
          </a:bodyPr>
          <a:lstStyle/>
          <a:p>
            <a:r>
              <a:rPr lang="fr-FR" cap="all" dirty="0"/>
              <a:t>Manipuler des données avec les </a:t>
            </a:r>
            <a:r>
              <a:rPr lang="fr-FR" cap="all" dirty="0" smtClean="0"/>
              <a:t>tâches </a:t>
            </a:r>
            <a:endParaRPr lang="fr-FR" cap="all" dirty="0"/>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44</a:t>
            </a:fld>
            <a:endParaRPr lang="fr-FR" dirty="0">
              <a:solidFill>
                <a:prstClr val="black">
                  <a:tint val="75000"/>
                </a:prstClr>
              </a:solidFill>
            </a:endParaRPr>
          </a:p>
        </p:txBody>
      </p:sp>
      <p:sp>
        <p:nvSpPr>
          <p:cNvPr id="7" name="Rectangle 6"/>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909281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Principes généraux </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45</a:t>
            </a:fld>
            <a:endParaRPr lang="fr-FR" dirty="0">
              <a:solidFill>
                <a:prstClr val="black">
                  <a:tint val="75000"/>
                </a:prstClr>
              </a:solidFill>
            </a:endParaRPr>
          </a:p>
        </p:txBody>
      </p:sp>
      <p:sp>
        <p:nvSpPr>
          <p:cNvPr id="13"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2800" kern="1200">
                <a:solidFill>
                  <a:srgbClr val="13324A"/>
                </a:solidFill>
                <a:latin typeface="+mj-lt"/>
                <a:ea typeface="+mj-ea"/>
                <a:cs typeface="+mj-cs"/>
              </a:defRPr>
            </a:lvl1pPr>
          </a:lstStyle>
          <a:p>
            <a:r>
              <a:rPr lang="fr-FR" cap="small" dirty="0"/>
              <a:t>Qu’est-ce qu’une tâche ?</a:t>
            </a:r>
          </a:p>
        </p:txBody>
      </p:sp>
      <p:sp>
        <p:nvSpPr>
          <p:cNvPr id="15" name="ZoneTexte 14"/>
          <p:cNvSpPr txBox="1"/>
          <p:nvPr/>
        </p:nvSpPr>
        <p:spPr>
          <a:xfrm>
            <a:off x="907072" y="1378273"/>
            <a:ext cx="10150686" cy="590931"/>
          </a:xfrm>
          <a:prstGeom prst="rect">
            <a:avLst/>
          </a:prstGeom>
        </p:spPr>
        <p:txBody>
          <a:bodyPr vert="horz" lIns="91440" tIns="45720" rIns="91440" bIns="45720" rtlCol="0">
            <a:normAutofit/>
          </a:bodyPr>
          <a:lstStyle>
            <a:defPPr>
              <a:defRPr lang="fr-FR"/>
            </a:defPPr>
            <a:lvl1pPr marL="228594" indent="-228594" defTabSz="914377">
              <a:lnSpc>
                <a:spcPct val="90000"/>
              </a:lnSpc>
              <a:spcBef>
                <a:spcPts val="1000"/>
              </a:spcBef>
              <a:buFont typeface="Arial" panose="020B0604020202020204" pitchFamily="34" charset="0"/>
              <a:buChar char="•"/>
              <a:defRPr>
                <a:solidFill>
                  <a:srgbClr val="13324A"/>
                </a:solidFill>
                <a:latin typeface="+mj-lt"/>
              </a:defRPr>
            </a:lvl1pPr>
            <a:lvl2pPr marL="685783" indent="-228594" defTabSz="914377">
              <a:lnSpc>
                <a:spcPct val="90000"/>
              </a:lnSpc>
              <a:spcBef>
                <a:spcPts val="500"/>
              </a:spcBef>
              <a:buFont typeface="Calibri Light" panose="020F0302020204030204" pitchFamily="34" charset="0"/>
              <a:buChar char="›"/>
              <a:defRPr>
                <a:solidFill>
                  <a:srgbClr val="13324A"/>
                </a:solidFill>
                <a:latin typeface="+mj-lt"/>
              </a:defRPr>
            </a:lvl2pPr>
            <a:lvl3pPr marL="1142971" indent="-228594" defTabSz="914377">
              <a:lnSpc>
                <a:spcPct val="90000"/>
              </a:lnSpc>
              <a:spcBef>
                <a:spcPts val="500"/>
              </a:spcBef>
              <a:buFont typeface="Wingdings" panose="05000000000000000000" pitchFamily="2" charset="2"/>
              <a:buChar char="§"/>
              <a:defRPr sz="1400">
                <a:solidFill>
                  <a:srgbClr val="13324A"/>
                </a:solidFill>
                <a:latin typeface="+mj-lt"/>
              </a:defRPr>
            </a:lvl3pPr>
            <a:lvl4pPr marL="1600160" indent="-228594" defTabSz="914377">
              <a:lnSpc>
                <a:spcPct val="90000"/>
              </a:lnSpc>
              <a:spcBef>
                <a:spcPts val="500"/>
              </a:spcBef>
              <a:buFont typeface="Calibri Light" panose="020F0302020204030204" pitchFamily="34" charset="0"/>
              <a:buChar char="›"/>
              <a:defRPr sz="1200">
                <a:solidFill>
                  <a:srgbClr val="13324A"/>
                </a:solidFill>
                <a:latin typeface="+mj-lt"/>
              </a:defRPr>
            </a:lvl4pPr>
            <a:lvl5pPr marL="2057349" indent="-228594" defTabSz="914377">
              <a:lnSpc>
                <a:spcPct val="90000"/>
              </a:lnSpc>
              <a:spcBef>
                <a:spcPts val="500"/>
              </a:spcBef>
              <a:buFont typeface="Calibri Light" panose="020F0302020204030204" pitchFamily="34" charset="0"/>
              <a:buChar char="‒"/>
              <a:defRPr sz="1000">
                <a:solidFill>
                  <a:srgbClr val="13324A"/>
                </a:solidFill>
                <a:latin typeface="+mj-lt"/>
              </a:defRPr>
            </a:lvl5pPr>
            <a:lvl6pPr marL="2514537" indent="-228594" defTabSz="914377">
              <a:lnSpc>
                <a:spcPct val="90000"/>
              </a:lnSpc>
              <a:spcBef>
                <a:spcPts val="500"/>
              </a:spcBef>
              <a:buFont typeface="Arial" panose="020B0604020202020204" pitchFamily="34" charset="0"/>
              <a:buChar char="•"/>
            </a:lvl6pPr>
            <a:lvl7pPr marL="2971726" indent="-228594" defTabSz="914377">
              <a:lnSpc>
                <a:spcPct val="90000"/>
              </a:lnSpc>
              <a:spcBef>
                <a:spcPts val="500"/>
              </a:spcBef>
              <a:buFont typeface="Arial" panose="020B0604020202020204" pitchFamily="34" charset="0"/>
              <a:buChar cha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pPr marL="0" indent="0">
              <a:buNone/>
            </a:pPr>
            <a:r>
              <a:rPr lang="fr-FR" dirty="0"/>
              <a:t>Une tâche est un type spécifique d’analyse, de rapport ou de manipulation des données que vous pouvez appliquer aux données dans un projet.</a:t>
            </a:r>
          </a:p>
        </p:txBody>
      </p:sp>
      <p:sp>
        <p:nvSpPr>
          <p:cNvPr id="16" name="ZoneTexte 15"/>
          <p:cNvSpPr txBox="1"/>
          <p:nvPr/>
        </p:nvSpPr>
        <p:spPr>
          <a:xfrm>
            <a:off x="1326429" y="5708498"/>
            <a:ext cx="10150686" cy="590931"/>
          </a:xfrm>
          <a:prstGeom prst="rect">
            <a:avLst/>
          </a:prstGeom>
        </p:spPr>
        <p:txBody>
          <a:bodyPr vert="horz" lIns="91440" tIns="45720" rIns="91440" bIns="45720" rtlCol="0">
            <a:normAutofit/>
          </a:bodyPr>
          <a:lstStyle>
            <a:defPPr>
              <a:defRPr lang="fr-FR"/>
            </a:defPPr>
            <a:lvl1pPr indent="0" defTabSz="914377">
              <a:lnSpc>
                <a:spcPct val="90000"/>
              </a:lnSpc>
              <a:spcBef>
                <a:spcPts val="1000"/>
              </a:spcBef>
              <a:buFont typeface="Arial" panose="020B0604020202020204" pitchFamily="34" charset="0"/>
              <a:buNone/>
              <a:defRPr>
                <a:solidFill>
                  <a:srgbClr val="13324A"/>
                </a:solidFill>
                <a:latin typeface="+mj-lt"/>
              </a:defRPr>
            </a:lvl1pPr>
            <a:lvl2pPr marL="685783" indent="-228594" defTabSz="914377">
              <a:lnSpc>
                <a:spcPct val="90000"/>
              </a:lnSpc>
              <a:spcBef>
                <a:spcPts val="500"/>
              </a:spcBef>
              <a:buFont typeface="Calibri Light" panose="020F0302020204030204" pitchFamily="34" charset="0"/>
              <a:buChar char="›"/>
              <a:defRPr>
                <a:solidFill>
                  <a:srgbClr val="13324A"/>
                </a:solidFill>
                <a:latin typeface="+mj-lt"/>
              </a:defRPr>
            </a:lvl2pPr>
            <a:lvl3pPr marL="1142971" indent="-228594" defTabSz="914377">
              <a:lnSpc>
                <a:spcPct val="90000"/>
              </a:lnSpc>
              <a:spcBef>
                <a:spcPts val="500"/>
              </a:spcBef>
              <a:buFont typeface="Wingdings" panose="05000000000000000000" pitchFamily="2" charset="2"/>
              <a:buChar char="§"/>
              <a:defRPr sz="1400">
                <a:solidFill>
                  <a:srgbClr val="13324A"/>
                </a:solidFill>
                <a:latin typeface="+mj-lt"/>
              </a:defRPr>
            </a:lvl3pPr>
            <a:lvl4pPr marL="1600160" indent="-228594" defTabSz="914377">
              <a:lnSpc>
                <a:spcPct val="90000"/>
              </a:lnSpc>
              <a:spcBef>
                <a:spcPts val="500"/>
              </a:spcBef>
              <a:buFont typeface="Calibri Light" panose="020F0302020204030204" pitchFamily="34" charset="0"/>
              <a:buChar char="›"/>
              <a:defRPr sz="1200">
                <a:solidFill>
                  <a:srgbClr val="13324A"/>
                </a:solidFill>
                <a:latin typeface="+mj-lt"/>
              </a:defRPr>
            </a:lvl4pPr>
            <a:lvl5pPr marL="2057349" indent="-228594" defTabSz="914377">
              <a:lnSpc>
                <a:spcPct val="90000"/>
              </a:lnSpc>
              <a:spcBef>
                <a:spcPts val="500"/>
              </a:spcBef>
              <a:buFont typeface="Calibri Light" panose="020F0302020204030204" pitchFamily="34" charset="0"/>
              <a:buChar char="‒"/>
              <a:defRPr sz="1000">
                <a:solidFill>
                  <a:srgbClr val="13324A"/>
                </a:solidFill>
                <a:latin typeface="+mj-lt"/>
              </a:defRPr>
            </a:lvl5pPr>
            <a:lvl6pPr marL="2514537" indent="-228594" defTabSz="914377">
              <a:lnSpc>
                <a:spcPct val="90000"/>
              </a:lnSpc>
              <a:spcBef>
                <a:spcPts val="500"/>
              </a:spcBef>
              <a:buFont typeface="Arial" panose="020B0604020202020204" pitchFamily="34" charset="0"/>
              <a:buChar char="•"/>
            </a:lvl6pPr>
            <a:lvl7pPr marL="2971726" indent="-228594" defTabSz="914377">
              <a:lnSpc>
                <a:spcPct val="90000"/>
              </a:lnSpc>
              <a:spcBef>
                <a:spcPts val="500"/>
              </a:spcBef>
              <a:buFont typeface="Arial" panose="020B0604020202020204" pitchFamily="34" charset="0"/>
              <a:buChar cha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r>
              <a:rPr lang="fr-FR" dirty="0"/>
              <a:t>Les tâches de SAS Enterprise Guide génèrent du code SAS et des résultats formatés. Elles comprennent des procédures du système SAS, allant de simples listes de données à des procédures d’analyse plus complexes. </a:t>
            </a:r>
          </a:p>
        </p:txBody>
      </p:sp>
      <p:pic>
        <p:nvPicPr>
          <p:cNvPr id="17" name="Image 16"/>
          <p:cNvPicPr>
            <a:picLocks noChangeAspect="1"/>
          </p:cNvPicPr>
          <p:nvPr/>
        </p:nvPicPr>
        <p:blipFill>
          <a:blip r:embed="rId2"/>
          <a:stretch>
            <a:fillRect/>
          </a:stretch>
        </p:blipFill>
        <p:spPr>
          <a:xfrm>
            <a:off x="3240624" y="2666833"/>
            <a:ext cx="5112802" cy="2192917"/>
          </a:xfrm>
          <a:prstGeom prst="rect">
            <a:avLst/>
          </a:prstGeom>
        </p:spPr>
      </p:pic>
    </p:spTree>
    <p:extLst>
      <p:ext uri="{BB962C8B-B14F-4D97-AF65-F5344CB8AC3E}">
        <p14:creationId xmlns:p14="http://schemas.microsoft.com/office/powerpoint/2010/main" val="2884035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Principes généraux </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46</a:t>
            </a:fld>
            <a:endParaRPr lang="fr-FR" dirty="0">
              <a:solidFill>
                <a:prstClr val="black">
                  <a:tint val="75000"/>
                </a:prstClr>
              </a:solidFill>
            </a:endParaRPr>
          </a:p>
        </p:txBody>
      </p:sp>
      <p:sp>
        <p:nvSpPr>
          <p:cNvPr id="13"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2800" kern="1200">
                <a:solidFill>
                  <a:srgbClr val="13324A"/>
                </a:solidFill>
                <a:latin typeface="+mj-lt"/>
                <a:ea typeface="+mj-ea"/>
                <a:cs typeface="+mj-cs"/>
              </a:defRPr>
            </a:lvl1pPr>
          </a:lstStyle>
          <a:p>
            <a:r>
              <a:rPr lang="fr-FR" cap="small" dirty="0"/>
              <a:t>s</a:t>
            </a:r>
            <a:r>
              <a:rPr lang="fr-FR" cap="small" dirty="0" smtClean="0"/>
              <a:t>ituer </a:t>
            </a:r>
            <a:r>
              <a:rPr lang="fr-FR" cap="small" dirty="0"/>
              <a:t>les tâches</a:t>
            </a:r>
          </a:p>
        </p:txBody>
      </p:sp>
      <p:sp>
        <p:nvSpPr>
          <p:cNvPr id="15" name="ZoneTexte 14"/>
          <p:cNvSpPr txBox="1"/>
          <p:nvPr/>
        </p:nvSpPr>
        <p:spPr>
          <a:xfrm>
            <a:off x="314326" y="1208104"/>
            <a:ext cx="11496674" cy="590931"/>
          </a:xfrm>
          <a:prstGeom prst="rect">
            <a:avLst/>
          </a:prstGeom>
        </p:spPr>
        <p:txBody>
          <a:bodyPr vert="horz" lIns="91440" tIns="45720" rIns="91440" bIns="45720" rtlCol="0">
            <a:normAutofit/>
          </a:bodyPr>
          <a:lstStyle>
            <a:defPPr>
              <a:defRPr lang="fr-FR"/>
            </a:defPPr>
            <a:lvl1pPr marL="228594" indent="-228594" defTabSz="914377">
              <a:lnSpc>
                <a:spcPct val="90000"/>
              </a:lnSpc>
              <a:spcBef>
                <a:spcPts val="1000"/>
              </a:spcBef>
              <a:buFont typeface="Arial" panose="020B0604020202020204" pitchFamily="34" charset="0"/>
              <a:buChar char="•"/>
              <a:defRPr>
                <a:solidFill>
                  <a:srgbClr val="13324A"/>
                </a:solidFill>
                <a:latin typeface="+mj-lt"/>
              </a:defRPr>
            </a:lvl1pPr>
            <a:lvl2pPr marL="685783" indent="-228594" defTabSz="914377">
              <a:lnSpc>
                <a:spcPct val="90000"/>
              </a:lnSpc>
              <a:spcBef>
                <a:spcPts val="500"/>
              </a:spcBef>
              <a:buFont typeface="Calibri Light" panose="020F0302020204030204" pitchFamily="34" charset="0"/>
              <a:buChar char="›"/>
              <a:defRPr>
                <a:solidFill>
                  <a:srgbClr val="13324A"/>
                </a:solidFill>
                <a:latin typeface="+mj-lt"/>
              </a:defRPr>
            </a:lvl2pPr>
            <a:lvl3pPr marL="1142971" indent="-228594" defTabSz="914377">
              <a:lnSpc>
                <a:spcPct val="90000"/>
              </a:lnSpc>
              <a:spcBef>
                <a:spcPts val="500"/>
              </a:spcBef>
              <a:buFont typeface="Wingdings" panose="05000000000000000000" pitchFamily="2" charset="2"/>
              <a:buChar char="§"/>
              <a:defRPr sz="1400">
                <a:solidFill>
                  <a:srgbClr val="13324A"/>
                </a:solidFill>
                <a:latin typeface="+mj-lt"/>
              </a:defRPr>
            </a:lvl3pPr>
            <a:lvl4pPr marL="1600160" indent="-228594" defTabSz="914377">
              <a:lnSpc>
                <a:spcPct val="90000"/>
              </a:lnSpc>
              <a:spcBef>
                <a:spcPts val="500"/>
              </a:spcBef>
              <a:buFont typeface="Calibri Light" panose="020F0302020204030204" pitchFamily="34" charset="0"/>
              <a:buChar char="›"/>
              <a:defRPr sz="1200">
                <a:solidFill>
                  <a:srgbClr val="13324A"/>
                </a:solidFill>
                <a:latin typeface="+mj-lt"/>
              </a:defRPr>
            </a:lvl4pPr>
            <a:lvl5pPr marL="2057349" indent="-228594" defTabSz="914377">
              <a:lnSpc>
                <a:spcPct val="90000"/>
              </a:lnSpc>
              <a:spcBef>
                <a:spcPts val="500"/>
              </a:spcBef>
              <a:buFont typeface="Calibri Light" panose="020F0302020204030204" pitchFamily="34" charset="0"/>
              <a:buChar char="‒"/>
              <a:defRPr sz="1000">
                <a:solidFill>
                  <a:srgbClr val="13324A"/>
                </a:solidFill>
                <a:latin typeface="+mj-lt"/>
              </a:defRPr>
            </a:lvl5pPr>
            <a:lvl6pPr marL="2514537" indent="-228594" defTabSz="914377">
              <a:lnSpc>
                <a:spcPct val="90000"/>
              </a:lnSpc>
              <a:spcBef>
                <a:spcPts val="500"/>
              </a:spcBef>
              <a:buFont typeface="Arial" panose="020B0604020202020204" pitchFamily="34" charset="0"/>
              <a:buChar char="•"/>
            </a:lvl6pPr>
            <a:lvl7pPr marL="2971726" indent="-228594" defTabSz="914377">
              <a:lnSpc>
                <a:spcPct val="90000"/>
              </a:lnSpc>
              <a:spcBef>
                <a:spcPts val="500"/>
              </a:spcBef>
              <a:buFont typeface="Arial" panose="020B0604020202020204" pitchFamily="34" charset="0"/>
              <a:buChar cha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pPr marL="0" indent="0">
              <a:buNone/>
            </a:pPr>
            <a:r>
              <a:rPr lang="fr-FR" dirty="0"/>
              <a:t>Les tâches sont accessibles depuis le </a:t>
            </a:r>
            <a:r>
              <a:rPr lang="fr-FR" dirty="0" smtClean="0"/>
              <a:t>menu contextuel, depuis </a:t>
            </a:r>
            <a:r>
              <a:rPr lang="fr-FR" dirty="0"/>
              <a:t>la table lorsqu’elle est </a:t>
            </a:r>
            <a:r>
              <a:rPr lang="fr-FR" dirty="0" smtClean="0"/>
              <a:t>visible ou depuis le volet de navigation </a:t>
            </a:r>
            <a:endParaRPr lang="fr-FR" dirty="0"/>
          </a:p>
        </p:txBody>
      </p:sp>
      <p:pic>
        <p:nvPicPr>
          <p:cNvPr id="9" name="Image 8"/>
          <p:cNvPicPr>
            <a:picLocks noChangeAspect="1"/>
          </p:cNvPicPr>
          <p:nvPr/>
        </p:nvPicPr>
        <p:blipFill>
          <a:blip r:embed="rId2"/>
          <a:stretch>
            <a:fillRect/>
          </a:stretch>
        </p:blipFill>
        <p:spPr>
          <a:xfrm>
            <a:off x="1966913" y="1584470"/>
            <a:ext cx="8491538" cy="4771882"/>
          </a:xfrm>
          <a:prstGeom prst="rect">
            <a:avLst/>
          </a:prstGeom>
        </p:spPr>
      </p:pic>
      <p:sp>
        <p:nvSpPr>
          <p:cNvPr id="11" name="Rectangle à coins arrondis 10"/>
          <p:cNvSpPr/>
          <p:nvPr/>
        </p:nvSpPr>
        <p:spPr>
          <a:xfrm>
            <a:off x="2171700" y="2943225"/>
            <a:ext cx="3219450" cy="3209925"/>
          </a:xfrm>
          <a:prstGeom prst="roundRect">
            <a:avLst>
              <a:gd name="adj" fmla="val 1830"/>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à coins arrondis 17"/>
          <p:cNvSpPr/>
          <p:nvPr/>
        </p:nvSpPr>
        <p:spPr>
          <a:xfrm>
            <a:off x="4638675" y="1779649"/>
            <a:ext cx="438150" cy="24197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à coins arrondis 18"/>
          <p:cNvSpPr/>
          <p:nvPr/>
        </p:nvSpPr>
        <p:spPr>
          <a:xfrm>
            <a:off x="6924674" y="2129154"/>
            <a:ext cx="619125" cy="24197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52263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Principes généraux </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47</a:t>
            </a:fld>
            <a:endParaRPr lang="fr-FR" dirty="0">
              <a:solidFill>
                <a:prstClr val="black">
                  <a:tint val="75000"/>
                </a:prstClr>
              </a:solidFill>
            </a:endParaRPr>
          </a:p>
        </p:txBody>
      </p:sp>
      <p:sp>
        <p:nvSpPr>
          <p:cNvPr id="13"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2800" kern="1200">
                <a:solidFill>
                  <a:srgbClr val="13324A"/>
                </a:solidFill>
                <a:latin typeface="+mj-lt"/>
                <a:ea typeface="+mj-ea"/>
                <a:cs typeface="+mj-cs"/>
              </a:defRPr>
            </a:lvl1pPr>
          </a:lstStyle>
          <a:p>
            <a:r>
              <a:rPr lang="fr-FR" cap="small" dirty="0" smtClean="0"/>
              <a:t>associer </a:t>
            </a:r>
            <a:r>
              <a:rPr lang="fr-FR" cap="small" dirty="0"/>
              <a:t>une tâche à des données</a:t>
            </a:r>
          </a:p>
        </p:txBody>
      </p:sp>
      <p:sp>
        <p:nvSpPr>
          <p:cNvPr id="15" name="ZoneTexte 14"/>
          <p:cNvSpPr txBox="1"/>
          <p:nvPr/>
        </p:nvSpPr>
        <p:spPr>
          <a:xfrm>
            <a:off x="671070" y="1320393"/>
            <a:ext cx="11359005" cy="679857"/>
          </a:xfrm>
          <a:prstGeom prst="rect">
            <a:avLst/>
          </a:prstGeom>
        </p:spPr>
        <p:txBody>
          <a:bodyPr vert="horz" lIns="91440" tIns="45720" rIns="91440" bIns="45720" rtlCol="0">
            <a:normAutofit/>
          </a:bodyPr>
          <a:lstStyle>
            <a:defPPr>
              <a:defRPr lang="fr-FR"/>
            </a:defPPr>
            <a:lvl1pPr marL="228594" indent="-228594" defTabSz="914377">
              <a:lnSpc>
                <a:spcPct val="90000"/>
              </a:lnSpc>
              <a:spcBef>
                <a:spcPts val="1000"/>
              </a:spcBef>
              <a:buFont typeface="Arial" panose="020B0604020202020204" pitchFamily="34" charset="0"/>
              <a:buChar char="•"/>
              <a:defRPr>
                <a:solidFill>
                  <a:srgbClr val="13324A"/>
                </a:solidFill>
                <a:latin typeface="+mj-lt"/>
              </a:defRPr>
            </a:lvl1pPr>
            <a:lvl2pPr marL="685783" indent="-228594" defTabSz="914377">
              <a:lnSpc>
                <a:spcPct val="90000"/>
              </a:lnSpc>
              <a:spcBef>
                <a:spcPts val="500"/>
              </a:spcBef>
              <a:buFont typeface="Calibri Light" panose="020F0302020204030204" pitchFamily="34" charset="0"/>
              <a:buChar char="›"/>
              <a:defRPr>
                <a:solidFill>
                  <a:srgbClr val="13324A"/>
                </a:solidFill>
                <a:latin typeface="+mj-lt"/>
              </a:defRPr>
            </a:lvl2pPr>
            <a:lvl3pPr marL="1142971" indent="-228594" defTabSz="914377">
              <a:lnSpc>
                <a:spcPct val="90000"/>
              </a:lnSpc>
              <a:spcBef>
                <a:spcPts val="500"/>
              </a:spcBef>
              <a:buFont typeface="Wingdings" panose="05000000000000000000" pitchFamily="2" charset="2"/>
              <a:buChar char="§"/>
              <a:defRPr sz="1400">
                <a:solidFill>
                  <a:srgbClr val="13324A"/>
                </a:solidFill>
                <a:latin typeface="+mj-lt"/>
              </a:defRPr>
            </a:lvl3pPr>
            <a:lvl4pPr marL="1600160" indent="-228594" defTabSz="914377">
              <a:lnSpc>
                <a:spcPct val="90000"/>
              </a:lnSpc>
              <a:spcBef>
                <a:spcPts val="500"/>
              </a:spcBef>
              <a:buFont typeface="Calibri Light" panose="020F0302020204030204" pitchFamily="34" charset="0"/>
              <a:buChar char="›"/>
              <a:defRPr sz="1200">
                <a:solidFill>
                  <a:srgbClr val="13324A"/>
                </a:solidFill>
                <a:latin typeface="+mj-lt"/>
              </a:defRPr>
            </a:lvl4pPr>
            <a:lvl5pPr marL="2057349" indent="-228594" defTabSz="914377">
              <a:lnSpc>
                <a:spcPct val="90000"/>
              </a:lnSpc>
              <a:spcBef>
                <a:spcPts val="500"/>
              </a:spcBef>
              <a:buFont typeface="Calibri Light" panose="020F0302020204030204" pitchFamily="34" charset="0"/>
              <a:buChar char="‒"/>
              <a:defRPr sz="1000">
                <a:solidFill>
                  <a:srgbClr val="13324A"/>
                </a:solidFill>
                <a:latin typeface="+mj-lt"/>
              </a:defRPr>
            </a:lvl5pPr>
            <a:lvl6pPr marL="2514537" indent="-228594" defTabSz="914377">
              <a:lnSpc>
                <a:spcPct val="90000"/>
              </a:lnSpc>
              <a:spcBef>
                <a:spcPts val="500"/>
              </a:spcBef>
              <a:buFont typeface="Arial" panose="020B0604020202020204" pitchFamily="34" charset="0"/>
              <a:buChar char="•"/>
            </a:lvl6pPr>
            <a:lvl7pPr marL="2971726" indent="-228594" defTabSz="914377">
              <a:lnSpc>
                <a:spcPct val="90000"/>
              </a:lnSpc>
              <a:spcBef>
                <a:spcPts val="500"/>
              </a:spcBef>
              <a:buFont typeface="Arial" panose="020B0604020202020204" pitchFamily="34" charset="0"/>
              <a:buChar cha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r>
              <a:rPr lang="fr-FR" dirty="0" smtClean="0"/>
              <a:t>Une tache est toujours liée à une source de données, vous </a:t>
            </a:r>
            <a:r>
              <a:rPr lang="fr-FR" dirty="0"/>
              <a:t>pouvez </a:t>
            </a:r>
            <a:r>
              <a:rPr lang="fr-FR" dirty="0" smtClean="0"/>
              <a:t>associer à une source </a:t>
            </a:r>
            <a:r>
              <a:rPr lang="fr-FR" dirty="0"/>
              <a:t>de données spécifiques </a:t>
            </a:r>
            <a:r>
              <a:rPr lang="fr-FR" dirty="0" smtClean="0"/>
              <a:t>en :</a:t>
            </a:r>
          </a:p>
          <a:p>
            <a:pPr lvl="1"/>
            <a:endParaRPr lang="fr-FR" dirty="0" smtClean="0"/>
          </a:p>
          <a:p>
            <a:pPr lvl="1"/>
            <a:endParaRPr lang="fr-FR" dirty="0"/>
          </a:p>
          <a:p>
            <a:pPr lvl="1"/>
            <a:endParaRPr lang="fr-FR" dirty="0" smtClean="0"/>
          </a:p>
          <a:p>
            <a:pPr lvl="1"/>
            <a:endParaRPr lang="fr-FR" dirty="0"/>
          </a:p>
        </p:txBody>
      </p:sp>
      <p:pic>
        <p:nvPicPr>
          <p:cNvPr id="7" name="Image 6"/>
          <p:cNvPicPr>
            <a:picLocks noChangeAspect="1"/>
          </p:cNvPicPr>
          <p:nvPr/>
        </p:nvPicPr>
        <p:blipFill>
          <a:blip r:embed="rId2"/>
          <a:stretch>
            <a:fillRect/>
          </a:stretch>
        </p:blipFill>
        <p:spPr>
          <a:xfrm>
            <a:off x="671070" y="2173421"/>
            <a:ext cx="5348729" cy="2983673"/>
          </a:xfrm>
          <a:prstGeom prst="rect">
            <a:avLst/>
          </a:prstGeom>
        </p:spPr>
      </p:pic>
      <p:pic>
        <p:nvPicPr>
          <p:cNvPr id="8" name="Image 7"/>
          <p:cNvPicPr>
            <a:picLocks noChangeAspect="1"/>
          </p:cNvPicPr>
          <p:nvPr/>
        </p:nvPicPr>
        <p:blipFill>
          <a:blip r:embed="rId3"/>
          <a:stretch>
            <a:fillRect/>
          </a:stretch>
        </p:blipFill>
        <p:spPr>
          <a:xfrm>
            <a:off x="6662773" y="2146683"/>
            <a:ext cx="5367302" cy="3010411"/>
          </a:xfrm>
          <a:prstGeom prst="rect">
            <a:avLst/>
          </a:prstGeom>
        </p:spPr>
      </p:pic>
      <p:sp>
        <p:nvSpPr>
          <p:cNvPr id="10" name="Rectangle 9"/>
          <p:cNvSpPr/>
          <p:nvPr/>
        </p:nvSpPr>
        <p:spPr>
          <a:xfrm>
            <a:off x="166723" y="5258168"/>
            <a:ext cx="6096000" cy="590931"/>
          </a:xfrm>
          <a:prstGeom prst="rect">
            <a:avLst/>
          </a:prstGeom>
        </p:spPr>
        <p:txBody>
          <a:bodyPr vert="horz" lIns="91440" tIns="45720" rIns="91440" bIns="45720" rtlCol="0">
            <a:normAutofit/>
          </a:bodyPr>
          <a:lstStyle/>
          <a:p>
            <a:pPr marL="685783" lvl="1" indent="-228594" defTabSz="914377">
              <a:lnSpc>
                <a:spcPct val="90000"/>
              </a:lnSpc>
              <a:spcBef>
                <a:spcPts val="500"/>
              </a:spcBef>
              <a:buFont typeface="Calibri Light" panose="020F0302020204030204" pitchFamily="34" charset="0"/>
              <a:buChar char="›"/>
            </a:pPr>
            <a:r>
              <a:rPr lang="fr-FR" dirty="0">
                <a:solidFill>
                  <a:srgbClr val="13324A"/>
                </a:solidFill>
                <a:latin typeface="+mj-lt"/>
              </a:rPr>
              <a:t>S</a:t>
            </a:r>
            <a:r>
              <a:rPr lang="fr-FR" dirty="0" smtClean="0">
                <a:solidFill>
                  <a:srgbClr val="13324A"/>
                </a:solidFill>
                <a:latin typeface="+mj-lt"/>
              </a:rPr>
              <a:t>électionnant </a:t>
            </a:r>
            <a:r>
              <a:rPr lang="fr-FR" dirty="0">
                <a:solidFill>
                  <a:srgbClr val="13324A"/>
                </a:solidFill>
                <a:latin typeface="+mj-lt"/>
              </a:rPr>
              <a:t>une source de données en entrée lorsque vous ouvrez une tâche</a:t>
            </a:r>
          </a:p>
        </p:txBody>
      </p:sp>
      <p:sp>
        <p:nvSpPr>
          <p:cNvPr id="12" name="Rectangle 11"/>
          <p:cNvSpPr/>
          <p:nvPr/>
        </p:nvSpPr>
        <p:spPr>
          <a:xfrm>
            <a:off x="6096000" y="5303527"/>
            <a:ext cx="6096000" cy="590931"/>
          </a:xfrm>
          <a:prstGeom prst="rect">
            <a:avLst/>
          </a:prstGeom>
        </p:spPr>
        <p:txBody>
          <a:bodyPr vert="horz" lIns="91440" tIns="45720" rIns="91440" bIns="45720" rtlCol="0">
            <a:normAutofit/>
          </a:bodyPr>
          <a:lstStyle/>
          <a:p>
            <a:pPr marL="685783" lvl="1" indent="-228594" defTabSz="914377">
              <a:lnSpc>
                <a:spcPct val="90000"/>
              </a:lnSpc>
              <a:spcBef>
                <a:spcPts val="500"/>
              </a:spcBef>
              <a:buFont typeface="Calibri Light" panose="020F0302020204030204" pitchFamily="34" charset="0"/>
              <a:buChar char="›"/>
            </a:pPr>
            <a:r>
              <a:rPr lang="fr-FR" dirty="0">
                <a:solidFill>
                  <a:srgbClr val="13324A"/>
                </a:solidFill>
                <a:latin typeface="+mj-lt"/>
              </a:rPr>
              <a:t>S</a:t>
            </a:r>
            <a:r>
              <a:rPr lang="fr-FR" dirty="0" smtClean="0">
                <a:solidFill>
                  <a:srgbClr val="13324A"/>
                </a:solidFill>
                <a:latin typeface="+mj-lt"/>
              </a:rPr>
              <a:t>électionnant </a:t>
            </a:r>
            <a:r>
              <a:rPr lang="fr-FR" dirty="0">
                <a:solidFill>
                  <a:srgbClr val="13324A"/>
                </a:solidFill>
                <a:latin typeface="+mj-lt"/>
              </a:rPr>
              <a:t>une source de données active de </a:t>
            </a:r>
            <a:r>
              <a:rPr lang="fr-FR" dirty="0" smtClean="0">
                <a:solidFill>
                  <a:srgbClr val="13324A"/>
                </a:solidFill>
                <a:latin typeface="+mj-lt"/>
              </a:rPr>
              <a:t>votre projet </a:t>
            </a:r>
            <a:r>
              <a:rPr lang="fr-FR" dirty="0">
                <a:solidFill>
                  <a:srgbClr val="13324A"/>
                </a:solidFill>
                <a:latin typeface="+mj-lt"/>
              </a:rPr>
              <a:t>comme source de </a:t>
            </a:r>
            <a:r>
              <a:rPr lang="fr-FR" dirty="0">
                <a:solidFill>
                  <a:srgbClr val="13324A"/>
                </a:solidFill>
                <a:latin typeface="+mj-lt"/>
              </a:rPr>
              <a:t>données</a:t>
            </a:r>
            <a:r>
              <a:rPr lang="fr-FR" dirty="0">
                <a:solidFill>
                  <a:srgbClr val="13324A"/>
                </a:solidFill>
                <a:latin typeface="+mj-lt"/>
              </a:rPr>
              <a:t> en entrée par défaut</a:t>
            </a:r>
            <a:endParaRPr lang="fr-FR" dirty="0">
              <a:solidFill>
                <a:srgbClr val="13324A"/>
              </a:solidFill>
              <a:latin typeface="+mj-lt"/>
            </a:endParaRPr>
          </a:p>
        </p:txBody>
      </p:sp>
    </p:spTree>
    <p:extLst>
      <p:ext uri="{BB962C8B-B14F-4D97-AF65-F5344CB8AC3E}">
        <p14:creationId xmlns:p14="http://schemas.microsoft.com/office/powerpoint/2010/main" val="4440885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7100368" y="1106903"/>
            <a:ext cx="3072333" cy="1663423"/>
          </a:xfrm>
          <a:prstGeom prst="rect">
            <a:avLst/>
          </a:prstGeom>
        </p:spPr>
      </p:pic>
      <p:sp>
        <p:nvSpPr>
          <p:cNvPr id="3" name="Titre 2"/>
          <p:cNvSpPr>
            <a:spLocks noGrp="1"/>
          </p:cNvSpPr>
          <p:nvPr>
            <p:ph type="title"/>
          </p:nvPr>
        </p:nvSpPr>
        <p:spPr/>
        <p:txBody>
          <a:bodyPr vert="horz" lIns="91440" tIns="45720" rIns="91440" bIns="45720" rtlCol="0" anchor="ctr">
            <a:normAutofit/>
          </a:bodyPr>
          <a:lstStyle/>
          <a:p>
            <a:r>
              <a:rPr lang="fr-FR" cap="all" dirty="0"/>
              <a:t>Principes généraux </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48</a:t>
            </a:fld>
            <a:endParaRPr lang="fr-FR" dirty="0">
              <a:solidFill>
                <a:prstClr val="black">
                  <a:tint val="75000"/>
                </a:prstClr>
              </a:solidFill>
            </a:endParaRPr>
          </a:p>
        </p:txBody>
      </p:sp>
      <p:sp>
        <p:nvSpPr>
          <p:cNvPr id="13"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2800" kern="1200">
                <a:solidFill>
                  <a:srgbClr val="13324A"/>
                </a:solidFill>
                <a:latin typeface="+mj-lt"/>
                <a:ea typeface="+mj-ea"/>
                <a:cs typeface="+mj-cs"/>
              </a:defRPr>
            </a:lvl1pPr>
          </a:lstStyle>
          <a:p>
            <a:r>
              <a:rPr lang="fr-FR" cap="small" dirty="0"/>
              <a:t>objets </a:t>
            </a:r>
            <a:r>
              <a:rPr lang="fr-FR" cap="small" dirty="0" smtClean="0"/>
              <a:t>génères par </a:t>
            </a:r>
            <a:r>
              <a:rPr lang="fr-FR" cap="small" dirty="0"/>
              <a:t>une tâche</a:t>
            </a:r>
          </a:p>
        </p:txBody>
      </p:sp>
      <p:sp>
        <p:nvSpPr>
          <p:cNvPr id="15" name="ZoneTexte 14"/>
          <p:cNvSpPr txBox="1"/>
          <p:nvPr/>
        </p:nvSpPr>
        <p:spPr>
          <a:xfrm>
            <a:off x="304801" y="1495426"/>
            <a:ext cx="5095873" cy="4495800"/>
          </a:xfrm>
          <a:prstGeom prst="rect">
            <a:avLst/>
          </a:prstGeom>
        </p:spPr>
        <p:txBody>
          <a:bodyPr vert="horz" lIns="91440" tIns="45720" rIns="91440" bIns="45720" rtlCol="0">
            <a:normAutofit lnSpcReduction="10000"/>
          </a:bodyPr>
          <a:lstStyle>
            <a:defPPr>
              <a:defRPr lang="fr-FR"/>
            </a:defPPr>
            <a:lvl1pPr marL="228594" indent="-228594" defTabSz="914377">
              <a:lnSpc>
                <a:spcPct val="90000"/>
              </a:lnSpc>
              <a:spcBef>
                <a:spcPts val="1000"/>
              </a:spcBef>
              <a:buFont typeface="Arial" panose="020B0604020202020204" pitchFamily="34" charset="0"/>
              <a:buChar char="•"/>
              <a:defRPr>
                <a:solidFill>
                  <a:srgbClr val="13324A"/>
                </a:solidFill>
                <a:latin typeface="+mj-lt"/>
              </a:defRPr>
            </a:lvl1pPr>
            <a:lvl2pPr marL="685783" indent="-228594" defTabSz="914377">
              <a:lnSpc>
                <a:spcPct val="90000"/>
              </a:lnSpc>
              <a:spcBef>
                <a:spcPts val="500"/>
              </a:spcBef>
              <a:buFont typeface="Calibri Light" panose="020F0302020204030204" pitchFamily="34" charset="0"/>
              <a:buChar char="›"/>
              <a:defRPr>
                <a:solidFill>
                  <a:srgbClr val="13324A"/>
                </a:solidFill>
                <a:latin typeface="+mj-lt"/>
              </a:defRPr>
            </a:lvl2pPr>
            <a:lvl3pPr marL="1142971" indent="-228594" defTabSz="914377">
              <a:lnSpc>
                <a:spcPct val="90000"/>
              </a:lnSpc>
              <a:spcBef>
                <a:spcPts val="500"/>
              </a:spcBef>
              <a:buFont typeface="Wingdings" panose="05000000000000000000" pitchFamily="2" charset="2"/>
              <a:buChar char="§"/>
              <a:defRPr sz="1400">
                <a:solidFill>
                  <a:srgbClr val="13324A"/>
                </a:solidFill>
                <a:latin typeface="+mj-lt"/>
              </a:defRPr>
            </a:lvl3pPr>
            <a:lvl4pPr marL="1600160" indent="-228594" defTabSz="914377">
              <a:lnSpc>
                <a:spcPct val="90000"/>
              </a:lnSpc>
              <a:spcBef>
                <a:spcPts val="500"/>
              </a:spcBef>
              <a:buFont typeface="Calibri Light" panose="020F0302020204030204" pitchFamily="34" charset="0"/>
              <a:buChar char="›"/>
              <a:defRPr sz="1200">
                <a:solidFill>
                  <a:srgbClr val="13324A"/>
                </a:solidFill>
                <a:latin typeface="+mj-lt"/>
              </a:defRPr>
            </a:lvl4pPr>
            <a:lvl5pPr marL="2057349" indent="-228594" defTabSz="914377">
              <a:lnSpc>
                <a:spcPct val="90000"/>
              </a:lnSpc>
              <a:spcBef>
                <a:spcPts val="500"/>
              </a:spcBef>
              <a:buFont typeface="Calibri Light" panose="020F0302020204030204" pitchFamily="34" charset="0"/>
              <a:buChar char="‒"/>
              <a:defRPr sz="1000">
                <a:solidFill>
                  <a:srgbClr val="13324A"/>
                </a:solidFill>
                <a:latin typeface="+mj-lt"/>
              </a:defRPr>
            </a:lvl5pPr>
            <a:lvl6pPr marL="2514537" indent="-228594" defTabSz="914377">
              <a:lnSpc>
                <a:spcPct val="90000"/>
              </a:lnSpc>
              <a:spcBef>
                <a:spcPts val="500"/>
              </a:spcBef>
              <a:buFont typeface="Arial" panose="020B0604020202020204" pitchFamily="34" charset="0"/>
              <a:buChar char="•"/>
            </a:lvl6pPr>
            <a:lvl7pPr marL="2971726" indent="-228594" defTabSz="914377">
              <a:lnSpc>
                <a:spcPct val="90000"/>
              </a:lnSpc>
              <a:spcBef>
                <a:spcPts val="500"/>
              </a:spcBef>
              <a:buFont typeface="Arial" panose="020B0604020202020204" pitchFamily="34" charset="0"/>
              <a:buChar cha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pPr marL="0" indent="0" algn="ctr">
              <a:buNone/>
            </a:pPr>
            <a:r>
              <a:rPr lang="fr-FR" dirty="0"/>
              <a:t>Chaque tâche génère un ensemble </a:t>
            </a:r>
            <a:r>
              <a:rPr lang="fr-FR" dirty="0" smtClean="0"/>
              <a:t>d’objets : </a:t>
            </a:r>
          </a:p>
          <a:p>
            <a:pPr marL="0" indent="0" algn="ctr">
              <a:buNone/>
            </a:pPr>
            <a:endParaRPr lang="fr-FR" dirty="0" smtClean="0"/>
          </a:p>
          <a:p>
            <a:pPr lvl="0" algn="just"/>
            <a:r>
              <a:rPr lang="fr-FR" dirty="0"/>
              <a:t>Un </a:t>
            </a:r>
            <a:r>
              <a:rPr lang="fr-FR" b="1" dirty="0"/>
              <a:t>Journal d’exécution</a:t>
            </a:r>
            <a:r>
              <a:rPr lang="fr-FR" dirty="0"/>
              <a:t> : le journal est écrasé à chaque exécution, </a:t>
            </a:r>
            <a:r>
              <a:rPr lang="fr-FR" dirty="0" smtClean="0"/>
              <a:t>il n’est </a:t>
            </a:r>
            <a:r>
              <a:rPr lang="fr-FR" dirty="0"/>
              <a:t>pas possible de </a:t>
            </a:r>
            <a:r>
              <a:rPr lang="fr-FR" dirty="0" smtClean="0"/>
              <a:t>l’</a:t>
            </a:r>
            <a:r>
              <a:rPr lang="fr-FR" dirty="0" err="1" smtClean="0"/>
              <a:t>historiser</a:t>
            </a:r>
            <a:endParaRPr lang="fr-FR" dirty="0"/>
          </a:p>
          <a:p>
            <a:pPr lvl="0" algn="just"/>
            <a:r>
              <a:rPr lang="fr-FR" dirty="0"/>
              <a:t>Le </a:t>
            </a:r>
            <a:r>
              <a:rPr lang="fr-FR" b="1" dirty="0"/>
              <a:t>dernier code soumis</a:t>
            </a:r>
            <a:r>
              <a:rPr lang="fr-FR" dirty="0"/>
              <a:t> : il permet de vérifier ce que SAS a exécuté</a:t>
            </a:r>
          </a:p>
          <a:p>
            <a:pPr lvl="0" algn="just"/>
            <a:r>
              <a:rPr lang="fr-FR" dirty="0"/>
              <a:t>Une </a:t>
            </a:r>
            <a:r>
              <a:rPr lang="fr-FR" b="1" dirty="0"/>
              <a:t>éventuelle table en sortie</a:t>
            </a:r>
            <a:r>
              <a:rPr lang="fr-FR" dirty="0"/>
              <a:t> : une table en sortie ne peut être la même qu’en entrée. EG verrouille les tables en écriture afin d’éviter les pertes de tables et pouvoir lancer des étapes intermédiaires indépendamment les unes des autres.</a:t>
            </a:r>
          </a:p>
          <a:p>
            <a:pPr lvl="0" algn="just"/>
            <a:r>
              <a:rPr lang="fr-FR" dirty="0"/>
              <a:t>Une </a:t>
            </a:r>
            <a:r>
              <a:rPr lang="fr-FR" b="1" dirty="0"/>
              <a:t>éventuelle sortie (HTML…)</a:t>
            </a:r>
            <a:r>
              <a:rPr lang="fr-FR" dirty="0"/>
              <a:t> : EG sait créer des rapports. Par contre, très peu d’options sont proposées avec les assistants. Un passage en mode programmation est souvent nécessaire</a:t>
            </a:r>
          </a:p>
          <a:p>
            <a:pPr marL="0" indent="0">
              <a:buNone/>
            </a:pPr>
            <a:endParaRPr lang="fr-FR" dirty="0"/>
          </a:p>
        </p:txBody>
      </p:sp>
      <p:pic>
        <p:nvPicPr>
          <p:cNvPr id="6" name="Image 5"/>
          <p:cNvPicPr>
            <a:picLocks noChangeAspect="1"/>
          </p:cNvPicPr>
          <p:nvPr/>
        </p:nvPicPr>
        <p:blipFill>
          <a:blip r:embed="rId3"/>
          <a:stretch>
            <a:fillRect/>
          </a:stretch>
        </p:blipFill>
        <p:spPr>
          <a:xfrm>
            <a:off x="5562599" y="2682324"/>
            <a:ext cx="6523589" cy="3674028"/>
          </a:xfrm>
          <a:prstGeom prst="rect">
            <a:avLst/>
          </a:prstGeom>
        </p:spPr>
      </p:pic>
      <p:sp>
        <p:nvSpPr>
          <p:cNvPr id="14" name="Rectangle à coins arrondis 13"/>
          <p:cNvSpPr/>
          <p:nvPr/>
        </p:nvSpPr>
        <p:spPr>
          <a:xfrm>
            <a:off x="8239126" y="3267075"/>
            <a:ext cx="1943100" cy="152400"/>
          </a:xfrm>
          <a:prstGeom prst="roundRect">
            <a:avLst>
              <a:gd name="adj" fmla="val 1830"/>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Flèche droite 4"/>
          <p:cNvSpPr/>
          <p:nvPr/>
        </p:nvSpPr>
        <p:spPr>
          <a:xfrm rot="5400000">
            <a:off x="7698321" y="2231988"/>
            <a:ext cx="1276350" cy="619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635158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Principes généraux </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49</a:t>
            </a:fld>
            <a:endParaRPr lang="fr-FR" dirty="0">
              <a:solidFill>
                <a:prstClr val="black">
                  <a:tint val="75000"/>
                </a:prstClr>
              </a:solidFill>
            </a:endParaRPr>
          </a:p>
        </p:txBody>
      </p:sp>
      <p:sp>
        <p:nvSpPr>
          <p:cNvPr id="13"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a:t>gérer les « tâches favoris »</a:t>
            </a:r>
          </a:p>
        </p:txBody>
      </p:sp>
      <p:sp>
        <p:nvSpPr>
          <p:cNvPr id="7" name="Rectangle 1"/>
          <p:cNvSpPr>
            <a:spLocks noChangeArrowheads="1"/>
          </p:cNvSpPr>
          <p:nvPr/>
        </p:nvSpPr>
        <p:spPr bwMode="auto">
          <a:xfrm>
            <a:off x="-19049" y="4858022"/>
            <a:ext cx="6136030" cy="1498330"/>
          </a:xfrm>
          <a:prstGeom prst="rect">
            <a:avLst/>
          </a:prstGeom>
        </p:spPr>
        <p:txBody>
          <a:bodyPr vert="horz" lIns="91440" tIns="45720" rIns="91440" bIns="45720" rtlCol="0">
            <a:normAutofit/>
          </a:bodyPr>
          <a:lstStyle/>
          <a:p>
            <a:pPr algn="ctr" defTabSz="914377">
              <a:lnSpc>
                <a:spcPct val="90000"/>
              </a:lnSpc>
              <a:spcBef>
                <a:spcPts val="1000"/>
              </a:spcBef>
              <a:buFont typeface="Arial" panose="020B0604020202020204" pitchFamily="34" charset="0"/>
              <a:buNone/>
            </a:pPr>
            <a:r>
              <a:rPr lang="fr-FR" altLang="fr-FR" dirty="0" smtClean="0">
                <a:solidFill>
                  <a:srgbClr val="13324A"/>
                </a:solidFill>
                <a:latin typeface="+mj-lt"/>
              </a:rPr>
              <a:t>L’Etoile à coté de la tâche permet </a:t>
            </a:r>
            <a:r>
              <a:rPr lang="fr-FR" altLang="fr-FR" dirty="0">
                <a:solidFill>
                  <a:srgbClr val="13324A"/>
                </a:solidFill>
                <a:latin typeface="+mj-lt"/>
              </a:rPr>
              <a:t>d’ajouter/retirer la tache des favoris   </a:t>
            </a:r>
          </a:p>
        </p:txBody>
      </p:sp>
      <p:sp>
        <p:nvSpPr>
          <p:cNvPr id="8" name="Rectangle 7"/>
          <p:cNvSpPr/>
          <p:nvPr/>
        </p:nvSpPr>
        <p:spPr>
          <a:xfrm>
            <a:off x="6667500" y="6302596"/>
            <a:ext cx="5076056" cy="472636"/>
          </a:xfrm>
          <a:prstGeom prst="rect">
            <a:avLst/>
          </a:prstGeom>
        </p:spPr>
        <p:txBody>
          <a:bodyPr vert="horz" lIns="91440" tIns="45720" rIns="91440" bIns="45720" rtlCol="0">
            <a:normAutofit/>
          </a:bodyPr>
          <a:lstStyle/>
          <a:p>
            <a:pPr algn="ctr" defTabSz="914377">
              <a:lnSpc>
                <a:spcPct val="90000"/>
              </a:lnSpc>
              <a:spcBef>
                <a:spcPts val="1000"/>
              </a:spcBef>
              <a:buFont typeface="Arial" panose="020B0604020202020204" pitchFamily="34" charset="0"/>
              <a:buNone/>
            </a:pPr>
            <a:r>
              <a:rPr lang="fr-FR" altLang="fr-FR" dirty="0">
                <a:solidFill>
                  <a:srgbClr val="13324A"/>
                </a:solidFill>
                <a:latin typeface="+mj-lt"/>
              </a:rPr>
              <a:t>A</a:t>
            </a:r>
            <a:r>
              <a:rPr lang="fr-FR" altLang="fr-FR" dirty="0" smtClean="0">
                <a:solidFill>
                  <a:srgbClr val="13324A"/>
                </a:solidFill>
                <a:latin typeface="+mj-lt"/>
              </a:rPr>
              <a:t>insi </a:t>
            </a:r>
            <a:r>
              <a:rPr lang="fr-FR" altLang="fr-FR" dirty="0">
                <a:solidFill>
                  <a:srgbClr val="13324A"/>
                </a:solidFill>
                <a:latin typeface="+mj-lt"/>
              </a:rPr>
              <a:t>que dans le menu contextuelle </a:t>
            </a:r>
            <a:endParaRPr lang="fr-FR" altLang="fr-FR" dirty="0">
              <a:solidFill>
                <a:srgbClr val="13324A"/>
              </a:solidFill>
              <a:latin typeface="+mj-lt"/>
            </a:endParaRPr>
          </a:p>
        </p:txBody>
      </p:sp>
      <p:pic>
        <p:nvPicPr>
          <p:cNvPr id="10" name="Image 9"/>
          <p:cNvPicPr>
            <a:picLocks noChangeAspect="1"/>
          </p:cNvPicPr>
          <p:nvPr/>
        </p:nvPicPr>
        <p:blipFill>
          <a:blip r:embed="rId2"/>
          <a:stretch>
            <a:fillRect/>
          </a:stretch>
        </p:blipFill>
        <p:spPr>
          <a:xfrm>
            <a:off x="173380" y="1456853"/>
            <a:ext cx="5943600" cy="3337416"/>
          </a:xfrm>
          <a:prstGeom prst="rect">
            <a:avLst/>
          </a:prstGeom>
        </p:spPr>
      </p:pic>
      <p:pic>
        <p:nvPicPr>
          <p:cNvPr id="11" name="Image 10"/>
          <p:cNvPicPr>
            <a:picLocks noChangeAspect="1"/>
          </p:cNvPicPr>
          <p:nvPr/>
        </p:nvPicPr>
        <p:blipFill>
          <a:blip r:embed="rId3"/>
          <a:stretch>
            <a:fillRect/>
          </a:stretch>
        </p:blipFill>
        <p:spPr>
          <a:xfrm>
            <a:off x="7021921" y="966129"/>
            <a:ext cx="4332262" cy="2435194"/>
          </a:xfrm>
          <a:prstGeom prst="rect">
            <a:avLst/>
          </a:prstGeom>
        </p:spPr>
      </p:pic>
      <p:sp>
        <p:nvSpPr>
          <p:cNvPr id="17" name="Rectangle 16"/>
          <p:cNvSpPr/>
          <p:nvPr/>
        </p:nvSpPr>
        <p:spPr>
          <a:xfrm>
            <a:off x="6867525" y="3358402"/>
            <a:ext cx="4391025" cy="372637"/>
          </a:xfrm>
          <a:prstGeom prst="rect">
            <a:avLst/>
          </a:prstGeom>
        </p:spPr>
        <p:txBody>
          <a:bodyPr vert="horz" lIns="91440" tIns="45720" rIns="91440" bIns="45720" rtlCol="0">
            <a:normAutofit/>
          </a:bodyPr>
          <a:lstStyle/>
          <a:p>
            <a:pPr algn="ctr" defTabSz="914377">
              <a:lnSpc>
                <a:spcPct val="90000"/>
              </a:lnSpc>
              <a:spcBef>
                <a:spcPts val="1000"/>
              </a:spcBef>
              <a:buFont typeface="Arial" panose="020B0604020202020204" pitchFamily="34" charset="0"/>
              <a:buNone/>
            </a:pPr>
            <a:r>
              <a:rPr lang="fr-FR" altLang="fr-FR" dirty="0">
                <a:solidFill>
                  <a:srgbClr val="13324A"/>
                </a:solidFill>
                <a:latin typeface="+mj-lt"/>
              </a:rPr>
              <a:t>La </a:t>
            </a:r>
            <a:r>
              <a:rPr lang="fr-FR" altLang="fr-FR" dirty="0" smtClean="0">
                <a:solidFill>
                  <a:srgbClr val="13324A"/>
                </a:solidFill>
                <a:latin typeface="+mj-lt"/>
              </a:rPr>
              <a:t>tâche </a:t>
            </a:r>
            <a:r>
              <a:rPr lang="fr-FR" altLang="fr-FR" dirty="0">
                <a:solidFill>
                  <a:srgbClr val="13324A"/>
                </a:solidFill>
                <a:latin typeface="+mj-lt"/>
              </a:rPr>
              <a:t>est </a:t>
            </a:r>
            <a:r>
              <a:rPr lang="fr-FR" altLang="fr-FR" dirty="0" smtClean="0">
                <a:solidFill>
                  <a:srgbClr val="13324A"/>
                </a:solidFill>
                <a:latin typeface="+mj-lt"/>
              </a:rPr>
              <a:t>accessible </a:t>
            </a:r>
            <a:r>
              <a:rPr lang="fr-FR" altLang="fr-FR" dirty="0">
                <a:solidFill>
                  <a:srgbClr val="13324A"/>
                </a:solidFill>
                <a:latin typeface="+mj-lt"/>
              </a:rPr>
              <a:t>dans le menu </a:t>
            </a:r>
            <a:r>
              <a:rPr lang="fr-FR" altLang="fr-FR" dirty="0" smtClean="0">
                <a:solidFill>
                  <a:srgbClr val="13324A"/>
                </a:solidFill>
                <a:latin typeface="+mj-lt"/>
              </a:rPr>
              <a:t>Favoris</a:t>
            </a:r>
            <a:endParaRPr lang="fr-FR" altLang="fr-FR" dirty="0">
              <a:solidFill>
                <a:srgbClr val="13324A"/>
              </a:solidFill>
              <a:latin typeface="+mj-lt"/>
            </a:endParaRPr>
          </a:p>
        </p:txBody>
      </p:sp>
      <p:pic>
        <p:nvPicPr>
          <p:cNvPr id="16" name="Image 15"/>
          <p:cNvPicPr>
            <a:picLocks noChangeAspect="1"/>
          </p:cNvPicPr>
          <p:nvPr/>
        </p:nvPicPr>
        <p:blipFill>
          <a:blip r:embed="rId4"/>
          <a:stretch>
            <a:fillRect/>
          </a:stretch>
        </p:blipFill>
        <p:spPr>
          <a:xfrm>
            <a:off x="7021921" y="3938207"/>
            <a:ext cx="4236629" cy="2391268"/>
          </a:xfrm>
          <a:prstGeom prst="rect">
            <a:avLst/>
          </a:prstGeom>
        </p:spPr>
      </p:pic>
      <p:sp>
        <p:nvSpPr>
          <p:cNvPr id="18" name="Rectangle à coins arrondis 17"/>
          <p:cNvSpPr/>
          <p:nvPr/>
        </p:nvSpPr>
        <p:spPr>
          <a:xfrm>
            <a:off x="190500" y="4010025"/>
            <a:ext cx="2381250" cy="209550"/>
          </a:xfrm>
          <a:prstGeom prst="round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à coins arrondis 20"/>
          <p:cNvSpPr/>
          <p:nvPr/>
        </p:nvSpPr>
        <p:spPr>
          <a:xfrm>
            <a:off x="7143750" y="2141691"/>
            <a:ext cx="1619250" cy="1259632"/>
          </a:xfrm>
          <a:prstGeom prst="roundRect">
            <a:avLst>
              <a:gd name="adj" fmla="val 0"/>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à coins arrondis 21"/>
          <p:cNvSpPr/>
          <p:nvPr/>
        </p:nvSpPr>
        <p:spPr>
          <a:xfrm>
            <a:off x="9429750" y="4228206"/>
            <a:ext cx="885825" cy="1259632"/>
          </a:xfrm>
          <a:prstGeom prst="roundRect">
            <a:avLst>
              <a:gd name="adj" fmla="val 0"/>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244855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Autofit/>
          </a:bodyPr>
          <a:lstStyle/>
          <a:p>
            <a:pPr marL="0" indent="0">
              <a:buNone/>
            </a:pPr>
            <a:r>
              <a:rPr lang="fr-FR" sz="1600" dirty="0" smtClean="0"/>
              <a:t>L'invention </a:t>
            </a:r>
            <a:r>
              <a:rPr lang="fr-FR" sz="1600" dirty="0"/>
              <a:t>du logiciel SAS est historiquement attribuée à Anthony J. BARR au début des années 1960, Anthony J. BARR était alors étudiant à l'Université de </a:t>
            </a:r>
            <a:r>
              <a:rPr lang="fr-FR" sz="1600" dirty="0" err="1"/>
              <a:t>North</a:t>
            </a:r>
            <a:r>
              <a:rPr lang="fr-FR" sz="1600" dirty="0"/>
              <a:t> Carolina aux États-Unis.</a:t>
            </a:r>
          </a:p>
          <a:p>
            <a:pPr marL="0" indent="0">
              <a:buNone/>
            </a:pPr>
            <a:r>
              <a:rPr lang="fr-FR" sz="1600" dirty="0"/>
              <a:t>Le premier programme d'analyse statistique développé par Anthony J. BARR réalisait une analyse de la variance, il a ensuite </a:t>
            </a:r>
            <a:r>
              <a:rPr lang="fr-FR" sz="1600" dirty="0" smtClean="0"/>
              <a:t>enrichi </a:t>
            </a:r>
            <a:r>
              <a:rPr lang="fr-FR" sz="1600" dirty="0"/>
              <a:t>son programme pour lui permettre de faire des régressions multiples.</a:t>
            </a:r>
          </a:p>
          <a:p>
            <a:pPr marL="0" indent="0">
              <a:buNone/>
            </a:pPr>
            <a:r>
              <a:rPr lang="fr-FR" sz="1600" dirty="0"/>
              <a:t>Anthony J. BARR a continué son programme en solo jusqu'à la fin des années 60, c'est à cette époque qu'il a commencé à s'associer avec d'autres personnes </a:t>
            </a:r>
            <a:r>
              <a:rPr lang="fr-FR" sz="1600" dirty="0" smtClean="0"/>
              <a:t>pour donner </a:t>
            </a:r>
            <a:r>
              <a:rPr lang="fr-FR" sz="1600" dirty="0"/>
              <a:t>une autre ampleur à son désormais logiciel. Ce partenariat a non seulement permis l'ajout de nombreuses autres analyses statistiques, mais a aussi permis de faire de la </a:t>
            </a:r>
            <a:r>
              <a:rPr lang="fr-FR" sz="1600" dirty="0" smtClean="0"/>
              <a:t>gestion </a:t>
            </a:r>
            <a:r>
              <a:rPr lang="fr-FR" sz="1600" dirty="0"/>
              <a:t>de bases de données et du reporting </a:t>
            </a:r>
            <a:r>
              <a:rPr lang="fr-FR" sz="1600" dirty="0" smtClean="0"/>
              <a:t>: </a:t>
            </a:r>
            <a:r>
              <a:rPr lang="fr-FR" sz="1600" dirty="0"/>
              <a:t>outils indispensables à toute analyse statistique. Anthony J. BARR a de plus créé un propre langage de programmation pour son logiciel : le macro langage.</a:t>
            </a:r>
          </a:p>
          <a:p>
            <a:pPr marL="0" indent="0">
              <a:buNone/>
            </a:pPr>
            <a:r>
              <a:rPr lang="fr-FR" sz="1600" dirty="0"/>
              <a:t>En 1976, la société SAS Institute Incorporation est créée.</a:t>
            </a:r>
          </a:p>
          <a:p>
            <a:pPr marL="0" indent="0">
              <a:buNone/>
            </a:pPr>
            <a:endParaRPr lang="fr-FR" sz="1600" dirty="0" smtClean="0"/>
          </a:p>
          <a:p>
            <a:pPr marL="0" indent="0">
              <a:buNone/>
            </a:pPr>
            <a:r>
              <a:rPr lang="fr-FR" sz="1600" dirty="0" smtClean="0"/>
              <a:t>Au </a:t>
            </a:r>
            <a:r>
              <a:rPr lang="fr-FR" sz="1600" dirty="0"/>
              <a:t>cours de son histoire, la société SAS a su élargir son champ de compétences pour s'adapter au marché, aux nouvelles technologies et/ou techniques. Cette stratégie lui a permis de devenir l'un des leaders mondiaux du marché de la Business Intelligence.</a:t>
            </a:r>
          </a:p>
          <a:p>
            <a:pPr marL="0" indent="0">
              <a:buNone/>
            </a:pPr>
            <a:r>
              <a:rPr lang="fr-FR" sz="1600" dirty="0"/>
              <a:t>La politique de SAS a toujours été de garantir une rétrocompatibilité de ces programmes, c'est-à-dire que les programmes et objets SAS doivent pouvoir fonctionner d'une version à l'autre.</a:t>
            </a:r>
          </a:p>
          <a:p>
            <a:pPr marL="0" indent="0">
              <a:buNone/>
            </a:pPr>
            <a:r>
              <a:rPr lang="fr-FR" sz="1600" dirty="0"/>
              <a:t>La dernière version de SAS est la version </a:t>
            </a:r>
            <a:r>
              <a:rPr lang="fr-FR" sz="1600" dirty="0" smtClean="0"/>
              <a:t>9.4. </a:t>
            </a:r>
          </a:p>
        </p:txBody>
      </p:sp>
      <p:sp>
        <p:nvSpPr>
          <p:cNvPr id="5" name="Titre 4"/>
          <p:cNvSpPr>
            <a:spLocks noGrp="1"/>
          </p:cNvSpPr>
          <p:nvPr>
            <p:ph type="title"/>
          </p:nvPr>
        </p:nvSpPr>
        <p:spPr/>
        <p:txBody>
          <a:bodyPr/>
          <a:lstStyle/>
          <a:p>
            <a:r>
              <a:rPr lang="fr-FR" cap="all" dirty="0" smtClean="0"/>
              <a:t>Un peu d’histoire</a:t>
            </a:r>
            <a:endParaRPr lang="fr-FR" cap="all" dirty="0"/>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5</a:t>
            </a:fld>
            <a:endParaRPr lang="fr-FR" dirty="0">
              <a:solidFill>
                <a:prstClr val="black">
                  <a:tint val="75000"/>
                </a:prstClr>
              </a:solidFill>
            </a:endParaRPr>
          </a:p>
        </p:txBody>
      </p:sp>
      <p:sp>
        <p:nvSpPr>
          <p:cNvPr id="6" name="Rectangle 5"/>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250829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Principes généraux </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50</a:t>
            </a:fld>
            <a:endParaRPr lang="fr-FR" dirty="0">
              <a:solidFill>
                <a:prstClr val="black">
                  <a:tint val="75000"/>
                </a:prstClr>
              </a:solidFill>
            </a:endParaRPr>
          </a:p>
        </p:txBody>
      </p:sp>
      <p:sp>
        <p:nvSpPr>
          <p:cNvPr id="13"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smtClean="0"/>
              <a:t>assistant </a:t>
            </a:r>
            <a:r>
              <a:rPr lang="fr-FR" dirty="0"/>
              <a:t>pour une tâche</a:t>
            </a:r>
          </a:p>
        </p:txBody>
      </p:sp>
      <p:sp>
        <p:nvSpPr>
          <p:cNvPr id="2" name="Rectangle 1"/>
          <p:cNvSpPr/>
          <p:nvPr/>
        </p:nvSpPr>
        <p:spPr>
          <a:xfrm>
            <a:off x="501992" y="1242089"/>
            <a:ext cx="11229975" cy="908293"/>
          </a:xfrm>
          <a:prstGeom prst="rect">
            <a:avLst/>
          </a:prstGeom>
        </p:spPr>
        <p:txBody>
          <a:bodyPr vert="horz" lIns="91440" tIns="45720" rIns="91440" bIns="45720" rtlCol="0">
            <a:noAutofit/>
          </a:bodyPr>
          <a:lstStyle/>
          <a:p>
            <a:pPr defTabSz="914377">
              <a:lnSpc>
                <a:spcPct val="90000"/>
              </a:lnSpc>
              <a:spcBef>
                <a:spcPts val="1000"/>
              </a:spcBef>
              <a:buFont typeface="Arial" panose="020B0604020202020204" pitchFamily="34" charset="0"/>
              <a:buNone/>
            </a:pPr>
            <a:r>
              <a:rPr lang="fr-FR" sz="1600" dirty="0">
                <a:solidFill>
                  <a:srgbClr val="13324A"/>
                </a:solidFill>
                <a:latin typeface="+mj-lt"/>
              </a:rPr>
              <a:t>Pour certaines tâches, un assistant peut être utilisé pour configurer rapidement les résultats de la tâche. </a:t>
            </a:r>
            <a:r>
              <a:rPr lang="fr-FR" sz="1600" dirty="0" smtClean="0">
                <a:solidFill>
                  <a:srgbClr val="13324A"/>
                </a:solidFill>
                <a:latin typeface="+mj-lt"/>
              </a:rPr>
              <a:t>Partons </a:t>
            </a:r>
            <a:r>
              <a:rPr lang="fr-FR" sz="1600" dirty="0">
                <a:solidFill>
                  <a:srgbClr val="13324A"/>
                </a:solidFill>
                <a:latin typeface="+mj-lt"/>
              </a:rPr>
              <a:t>avec un exemple. L’assistant « liste des données » permet de produire le listing d’une </a:t>
            </a:r>
            <a:r>
              <a:rPr lang="fr-FR" sz="1600" dirty="0" smtClean="0">
                <a:solidFill>
                  <a:srgbClr val="13324A"/>
                </a:solidFill>
                <a:latin typeface="+mj-lt"/>
              </a:rPr>
              <a:t>table. La </a:t>
            </a:r>
            <a:r>
              <a:rPr lang="fr-FR" sz="1600" dirty="0">
                <a:solidFill>
                  <a:srgbClr val="13324A"/>
                </a:solidFill>
                <a:latin typeface="+mj-lt"/>
              </a:rPr>
              <a:t>source de données peut être associée à un filtre.</a:t>
            </a:r>
          </a:p>
          <a:p>
            <a:pPr marL="285750" indent="-285750" defTabSz="914377">
              <a:lnSpc>
                <a:spcPct val="90000"/>
              </a:lnSpc>
              <a:spcBef>
                <a:spcPts val="1000"/>
              </a:spcBef>
              <a:buFont typeface="Arial" panose="020B0604020202020204" pitchFamily="34" charset="0"/>
              <a:buChar char="•"/>
            </a:pPr>
            <a:r>
              <a:rPr lang="fr-FR" sz="1600" dirty="0">
                <a:solidFill>
                  <a:srgbClr val="13324A"/>
                </a:solidFill>
                <a:latin typeface="+mj-lt"/>
              </a:rPr>
              <a:t>Les étapes sont affichées sur le panneau de gauche et permettent d’affiner le résultat ou compléter l’exécution avec les options les plus utilisées </a:t>
            </a:r>
            <a:r>
              <a:rPr lang="fr-FR" sz="1600" dirty="0" smtClean="0">
                <a:solidFill>
                  <a:srgbClr val="13324A"/>
                </a:solidFill>
                <a:latin typeface="+mj-lt"/>
              </a:rPr>
              <a:t>:</a:t>
            </a:r>
          </a:p>
          <a:p>
            <a:pPr marL="742950" lvl="1" indent="-285750" defTabSz="914377">
              <a:lnSpc>
                <a:spcPct val="90000"/>
              </a:lnSpc>
              <a:spcBef>
                <a:spcPts val="1000"/>
              </a:spcBef>
              <a:buFont typeface="Arial" panose="020B0604020202020204" pitchFamily="34" charset="0"/>
              <a:buChar char="•"/>
            </a:pPr>
            <a:r>
              <a:rPr lang="fr-FR" sz="1600" dirty="0" smtClean="0">
                <a:solidFill>
                  <a:srgbClr val="13324A"/>
                </a:solidFill>
                <a:latin typeface="+mj-lt"/>
              </a:rPr>
              <a:t>Le </a:t>
            </a:r>
            <a:r>
              <a:rPr lang="fr-FR" sz="1600" dirty="0">
                <a:solidFill>
                  <a:srgbClr val="13324A"/>
                </a:solidFill>
                <a:latin typeface="+mj-lt"/>
              </a:rPr>
              <a:t>nom d’une éventuelle table de sortie.</a:t>
            </a:r>
          </a:p>
          <a:p>
            <a:pPr marL="742950" lvl="1" indent="-285750" defTabSz="914377">
              <a:lnSpc>
                <a:spcPct val="90000"/>
              </a:lnSpc>
              <a:spcBef>
                <a:spcPts val="1000"/>
              </a:spcBef>
              <a:buFont typeface="Arial" panose="020B0604020202020204" pitchFamily="34" charset="0"/>
              <a:buChar char="•"/>
            </a:pPr>
            <a:r>
              <a:rPr lang="fr-FR" sz="1600" dirty="0">
                <a:solidFill>
                  <a:srgbClr val="13324A"/>
                </a:solidFill>
                <a:latin typeface="+mj-lt"/>
              </a:rPr>
              <a:t>L’entête et le pied de page de la sortie.</a:t>
            </a:r>
          </a:p>
        </p:txBody>
      </p:sp>
      <p:pic>
        <p:nvPicPr>
          <p:cNvPr id="5" name="Image 4"/>
          <p:cNvPicPr>
            <a:picLocks noChangeAspect="1"/>
          </p:cNvPicPr>
          <p:nvPr/>
        </p:nvPicPr>
        <p:blipFill>
          <a:blip r:embed="rId2"/>
          <a:stretch>
            <a:fillRect/>
          </a:stretch>
        </p:blipFill>
        <p:spPr>
          <a:xfrm>
            <a:off x="5741867" y="2150382"/>
            <a:ext cx="5534025" cy="4237350"/>
          </a:xfrm>
          <a:prstGeom prst="rect">
            <a:avLst/>
          </a:prstGeom>
        </p:spPr>
      </p:pic>
      <p:sp>
        <p:nvSpPr>
          <p:cNvPr id="6" name="Rectangle à coins arrondis 5"/>
          <p:cNvSpPr/>
          <p:nvPr/>
        </p:nvSpPr>
        <p:spPr>
          <a:xfrm>
            <a:off x="9826967" y="2286000"/>
            <a:ext cx="1803058" cy="522843"/>
          </a:xfrm>
          <a:prstGeom prst="wedgeRoundRectCallout">
            <a:avLst>
              <a:gd name="adj1" fmla="val -114165"/>
              <a:gd name="adj2" fmla="val 88598"/>
              <a:gd name="adj3" fmla="val 16667"/>
            </a:avLst>
          </a:prstGeom>
          <a:solidFill>
            <a:schemeClr val="tx2">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00" dirty="0" smtClean="0"/>
              <a:t>La source de données peut être filtrée</a:t>
            </a:r>
            <a:endParaRPr lang="fr-FR" sz="1400" dirty="0"/>
          </a:p>
        </p:txBody>
      </p:sp>
      <p:sp>
        <p:nvSpPr>
          <p:cNvPr id="19" name="Rectangle à coins arrondis 18"/>
          <p:cNvSpPr/>
          <p:nvPr/>
        </p:nvSpPr>
        <p:spPr>
          <a:xfrm>
            <a:off x="4384263" y="3343360"/>
            <a:ext cx="1803058" cy="522843"/>
          </a:xfrm>
          <a:prstGeom prst="wedgeRoundRectCallout">
            <a:avLst>
              <a:gd name="adj1" fmla="val 56466"/>
              <a:gd name="adj2" fmla="val 106816"/>
              <a:gd name="adj3" fmla="val 16667"/>
            </a:avLst>
          </a:prstGeom>
          <a:solidFill>
            <a:schemeClr val="tx2">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00" dirty="0" smtClean="0"/>
              <a:t>Chaque assistant possède ses options</a:t>
            </a:r>
            <a:endParaRPr lang="fr-FR" sz="1400" dirty="0"/>
          </a:p>
        </p:txBody>
      </p:sp>
      <p:sp>
        <p:nvSpPr>
          <p:cNvPr id="20" name="Rectangle à coins arrondis 19"/>
          <p:cNvSpPr/>
          <p:nvPr/>
        </p:nvSpPr>
        <p:spPr>
          <a:xfrm>
            <a:off x="4161536" y="4925832"/>
            <a:ext cx="1803058" cy="769172"/>
          </a:xfrm>
          <a:prstGeom prst="wedgeRoundRectCallout">
            <a:avLst>
              <a:gd name="adj1" fmla="val 56466"/>
              <a:gd name="adj2" fmla="val 106816"/>
              <a:gd name="adj3" fmla="val 16667"/>
            </a:avLst>
          </a:prstGeom>
          <a:solidFill>
            <a:schemeClr val="tx2">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00" dirty="0" smtClean="0"/>
              <a:t>Aperçu du code généré et insertion de code personnalisé</a:t>
            </a:r>
            <a:endParaRPr lang="fr-FR" sz="1400" dirty="0"/>
          </a:p>
        </p:txBody>
      </p:sp>
      <p:sp>
        <p:nvSpPr>
          <p:cNvPr id="23" name="Rectangle à coins arrondis 22"/>
          <p:cNvSpPr/>
          <p:nvPr/>
        </p:nvSpPr>
        <p:spPr>
          <a:xfrm>
            <a:off x="8610259" y="4659132"/>
            <a:ext cx="1803058" cy="266700"/>
          </a:xfrm>
          <a:prstGeom prst="wedgeRoundRectCallout">
            <a:avLst>
              <a:gd name="adj1" fmla="val -77714"/>
              <a:gd name="adj2" fmla="val -60360"/>
              <a:gd name="adj3" fmla="val 16667"/>
            </a:avLst>
          </a:prstGeom>
          <a:solidFill>
            <a:schemeClr val="tx2">
              <a:lumMod val="5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00" dirty="0" smtClean="0"/>
              <a:t>Cliquez et déplacer</a:t>
            </a:r>
            <a:endParaRPr lang="fr-FR" sz="1400" dirty="0"/>
          </a:p>
        </p:txBody>
      </p:sp>
    </p:spTree>
    <p:extLst>
      <p:ext uri="{BB962C8B-B14F-4D97-AF65-F5344CB8AC3E}">
        <p14:creationId xmlns:p14="http://schemas.microsoft.com/office/powerpoint/2010/main" val="32592858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Principes généraux </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51</a:t>
            </a:fld>
            <a:endParaRPr lang="fr-FR" dirty="0">
              <a:solidFill>
                <a:prstClr val="black">
                  <a:tint val="75000"/>
                </a:prstClr>
              </a:solidFill>
            </a:endParaRPr>
          </a:p>
        </p:txBody>
      </p:sp>
      <p:sp>
        <p:nvSpPr>
          <p:cNvPr id="13"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smtClean="0"/>
              <a:t>Exécuter une </a:t>
            </a:r>
            <a:r>
              <a:rPr lang="fr-FR" dirty="0"/>
              <a:t>tâche</a:t>
            </a:r>
          </a:p>
        </p:txBody>
      </p:sp>
      <p:sp>
        <p:nvSpPr>
          <p:cNvPr id="2" name="Rectangle 1"/>
          <p:cNvSpPr/>
          <p:nvPr/>
        </p:nvSpPr>
        <p:spPr>
          <a:xfrm>
            <a:off x="501992" y="1287570"/>
            <a:ext cx="11229975" cy="443836"/>
          </a:xfrm>
          <a:prstGeom prst="rect">
            <a:avLst/>
          </a:prstGeom>
        </p:spPr>
        <p:txBody>
          <a:bodyPr vert="horz" lIns="91440" tIns="45720" rIns="91440" bIns="45720" rtlCol="0">
            <a:noAutofit/>
          </a:bodyPr>
          <a:lstStyle/>
          <a:p>
            <a:pPr defTabSz="914377">
              <a:lnSpc>
                <a:spcPct val="90000"/>
              </a:lnSpc>
              <a:spcBef>
                <a:spcPts val="1000"/>
              </a:spcBef>
              <a:buFont typeface="Arial" panose="020B0604020202020204" pitchFamily="34" charset="0"/>
              <a:buNone/>
            </a:pPr>
            <a:r>
              <a:rPr lang="fr-FR" sz="1600" dirty="0">
                <a:solidFill>
                  <a:srgbClr val="13324A"/>
                </a:solidFill>
                <a:latin typeface="+mj-lt"/>
              </a:rPr>
              <a:t>Généralement, un projet ou un flux de processus contient de nombreuses tâches. L’outil vous permet d’exécuter </a:t>
            </a:r>
            <a:r>
              <a:rPr lang="fr-FR" sz="1600" dirty="0" smtClean="0">
                <a:solidFill>
                  <a:srgbClr val="13324A"/>
                </a:solidFill>
                <a:latin typeface="+mj-lt"/>
              </a:rPr>
              <a:t>:</a:t>
            </a:r>
          </a:p>
        </p:txBody>
      </p:sp>
      <p:pic>
        <p:nvPicPr>
          <p:cNvPr id="8" name="Image 7"/>
          <p:cNvPicPr>
            <a:picLocks noChangeAspect="1"/>
          </p:cNvPicPr>
          <p:nvPr/>
        </p:nvPicPr>
        <p:blipFill>
          <a:blip r:embed="rId2"/>
          <a:stretch>
            <a:fillRect/>
          </a:stretch>
        </p:blipFill>
        <p:spPr>
          <a:xfrm>
            <a:off x="76200" y="2875349"/>
            <a:ext cx="4000500" cy="2249100"/>
          </a:xfrm>
          <a:prstGeom prst="rect">
            <a:avLst/>
          </a:prstGeom>
        </p:spPr>
      </p:pic>
      <p:pic>
        <p:nvPicPr>
          <p:cNvPr id="10" name="Image 9"/>
          <p:cNvPicPr>
            <a:picLocks noChangeAspect="1"/>
          </p:cNvPicPr>
          <p:nvPr/>
        </p:nvPicPr>
        <p:blipFill>
          <a:blip r:embed="rId3"/>
          <a:stretch>
            <a:fillRect/>
          </a:stretch>
        </p:blipFill>
        <p:spPr>
          <a:xfrm>
            <a:off x="4191002" y="2875349"/>
            <a:ext cx="3987900" cy="2249100"/>
          </a:xfrm>
          <a:prstGeom prst="rect">
            <a:avLst/>
          </a:prstGeom>
        </p:spPr>
      </p:pic>
      <p:pic>
        <p:nvPicPr>
          <p:cNvPr id="12" name="Image 11"/>
          <p:cNvPicPr>
            <a:picLocks noChangeAspect="1"/>
          </p:cNvPicPr>
          <p:nvPr/>
        </p:nvPicPr>
        <p:blipFill rotWithShape="1">
          <a:blip r:embed="rId4"/>
          <a:srcRect r="5353"/>
          <a:stretch/>
        </p:blipFill>
        <p:spPr>
          <a:xfrm>
            <a:off x="8293203" y="2875349"/>
            <a:ext cx="3794022" cy="2249100"/>
          </a:xfrm>
          <a:prstGeom prst="rect">
            <a:avLst/>
          </a:prstGeom>
        </p:spPr>
      </p:pic>
      <p:sp>
        <p:nvSpPr>
          <p:cNvPr id="14" name="Rectangle 13"/>
          <p:cNvSpPr/>
          <p:nvPr/>
        </p:nvSpPr>
        <p:spPr>
          <a:xfrm>
            <a:off x="1257497" y="2435301"/>
            <a:ext cx="1074525" cy="313932"/>
          </a:xfrm>
          <a:prstGeom prst="rect">
            <a:avLst/>
          </a:prstGeom>
        </p:spPr>
        <p:txBody>
          <a:bodyPr vert="horz" lIns="91440" tIns="45720" rIns="91440" bIns="45720" rtlCol="0">
            <a:noAutofit/>
          </a:bodyPr>
          <a:lstStyle/>
          <a:p>
            <a:pPr defTabSz="914377">
              <a:lnSpc>
                <a:spcPct val="90000"/>
              </a:lnSpc>
              <a:spcBef>
                <a:spcPts val="1000"/>
              </a:spcBef>
              <a:buFont typeface="Arial" panose="020B0604020202020204" pitchFamily="34" charset="0"/>
              <a:buNone/>
            </a:pPr>
            <a:r>
              <a:rPr lang="fr-FR" sz="1600" dirty="0">
                <a:solidFill>
                  <a:srgbClr val="13324A"/>
                </a:solidFill>
                <a:latin typeface="+mj-lt"/>
              </a:rPr>
              <a:t>Une tâche.</a:t>
            </a:r>
          </a:p>
        </p:txBody>
      </p:sp>
      <p:sp>
        <p:nvSpPr>
          <p:cNvPr id="15" name="Rectangle 14"/>
          <p:cNvSpPr/>
          <p:nvPr/>
        </p:nvSpPr>
        <p:spPr>
          <a:xfrm>
            <a:off x="4191001" y="2435301"/>
            <a:ext cx="3987901" cy="313932"/>
          </a:xfrm>
          <a:prstGeom prst="rect">
            <a:avLst/>
          </a:prstGeom>
        </p:spPr>
        <p:txBody>
          <a:bodyPr vert="horz" lIns="91440" tIns="45720" rIns="91440" bIns="45720" rtlCol="0">
            <a:noAutofit/>
          </a:bodyPr>
          <a:lstStyle/>
          <a:p>
            <a:pPr algn="ctr" defTabSz="914377">
              <a:lnSpc>
                <a:spcPct val="90000"/>
              </a:lnSpc>
              <a:spcBef>
                <a:spcPts val="1000"/>
              </a:spcBef>
              <a:buFont typeface="Arial" panose="020B0604020202020204" pitchFamily="34" charset="0"/>
              <a:buNone/>
            </a:pPr>
            <a:r>
              <a:rPr lang="fr-FR" sz="1600" dirty="0">
                <a:solidFill>
                  <a:srgbClr val="13324A"/>
                </a:solidFill>
                <a:latin typeface="+mj-lt"/>
              </a:rPr>
              <a:t>Plusieurs tâches sélectionnées à la souris.</a:t>
            </a:r>
          </a:p>
        </p:txBody>
      </p:sp>
      <p:sp>
        <p:nvSpPr>
          <p:cNvPr id="16" name="Rectangle 15"/>
          <p:cNvSpPr/>
          <p:nvPr/>
        </p:nvSpPr>
        <p:spPr>
          <a:xfrm>
            <a:off x="8293203" y="2476851"/>
            <a:ext cx="3794022" cy="535531"/>
          </a:xfrm>
          <a:prstGeom prst="rect">
            <a:avLst/>
          </a:prstGeom>
        </p:spPr>
        <p:txBody>
          <a:bodyPr vert="horz" lIns="91440" tIns="45720" rIns="91440" bIns="45720" rtlCol="0">
            <a:noAutofit/>
          </a:bodyPr>
          <a:lstStyle/>
          <a:p>
            <a:pPr algn="ctr" defTabSz="914377">
              <a:lnSpc>
                <a:spcPct val="90000"/>
              </a:lnSpc>
              <a:spcBef>
                <a:spcPts val="1000"/>
              </a:spcBef>
              <a:buFont typeface="Arial" panose="020B0604020202020204" pitchFamily="34" charset="0"/>
              <a:buNone/>
            </a:pPr>
            <a:r>
              <a:rPr lang="fr-FR" sz="1600" dirty="0">
                <a:solidFill>
                  <a:srgbClr val="13324A"/>
                </a:solidFill>
                <a:latin typeface="+mj-lt"/>
              </a:rPr>
              <a:t>Toutes les tâches d’un projet ou d’un flux ou d’une branche.</a:t>
            </a:r>
          </a:p>
        </p:txBody>
      </p:sp>
    </p:spTree>
    <p:extLst>
      <p:ext uri="{BB962C8B-B14F-4D97-AF65-F5344CB8AC3E}">
        <p14:creationId xmlns:p14="http://schemas.microsoft.com/office/powerpoint/2010/main" val="28368818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Principes généraux </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52</a:t>
            </a:fld>
            <a:endParaRPr lang="fr-FR" dirty="0">
              <a:solidFill>
                <a:prstClr val="black">
                  <a:tint val="75000"/>
                </a:prstClr>
              </a:solidFill>
            </a:endParaRPr>
          </a:p>
        </p:txBody>
      </p:sp>
      <p:sp>
        <p:nvSpPr>
          <p:cNvPr id="13"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smtClean="0"/>
              <a:t>Libeller </a:t>
            </a:r>
            <a:r>
              <a:rPr lang="fr-FR" dirty="0"/>
              <a:t>l</a:t>
            </a:r>
            <a:r>
              <a:rPr lang="fr-FR" dirty="0" smtClean="0"/>
              <a:t>es tâches </a:t>
            </a:r>
            <a:r>
              <a:rPr lang="fr-FR" dirty="0"/>
              <a:t>et nommer ses tables</a:t>
            </a:r>
          </a:p>
        </p:txBody>
      </p:sp>
      <p:sp>
        <p:nvSpPr>
          <p:cNvPr id="2" name="Rectangle 1"/>
          <p:cNvSpPr/>
          <p:nvPr/>
        </p:nvSpPr>
        <p:spPr>
          <a:xfrm>
            <a:off x="501992" y="1287570"/>
            <a:ext cx="11229975" cy="443836"/>
          </a:xfrm>
          <a:prstGeom prst="rect">
            <a:avLst/>
          </a:prstGeom>
        </p:spPr>
        <p:txBody>
          <a:bodyPr vert="horz" lIns="91440" tIns="45720" rIns="91440" bIns="45720" rtlCol="0">
            <a:noAutofit/>
          </a:bodyPr>
          <a:lstStyle/>
          <a:p>
            <a:pPr defTabSz="914377">
              <a:lnSpc>
                <a:spcPct val="90000"/>
              </a:lnSpc>
              <a:spcBef>
                <a:spcPts val="1000"/>
              </a:spcBef>
              <a:buFont typeface="Arial" panose="020B0604020202020204" pitchFamily="34" charset="0"/>
              <a:buNone/>
            </a:pPr>
            <a:r>
              <a:rPr lang="fr-FR" sz="1600" dirty="0">
                <a:solidFill>
                  <a:srgbClr val="13324A"/>
                </a:solidFill>
                <a:latin typeface="+mj-lt"/>
              </a:rPr>
              <a:t>Généralement, </a:t>
            </a:r>
            <a:r>
              <a:rPr lang="fr-FR" sz="1600" dirty="0" smtClean="0">
                <a:solidFill>
                  <a:srgbClr val="13324A"/>
                </a:solidFill>
                <a:latin typeface="+mj-lt"/>
              </a:rPr>
              <a:t>un </a:t>
            </a:r>
            <a:r>
              <a:rPr lang="fr-FR" sz="1600" dirty="0">
                <a:solidFill>
                  <a:srgbClr val="13324A"/>
                </a:solidFill>
                <a:latin typeface="+mj-lt"/>
              </a:rPr>
              <a:t>flux de processus contient de nombreuses tâches. L’outil vous permet de libeller </a:t>
            </a:r>
            <a:r>
              <a:rPr lang="fr-FR" sz="1600" dirty="0" smtClean="0">
                <a:solidFill>
                  <a:srgbClr val="13324A"/>
                </a:solidFill>
                <a:latin typeface="+mj-lt"/>
              </a:rPr>
              <a:t>les tâches afin </a:t>
            </a:r>
            <a:r>
              <a:rPr lang="fr-FR" sz="1600" dirty="0">
                <a:solidFill>
                  <a:srgbClr val="13324A"/>
                </a:solidFill>
                <a:latin typeface="+mj-lt"/>
              </a:rPr>
              <a:t>de rendre </a:t>
            </a:r>
            <a:r>
              <a:rPr lang="fr-FR" sz="1600" dirty="0" smtClean="0">
                <a:solidFill>
                  <a:srgbClr val="13324A"/>
                </a:solidFill>
                <a:latin typeface="+mj-lt"/>
              </a:rPr>
              <a:t>plus lisible </a:t>
            </a:r>
            <a:r>
              <a:rPr lang="fr-FR" sz="1600" dirty="0">
                <a:solidFill>
                  <a:srgbClr val="13324A"/>
                </a:solidFill>
                <a:latin typeface="+mj-lt"/>
              </a:rPr>
              <a:t>le flux de processus.</a:t>
            </a:r>
            <a:endParaRPr lang="fr-FR" sz="1600" dirty="0" smtClean="0">
              <a:solidFill>
                <a:srgbClr val="13324A"/>
              </a:solidFill>
              <a:latin typeface="+mj-lt"/>
            </a:endParaRPr>
          </a:p>
        </p:txBody>
      </p:sp>
      <p:pic>
        <p:nvPicPr>
          <p:cNvPr id="5" name="Image 4"/>
          <p:cNvPicPr>
            <a:picLocks noChangeAspect="1"/>
          </p:cNvPicPr>
          <p:nvPr/>
        </p:nvPicPr>
        <p:blipFill>
          <a:blip r:embed="rId2"/>
          <a:stretch>
            <a:fillRect/>
          </a:stretch>
        </p:blipFill>
        <p:spPr>
          <a:xfrm>
            <a:off x="685801" y="2328807"/>
            <a:ext cx="5219699" cy="2380816"/>
          </a:xfrm>
          <a:prstGeom prst="rect">
            <a:avLst/>
          </a:prstGeom>
        </p:spPr>
      </p:pic>
      <p:pic>
        <p:nvPicPr>
          <p:cNvPr id="7" name="Image 6"/>
          <p:cNvPicPr>
            <a:picLocks noChangeAspect="1"/>
          </p:cNvPicPr>
          <p:nvPr/>
        </p:nvPicPr>
        <p:blipFill>
          <a:blip r:embed="rId3"/>
          <a:stretch>
            <a:fillRect/>
          </a:stretch>
        </p:blipFill>
        <p:spPr>
          <a:xfrm>
            <a:off x="7001520" y="2052847"/>
            <a:ext cx="3602860" cy="4394202"/>
          </a:xfrm>
          <a:prstGeom prst="rect">
            <a:avLst/>
          </a:prstGeom>
        </p:spPr>
      </p:pic>
      <p:sp>
        <p:nvSpPr>
          <p:cNvPr id="9" name="Ellipse 8"/>
          <p:cNvSpPr/>
          <p:nvPr/>
        </p:nvSpPr>
        <p:spPr>
          <a:xfrm>
            <a:off x="7685967" y="5293345"/>
            <a:ext cx="1353967" cy="155530"/>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p:cNvSpPr/>
          <p:nvPr/>
        </p:nvSpPr>
        <p:spPr>
          <a:xfrm>
            <a:off x="1199442" y="2521570"/>
            <a:ext cx="1353967" cy="155530"/>
          </a:xfrm>
          <a:prstGeom prst="ellipse">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3475917" y="2521570"/>
            <a:ext cx="1353967" cy="155530"/>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à coins arrondis 10"/>
          <p:cNvSpPr/>
          <p:nvPr/>
        </p:nvSpPr>
        <p:spPr>
          <a:xfrm>
            <a:off x="2486025" y="3381374"/>
            <a:ext cx="3076575" cy="676276"/>
          </a:xfrm>
          <a:prstGeom prst="wedgeRoundRectCallout">
            <a:avLst>
              <a:gd name="adj1" fmla="val -2546"/>
              <a:gd name="adj2" fmla="val -160486"/>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t>Pensez à renommer vos tables afin de gagner en lisibilité</a:t>
            </a:r>
            <a:endParaRPr lang="fr-FR" dirty="0"/>
          </a:p>
        </p:txBody>
      </p:sp>
    </p:spTree>
    <p:extLst>
      <p:ext uri="{BB962C8B-B14F-4D97-AF65-F5344CB8AC3E}">
        <p14:creationId xmlns:p14="http://schemas.microsoft.com/office/powerpoint/2010/main" val="31064131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Principes généraux </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53</a:t>
            </a:fld>
            <a:endParaRPr lang="fr-FR" dirty="0">
              <a:solidFill>
                <a:prstClr val="black">
                  <a:tint val="75000"/>
                </a:prstClr>
              </a:solidFill>
            </a:endParaRPr>
          </a:p>
        </p:txBody>
      </p:sp>
      <p:sp>
        <p:nvSpPr>
          <p:cNvPr id="13"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a:t>Les tâches principales à </a:t>
            </a:r>
            <a:r>
              <a:rPr lang="fr-FR" dirty="0" smtClean="0"/>
              <a:t>connaître</a:t>
            </a:r>
            <a:endParaRPr lang="fr-FR" dirty="0"/>
          </a:p>
        </p:txBody>
      </p:sp>
      <p:sp>
        <p:nvSpPr>
          <p:cNvPr id="2" name="Rectangle 1"/>
          <p:cNvSpPr/>
          <p:nvPr/>
        </p:nvSpPr>
        <p:spPr>
          <a:xfrm>
            <a:off x="501992" y="1287570"/>
            <a:ext cx="11229975" cy="443836"/>
          </a:xfrm>
          <a:prstGeom prst="rect">
            <a:avLst/>
          </a:prstGeom>
        </p:spPr>
        <p:txBody>
          <a:bodyPr vert="horz" lIns="91440" tIns="45720" rIns="91440" bIns="45720" rtlCol="0">
            <a:noAutofit/>
          </a:bodyPr>
          <a:lstStyle/>
          <a:p>
            <a:pPr defTabSz="914377">
              <a:lnSpc>
                <a:spcPct val="90000"/>
              </a:lnSpc>
              <a:spcBef>
                <a:spcPts val="1000"/>
              </a:spcBef>
              <a:buFont typeface="Arial" panose="020B0604020202020204" pitchFamily="34" charset="0"/>
              <a:buNone/>
            </a:pPr>
            <a:r>
              <a:rPr lang="fr-FR" sz="1600" dirty="0">
                <a:solidFill>
                  <a:srgbClr val="13324A"/>
                </a:solidFill>
                <a:latin typeface="+mj-lt"/>
              </a:rPr>
              <a:t>Les tâches principales à connaître sont les </a:t>
            </a:r>
            <a:r>
              <a:rPr lang="fr-FR" sz="1600" dirty="0" smtClean="0">
                <a:solidFill>
                  <a:srgbClr val="13324A"/>
                </a:solidFill>
                <a:latin typeface="+mj-lt"/>
              </a:rPr>
              <a:t>suivantes :</a:t>
            </a:r>
          </a:p>
        </p:txBody>
      </p:sp>
      <p:sp>
        <p:nvSpPr>
          <p:cNvPr id="5" name="Rectangle 4"/>
          <p:cNvSpPr/>
          <p:nvPr/>
        </p:nvSpPr>
        <p:spPr>
          <a:xfrm>
            <a:off x="5019675" y="2328807"/>
            <a:ext cx="5067300" cy="4157671"/>
          </a:xfrm>
          <a:prstGeom prst="rect">
            <a:avLst/>
          </a:prstGeom>
        </p:spPr>
        <p:txBody>
          <a:bodyPr vert="horz" lIns="91440" tIns="45720" rIns="91440" bIns="45720" rtlCol="0">
            <a:noAutofit/>
          </a:bodyPr>
          <a:lstStyle/>
          <a:p>
            <a:pPr defTabSz="914377">
              <a:lnSpc>
                <a:spcPct val="90000"/>
              </a:lnSpc>
              <a:spcBef>
                <a:spcPts val="1000"/>
              </a:spcBef>
              <a:buFont typeface="Arial" panose="020B0604020202020204" pitchFamily="34" charset="0"/>
              <a:buNone/>
            </a:pPr>
            <a:r>
              <a:rPr lang="fr-FR" sz="1600" b="1" dirty="0" smtClean="0">
                <a:solidFill>
                  <a:srgbClr val="13324A"/>
                </a:solidFill>
                <a:latin typeface="+mj-lt"/>
              </a:rPr>
              <a:t>Générateur de requêtes </a:t>
            </a:r>
            <a:r>
              <a:rPr lang="fr-FR" sz="1600" dirty="0" smtClean="0">
                <a:solidFill>
                  <a:srgbClr val="13324A"/>
                </a:solidFill>
                <a:latin typeface="+mj-lt"/>
              </a:rPr>
              <a:t>: permet de </a:t>
            </a:r>
            <a:r>
              <a:rPr lang="fr-FR" sz="1600" dirty="0">
                <a:solidFill>
                  <a:srgbClr val="13324A"/>
                </a:solidFill>
                <a:latin typeface="+mj-lt"/>
              </a:rPr>
              <a:t>créer des variables, des agrégats, des filtres et des tris. Jointures possibles.</a:t>
            </a:r>
          </a:p>
          <a:p>
            <a:pPr defTabSz="914377">
              <a:lnSpc>
                <a:spcPct val="90000"/>
              </a:lnSpc>
              <a:spcBef>
                <a:spcPts val="1000"/>
              </a:spcBef>
              <a:buFont typeface="Arial" panose="020B0604020202020204" pitchFamily="34" charset="0"/>
              <a:buNone/>
            </a:pPr>
            <a:endParaRPr lang="fr-FR" sz="1600" dirty="0">
              <a:solidFill>
                <a:srgbClr val="13324A"/>
              </a:solidFill>
              <a:latin typeface="+mj-lt"/>
            </a:endParaRPr>
          </a:p>
          <a:p>
            <a:pPr defTabSz="914377">
              <a:lnSpc>
                <a:spcPct val="90000"/>
              </a:lnSpc>
              <a:spcBef>
                <a:spcPts val="1000"/>
              </a:spcBef>
              <a:buFont typeface="Arial" panose="020B0604020202020204" pitchFamily="34" charset="0"/>
              <a:buNone/>
            </a:pPr>
            <a:r>
              <a:rPr lang="fr-FR" sz="1600" b="1" dirty="0">
                <a:solidFill>
                  <a:srgbClr val="13324A"/>
                </a:solidFill>
                <a:latin typeface="+mj-lt"/>
              </a:rPr>
              <a:t>Filtres simples et </a:t>
            </a:r>
            <a:r>
              <a:rPr lang="fr-FR" sz="1600" b="1" dirty="0" smtClean="0">
                <a:solidFill>
                  <a:srgbClr val="13324A"/>
                </a:solidFill>
                <a:latin typeface="+mj-lt"/>
              </a:rPr>
              <a:t>trier </a:t>
            </a:r>
            <a:r>
              <a:rPr lang="fr-FR" sz="1600" dirty="0">
                <a:solidFill>
                  <a:srgbClr val="13324A"/>
                </a:solidFill>
                <a:latin typeface="+mj-lt"/>
              </a:rPr>
              <a:t>: </a:t>
            </a:r>
            <a:r>
              <a:rPr lang="fr-FR" sz="1600" dirty="0" smtClean="0">
                <a:solidFill>
                  <a:srgbClr val="13324A"/>
                </a:solidFill>
                <a:latin typeface="+mj-lt"/>
              </a:rPr>
              <a:t>permet d’effectuer des </a:t>
            </a:r>
            <a:r>
              <a:rPr lang="fr-FR" sz="1600" dirty="0">
                <a:solidFill>
                  <a:srgbClr val="13324A"/>
                </a:solidFill>
                <a:latin typeface="+mj-lt"/>
              </a:rPr>
              <a:t>filtres et des tris. Pas de jointure.</a:t>
            </a:r>
          </a:p>
          <a:p>
            <a:pPr defTabSz="914377">
              <a:lnSpc>
                <a:spcPct val="90000"/>
              </a:lnSpc>
              <a:spcBef>
                <a:spcPts val="1000"/>
              </a:spcBef>
              <a:buFont typeface="Arial" panose="020B0604020202020204" pitchFamily="34" charset="0"/>
              <a:buNone/>
            </a:pPr>
            <a:endParaRPr lang="fr-FR" sz="1600" dirty="0">
              <a:solidFill>
                <a:srgbClr val="13324A"/>
              </a:solidFill>
              <a:latin typeface="+mj-lt"/>
            </a:endParaRPr>
          </a:p>
          <a:p>
            <a:pPr defTabSz="914377">
              <a:lnSpc>
                <a:spcPct val="90000"/>
              </a:lnSpc>
              <a:spcBef>
                <a:spcPts val="1000"/>
              </a:spcBef>
              <a:buFont typeface="Arial" panose="020B0604020202020204" pitchFamily="34" charset="0"/>
              <a:buNone/>
            </a:pPr>
            <a:endParaRPr lang="fr-FR" sz="1600" dirty="0" smtClean="0">
              <a:solidFill>
                <a:srgbClr val="13324A"/>
              </a:solidFill>
              <a:latin typeface="+mj-lt"/>
            </a:endParaRPr>
          </a:p>
          <a:p>
            <a:pPr defTabSz="914377">
              <a:lnSpc>
                <a:spcPct val="90000"/>
              </a:lnSpc>
              <a:spcBef>
                <a:spcPts val="1000"/>
              </a:spcBef>
              <a:buFont typeface="Arial" panose="020B0604020202020204" pitchFamily="34" charset="0"/>
              <a:buNone/>
            </a:pPr>
            <a:r>
              <a:rPr lang="fr-FR" sz="1600" b="1" dirty="0" smtClean="0">
                <a:solidFill>
                  <a:srgbClr val="13324A"/>
                </a:solidFill>
                <a:latin typeface="+mj-lt"/>
              </a:rPr>
              <a:t>Statistiques descriptives </a:t>
            </a:r>
            <a:r>
              <a:rPr lang="fr-FR" sz="1600" dirty="0" smtClean="0">
                <a:solidFill>
                  <a:srgbClr val="13324A"/>
                </a:solidFill>
                <a:latin typeface="+mj-lt"/>
              </a:rPr>
              <a:t>: </a:t>
            </a:r>
            <a:r>
              <a:rPr lang="fr-FR" sz="1600" dirty="0">
                <a:solidFill>
                  <a:srgbClr val="13324A"/>
                </a:solidFill>
                <a:latin typeface="+mj-lt"/>
              </a:rPr>
              <a:t>Permet de calculer des agrégats statistiques</a:t>
            </a:r>
          </a:p>
          <a:p>
            <a:pPr defTabSz="914377">
              <a:lnSpc>
                <a:spcPct val="90000"/>
              </a:lnSpc>
              <a:spcBef>
                <a:spcPts val="1000"/>
              </a:spcBef>
              <a:buFont typeface="Arial" panose="020B0604020202020204" pitchFamily="34" charset="0"/>
              <a:buNone/>
            </a:pPr>
            <a:endParaRPr lang="fr-FR" sz="1600" dirty="0">
              <a:solidFill>
                <a:srgbClr val="13324A"/>
              </a:solidFill>
              <a:latin typeface="+mj-lt"/>
            </a:endParaRPr>
          </a:p>
          <a:p>
            <a:pPr defTabSz="914377">
              <a:lnSpc>
                <a:spcPct val="90000"/>
              </a:lnSpc>
              <a:spcBef>
                <a:spcPts val="1000"/>
              </a:spcBef>
              <a:buFont typeface="Arial" panose="020B0604020202020204" pitchFamily="34" charset="0"/>
              <a:buNone/>
            </a:pPr>
            <a:endParaRPr lang="fr-FR" sz="1600" dirty="0" smtClean="0">
              <a:solidFill>
                <a:srgbClr val="13324A"/>
              </a:solidFill>
              <a:latin typeface="+mj-lt"/>
            </a:endParaRPr>
          </a:p>
          <a:p>
            <a:pPr defTabSz="914377">
              <a:lnSpc>
                <a:spcPct val="90000"/>
              </a:lnSpc>
              <a:spcBef>
                <a:spcPts val="1000"/>
              </a:spcBef>
              <a:buFont typeface="Arial" panose="020B0604020202020204" pitchFamily="34" charset="0"/>
              <a:buNone/>
            </a:pPr>
            <a:r>
              <a:rPr lang="fr-FR" sz="1600" b="1" dirty="0" smtClean="0">
                <a:solidFill>
                  <a:srgbClr val="13324A"/>
                </a:solidFill>
                <a:latin typeface="+mj-lt"/>
              </a:rPr>
              <a:t>Table de synthèse</a:t>
            </a:r>
            <a:r>
              <a:rPr lang="fr-FR" sz="1600" dirty="0" smtClean="0">
                <a:solidFill>
                  <a:srgbClr val="13324A"/>
                </a:solidFill>
                <a:latin typeface="+mj-lt"/>
              </a:rPr>
              <a:t>: </a:t>
            </a:r>
            <a:r>
              <a:rPr lang="fr-FR" sz="1600" dirty="0">
                <a:solidFill>
                  <a:srgbClr val="13324A"/>
                </a:solidFill>
                <a:latin typeface="+mj-lt"/>
              </a:rPr>
              <a:t>Permet de créer des tableaux croisés</a:t>
            </a:r>
          </a:p>
          <a:p>
            <a:pPr defTabSz="914377">
              <a:lnSpc>
                <a:spcPct val="90000"/>
              </a:lnSpc>
              <a:spcBef>
                <a:spcPts val="1000"/>
              </a:spcBef>
              <a:buFont typeface="Arial" panose="020B0604020202020204" pitchFamily="34" charset="0"/>
              <a:buNone/>
            </a:pPr>
            <a:endParaRPr lang="fr-FR" sz="1600" dirty="0">
              <a:solidFill>
                <a:srgbClr val="13324A"/>
              </a:solidFill>
              <a:latin typeface="+mj-lt"/>
            </a:endParaRPr>
          </a:p>
        </p:txBody>
      </p:sp>
      <p:pic>
        <p:nvPicPr>
          <p:cNvPr id="17" name="Image 16"/>
          <p:cNvPicPr>
            <a:picLocks noChangeAspect="1"/>
          </p:cNvPicPr>
          <p:nvPr/>
        </p:nvPicPr>
        <p:blipFill>
          <a:blip r:embed="rId2"/>
          <a:stretch>
            <a:fillRect/>
          </a:stretch>
        </p:blipFill>
        <p:spPr>
          <a:xfrm>
            <a:off x="3196556" y="2122342"/>
            <a:ext cx="1438275" cy="1156260"/>
          </a:xfrm>
          <a:prstGeom prst="rect">
            <a:avLst/>
          </a:prstGeom>
        </p:spPr>
      </p:pic>
      <p:pic>
        <p:nvPicPr>
          <p:cNvPr id="18" name="Image 17"/>
          <p:cNvPicPr>
            <a:picLocks noChangeAspect="1"/>
          </p:cNvPicPr>
          <p:nvPr/>
        </p:nvPicPr>
        <p:blipFill>
          <a:blip r:embed="rId3"/>
          <a:stretch>
            <a:fillRect/>
          </a:stretch>
        </p:blipFill>
        <p:spPr>
          <a:xfrm>
            <a:off x="3290404" y="3091738"/>
            <a:ext cx="1250581" cy="1155600"/>
          </a:xfrm>
          <a:prstGeom prst="rect">
            <a:avLst/>
          </a:prstGeom>
        </p:spPr>
      </p:pic>
      <p:pic>
        <p:nvPicPr>
          <p:cNvPr id="19" name="Image 18"/>
          <p:cNvPicPr>
            <a:picLocks noChangeAspect="1"/>
          </p:cNvPicPr>
          <p:nvPr/>
        </p:nvPicPr>
        <p:blipFill>
          <a:blip r:embed="rId4"/>
          <a:stretch>
            <a:fillRect/>
          </a:stretch>
        </p:blipFill>
        <p:spPr>
          <a:xfrm>
            <a:off x="3265670" y="4376538"/>
            <a:ext cx="1300050" cy="1155600"/>
          </a:xfrm>
          <a:prstGeom prst="rect">
            <a:avLst/>
          </a:prstGeom>
        </p:spPr>
      </p:pic>
      <p:pic>
        <p:nvPicPr>
          <p:cNvPr id="20" name="Image 19"/>
          <p:cNvPicPr>
            <a:picLocks noChangeAspect="1"/>
          </p:cNvPicPr>
          <p:nvPr/>
        </p:nvPicPr>
        <p:blipFill>
          <a:blip r:embed="rId5"/>
          <a:stretch>
            <a:fillRect/>
          </a:stretch>
        </p:blipFill>
        <p:spPr>
          <a:xfrm>
            <a:off x="3386921" y="5474474"/>
            <a:ext cx="1008077" cy="1155600"/>
          </a:xfrm>
          <a:prstGeom prst="rect">
            <a:avLst/>
          </a:prstGeom>
        </p:spPr>
      </p:pic>
    </p:spTree>
    <p:extLst>
      <p:ext uri="{BB962C8B-B14F-4D97-AF65-F5344CB8AC3E}">
        <p14:creationId xmlns:p14="http://schemas.microsoft.com/office/powerpoint/2010/main" val="16897247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448800" y="6356350"/>
            <a:ext cx="2743200" cy="365125"/>
          </a:xfrm>
        </p:spPr>
        <p:txBody>
          <a:bodyPr/>
          <a:lstStyle/>
          <a:p>
            <a:fld id="{5576368F-74A2-41EB-A1A0-8E728342CBF4}" type="slidenum">
              <a:rPr lang="fr-FR" smtClean="0">
                <a:solidFill>
                  <a:prstClr val="black">
                    <a:tint val="75000"/>
                  </a:prstClr>
                </a:solidFill>
              </a:rPr>
              <a:pPr/>
              <a:t>54</a:t>
            </a:fld>
            <a:endParaRPr lang="fr-FR" dirty="0">
              <a:solidFill>
                <a:prstClr val="black">
                  <a:tint val="75000"/>
                </a:prstClr>
              </a:solidFill>
            </a:endParaRPr>
          </a:p>
        </p:txBody>
      </p:sp>
      <p:cxnSp>
        <p:nvCxnSpPr>
          <p:cNvPr id="7" name="Answer Line 2">
            <a:extLst>
              <a:ext uri="{FF2B5EF4-FFF2-40B4-BE49-F238E27FC236}">
                <a16:creationId xmlns:a16="http://schemas.microsoft.com/office/drawing/2014/main" id="{4B5767AD-D5A3-42E8-94D6-CC3C8423DF69}"/>
              </a:ext>
            </a:extLst>
          </p:cNvPr>
          <p:cNvCxnSpPr>
            <a:cxnSpLocks/>
          </p:cNvCxnSpPr>
          <p:nvPr/>
        </p:nvCxnSpPr>
        <p:spPr>
          <a:xfrm>
            <a:off x="2270" y="5086740"/>
            <a:ext cx="12192000" cy="0"/>
          </a:xfrm>
          <a:prstGeom prst="line">
            <a:avLst/>
          </a:prstGeom>
          <a:ln/>
        </p:spPr>
        <p:style>
          <a:lnRef idx="1">
            <a:schemeClr val="dk1"/>
          </a:lnRef>
          <a:fillRef idx="0">
            <a:schemeClr val="dk1"/>
          </a:fillRef>
          <a:effectRef idx="0">
            <a:schemeClr val="dk1"/>
          </a:effectRef>
          <a:fontRef idx="minor">
            <a:schemeClr val="tx1"/>
          </a:fontRef>
        </p:style>
      </p:cxnSp>
      <p:grpSp>
        <p:nvGrpSpPr>
          <p:cNvPr id="8" name="Answer D">
            <a:extLst>
              <a:ext uri="{FF2B5EF4-FFF2-40B4-BE49-F238E27FC236}">
                <a16:creationId xmlns:a16="http://schemas.microsoft.com/office/drawing/2014/main" id="{63AD585E-E59E-4654-9EA7-4D03C089D3F1}"/>
              </a:ext>
            </a:extLst>
          </p:cNvPr>
          <p:cNvGrpSpPr/>
          <p:nvPr/>
        </p:nvGrpSpPr>
        <p:grpSpPr>
          <a:xfrm>
            <a:off x="6276669" y="4610887"/>
            <a:ext cx="4524162" cy="929685"/>
            <a:chOff x="1452892" y="4172004"/>
            <a:chExt cx="4524162" cy="929685"/>
          </a:xfrm>
          <a:solidFill>
            <a:schemeClr val="tx2">
              <a:lumMod val="50000"/>
            </a:schemeClr>
          </a:solidFill>
        </p:grpSpPr>
        <p:sp>
          <p:nvSpPr>
            <p:cNvPr id="9" name="Background">
              <a:extLst>
                <a:ext uri="{FF2B5EF4-FFF2-40B4-BE49-F238E27FC236}">
                  <a16:creationId xmlns:a16="http://schemas.microsoft.com/office/drawing/2014/main"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D">
              <a:extLst>
                <a:ext uri="{FF2B5EF4-FFF2-40B4-BE49-F238E27FC236}">
                  <a16:creationId xmlns:a16="http://schemas.microsoft.com/office/drawing/2014/main" id="{8A95E103-8F66-4D64-A86B-5A8340642A19}"/>
                </a:ext>
              </a:extLst>
            </p:cNvPr>
            <p:cNvSpPr txBox="1"/>
            <p:nvPr/>
          </p:nvSpPr>
          <p:spPr>
            <a:xfrm>
              <a:off x="1717288" y="4381083"/>
              <a:ext cx="612210" cy="523220"/>
            </a:xfrm>
            <a:prstGeom prst="rect">
              <a:avLst/>
            </a:prstGeom>
            <a:grpFill/>
          </p:spPr>
          <p:txBody>
            <a:bodyPr wrap="square" rtlCol="0">
              <a:spAutoFit/>
            </a:bodyPr>
            <a:lstStyle/>
            <a:p>
              <a:r>
                <a:rPr lang="fr-FR" sz="2800" b="1" dirty="0" smtClean="0">
                  <a:solidFill>
                    <a:srgbClr val="FFC000"/>
                  </a:solidFill>
                  <a:latin typeface="Abadi Extra Light" panose="020B0204020104020204" pitchFamily="34" charset="0"/>
                </a:rPr>
                <a:t>D:</a:t>
              </a:r>
              <a:endParaRPr lang="fr-FR" sz="2800" b="1" dirty="0">
                <a:solidFill>
                  <a:srgbClr val="FFC000"/>
                </a:solidFill>
                <a:latin typeface="Abadi Extra Light" panose="020B0204020104020204" pitchFamily="34" charset="0"/>
              </a:endParaRPr>
            </a:p>
          </p:txBody>
        </p:sp>
        <p:sp>
          <p:nvSpPr>
            <p:cNvPr id="11" name="#sl-pollanswer(3)">
              <a:extLst>
                <a:ext uri="{FF2B5EF4-FFF2-40B4-BE49-F238E27FC236}">
                  <a16:creationId xmlns:a16="http://schemas.microsoft.com/office/drawing/2014/main" id="{690873F6-EFE2-46C3-A7A3-6C2418344F6A}"/>
                </a:ext>
              </a:extLst>
            </p:cNvPr>
            <p:cNvSpPr txBox="1"/>
            <p:nvPr/>
          </p:nvSpPr>
          <p:spPr>
            <a:xfrm>
              <a:off x="2163338" y="4185359"/>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Toutes ces réponses</a:t>
              </a:r>
              <a:endParaRPr lang="fr-FR" sz="2400" dirty="0">
                <a:solidFill>
                  <a:schemeClr val="bg1"/>
                </a:solidFill>
                <a:latin typeface="Arial" panose="020B0604020202020204" pitchFamily="34" charset="0"/>
                <a:cs typeface="Arial" panose="020B0604020202020204" pitchFamily="34" charset="0"/>
              </a:endParaRPr>
            </a:p>
          </p:txBody>
        </p:sp>
      </p:grpSp>
      <p:grpSp>
        <p:nvGrpSpPr>
          <p:cNvPr id="12" name="Answer C">
            <a:extLst>
              <a:ext uri="{FF2B5EF4-FFF2-40B4-BE49-F238E27FC236}">
                <a16:creationId xmlns:a16="http://schemas.microsoft.com/office/drawing/2014/main" id="{C6656839-03AB-4C47-9D6D-1723E4753444}"/>
              </a:ext>
            </a:extLst>
          </p:cNvPr>
          <p:cNvGrpSpPr/>
          <p:nvPr/>
        </p:nvGrpSpPr>
        <p:grpSpPr>
          <a:xfrm>
            <a:off x="1455162" y="4610887"/>
            <a:ext cx="4524162" cy="929685"/>
            <a:chOff x="1452892" y="4172004"/>
            <a:chExt cx="4524162" cy="929685"/>
          </a:xfrm>
        </p:grpSpPr>
        <p:sp>
          <p:nvSpPr>
            <p:cNvPr id="13" name="Background">
              <a:extLst>
                <a:ext uri="{FF2B5EF4-FFF2-40B4-BE49-F238E27FC236}">
                  <a16:creationId xmlns:a16="http://schemas.microsoft.com/office/drawing/2014/main"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C">
              <a:extLst>
                <a:ext uri="{FF2B5EF4-FFF2-40B4-BE49-F238E27FC236}">
                  <a16:creationId xmlns:a16="http://schemas.microsoft.com/office/drawing/2014/main" id="{0A42DF7F-9A81-403B-B6F2-BECB2A47D827}"/>
                </a:ext>
              </a:extLst>
            </p:cNvPr>
            <p:cNvSpPr txBox="1"/>
            <p:nvPr/>
          </p:nvSpPr>
          <p:spPr>
            <a:xfrm>
              <a:off x="1717288" y="4381083"/>
              <a:ext cx="511849" cy="523220"/>
            </a:xfrm>
            <a:prstGeom prst="rect">
              <a:avLst/>
            </a:prstGeom>
            <a:noFill/>
          </p:spPr>
          <p:txBody>
            <a:bodyPr wrap="square" rtlCol="0">
              <a:spAutoFit/>
            </a:bodyPr>
            <a:lstStyle/>
            <a:p>
              <a:r>
                <a:rPr lang="fr-FR" sz="2800" b="1" dirty="0" smtClean="0">
                  <a:solidFill>
                    <a:srgbClr val="FFC000"/>
                  </a:solidFill>
                  <a:latin typeface="Abadi Extra Light" panose="020B0204020104020204" pitchFamily="34" charset="0"/>
                </a:rPr>
                <a:t>C:</a:t>
              </a:r>
              <a:endParaRPr lang="fr-FR" sz="2800" b="1" dirty="0">
                <a:solidFill>
                  <a:srgbClr val="FFC000"/>
                </a:solidFill>
                <a:latin typeface="Abadi Extra Light" panose="020B0204020104020204" pitchFamily="34" charset="0"/>
              </a:endParaRPr>
            </a:p>
          </p:txBody>
        </p:sp>
        <p:sp>
          <p:nvSpPr>
            <p:cNvPr id="15" name="#sl-pollanswer(2)">
              <a:extLst>
                <a:ext uri="{FF2B5EF4-FFF2-40B4-BE49-F238E27FC236}">
                  <a16:creationId xmlns:a16="http://schemas.microsoft.com/office/drawing/2014/main" id="{985A755B-6005-4A92-9653-CCE85E8BBC24}"/>
                </a:ext>
              </a:extLst>
            </p:cNvPr>
            <p:cNvSpPr txBox="1"/>
            <p:nvPr/>
          </p:nvSpPr>
          <p:spPr>
            <a:xfrm>
              <a:off x="2163338" y="4185359"/>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Filtrer une table  </a:t>
              </a:r>
              <a:endParaRPr lang="fr-FR" sz="2400" dirty="0">
                <a:solidFill>
                  <a:schemeClr val="bg1"/>
                </a:solidFill>
                <a:latin typeface="Arial" panose="020B0604020202020204" pitchFamily="34" charset="0"/>
                <a:cs typeface="Arial" panose="020B0604020202020204" pitchFamily="34" charset="0"/>
              </a:endParaRPr>
            </a:p>
          </p:txBody>
        </p:sp>
      </p:grpSp>
      <p:cxnSp>
        <p:nvCxnSpPr>
          <p:cNvPr id="16" name="Answer Line 1">
            <a:extLst>
              <a:ext uri="{FF2B5EF4-FFF2-40B4-BE49-F238E27FC236}">
                <a16:creationId xmlns:a16="http://schemas.microsoft.com/office/drawing/2014/main" id="{4B8391AD-53B3-455B-B356-5D1B26BB9840}"/>
              </a:ext>
            </a:extLst>
          </p:cNvPr>
          <p:cNvCxnSpPr>
            <a:cxnSpLocks/>
          </p:cNvCxnSpPr>
          <p:nvPr/>
        </p:nvCxnSpPr>
        <p:spPr>
          <a:xfrm>
            <a:off x="-2" y="3958525"/>
            <a:ext cx="12192000" cy="0"/>
          </a:xfrm>
          <a:prstGeom prst="line">
            <a:avLst/>
          </a:prstGeom>
          <a:ln/>
        </p:spPr>
        <p:style>
          <a:lnRef idx="1">
            <a:schemeClr val="dk1"/>
          </a:lnRef>
          <a:fillRef idx="0">
            <a:schemeClr val="dk1"/>
          </a:fillRef>
          <a:effectRef idx="0">
            <a:schemeClr val="dk1"/>
          </a:effectRef>
          <a:fontRef idx="minor">
            <a:schemeClr val="tx1"/>
          </a:fontRef>
        </p:style>
      </p:cxnSp>
      <p:sp>
        <p:nvSpPr>
          <p:cNvPr id="17" name="Answer B Background">
            <a:extLst>
              <a:ext uri="{FF2B5EF4-FFF2-40B4-BE49-F238E27FC236}">
                <a16:creationId xmlns:a16="http://schemas.microsoft.com/office/drawing/2014/main" id="{F7D689C1-286B-42FD-85DC-C81EACAC8594}"/>
              </a:ext>
            </a:extLst>
          </p:cNvPr>
          <p:cNvSpPr/>
          <p:nvPr/>
        </p:nvSpPr>
        <p:spPr>
          <a:xfrm>
            <a:off x="6274397" y="3482672"/>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Answer B Indicator">
            <a:extLst>
              <a:ext uri="{FF2B5EF4-FFF2-40B4-BE49-F238E27FC236}">
                <a16:creationId xmlns:a16="http://schemas.microsoft.com/office/drawing/2014/main" id="{6D6450C5-C7F3-4402-92DB-4F89AAB195BB}"/>
              </a:ext>
            </a:extLst>
          </p:cNvPr>
          <p:cNvSpPr txBox="1"/>
          <p:nvPr/>
        </p:nvSpPr>
        <p:spPr>
          <a:xfrm>
            <a:off x="6538793" y="3691751"/>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19" name="#sl-pollanswer(1)">
            <a:extLst>
              <a:ext uri="{FF2B5EF4-FFF2-40B4-BE49-F238E27FC236}">
                <a16:creationId xmlns:a16="http://schemas.microsoft.com/office/drawing/2014/main" id="{86D18980-FBAC-44DB-AE96-DB042EF3060A}"/>
              </a:ext>
            </a:extLst>
          </p:cNvPr>
          <p:cNvSpPr txBox="1"/>
          <p:nvPr/>
        </p:nvSpPr>
        <p:spPr>
          <a:xfrm>
            <a:off x="6984843" y="3496027"/>
            <a:ext cx="3378818" cy="916330"/>
          </a:xfrm>
          <a:prstGeom prst="rect">
            <a:avLst/>
          </a:prstGeom>
          <a:noFill/>
        </p:spPr>
        <p:txBody>
          <a:bodyPr wrap="square" rtlCol="0" anchor="ctr" anchorCtr="0">
            <a:normAutofit/>
          </a:bodyPr>
          <a:lstStyle/>
          <a:p>
            <a:r>
              <a:rPr lang="fr-FR" sz="2400" dirty="0">
                <a:solidFill>
                  <a:schemeClr val="bg1"/>
                </a:solidFill>
                <a:latin typeface="Arial" panose="020B0604020202020204" pitchFamily="34" charset="0"/>
                <a:cs typeface="Arial" panose="020B0604020202020204" pitchFamily="34" charset="0"/>
              </a:rPr>
              <a:t>E</a:t>
            </a:r>
            <a:r>
              <a:rPr lang="fr-FR" sz="2400" dirty="0" smtClean="0">
                <a:solidFill>
                  <a:schemeClr val="bg1"/>
                </a:solidFill>
                <a:latin typeface="Arial" panose="020B0604020202020204" pitchFamily="34" charset="0"/>
                <a:cs typeface="Arial" panose="020B0604020202020204" pitchFamily="34" charset="0"/>
              </a:rPr>
              <a:t>tablir un rapport de données</a:t>
            </a:r>
            <a:endParaRPr lang="fr-FR" sz="2400" dirty="0">
              <a:solidFill>
                <a:schemeClr val="bg1"/>
              </a:solidFill>
              <a:latin typeface="Arial" panose="020B0604020202020204" pitchFamily="34" charset="0"/>
              <a:cs typeface="Arial" panose="020B0604020202020204" pitchFamily="34" charset="0"/>
            </a:endParaRPr>
          </a:p>
        </p:txBody>
      </p:sp>
      <p:sp>
        <p:nvSpPr>
          <p:cNvPr id="20" name="Answer B Foreground">
            <a:extLst>
              <a:ext uri="{FF2B5EF4-FFF2-40B4-BE49-F238E27FC236}">
                <a16:creationId xmlns:a16="http://schemas.microsoft.com/office/drawing/2014/main" id="{490DF4C1-378D-4439-8996-0A1FBCF7335A}"/>
              </a:ext>
            </a:extLst>
          </p:cNvPr>
          <p:cNvSpPr/>
          <p:nvPr/>
        </p:nvSpPr>
        <p:spPr>
          <a:xfrm>
            <a:off x="6289110" y="3473726"/>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Answer A">
            <a:extLst>
              <a:ext uri="{FF2B5EF4-FFF2-40B4-BE49-F238E27FC236}">
                <a16:creationId xmlns:a16="http://schemas.microsoft.com/office/drawing/2014/main" id="{462FB440-3802-4640-95E5-7E769F1888EB}"/>
              </a:ext>
            </a:extLst>
          </p:cNvPr>
          <p:cNvGrpSpPr/>
          <p:nvPr/>
        </p:nvGrpSpPr>
        <p:grpSpPr>
          <a:xfrm>
            <a:off x="1452890" y="3482672"/>
            <a:ext cx="4524162" cy="929685"/>
            <a:chOff x="1452892" y="4172004"/>
            <a:chExt cx="4524162" cy="929685"/>
          </a:xfrm>
          <a:solidFill>
            <a:schemeClr val="tx2">
              <a:lumMod val="50000"/>
            </a:schemeClr>
          </a:solidFill>
        </p:grpSpPr>
        <p:sp>
          <p:nvSpPr>
            <p:cNvPr id="22" name="Background">
              <a:extLst>
                <a:ext uri="{FF2B5EF4-FFF2-40B4-BE49-F238E27FC236}">
                  <a16:creationId xmlns:a16="http://schemas.microsoft.com/office/drawing/2014/main"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A">
              <a:extLst>
                <a:ext uri="{FF2B5EF4-FFF2-40B4-BE49-F238E27FC236}">
                  <a16:creationId xmlns:a16="http://schemas.microsoft.com/office/drawing/2014/main" id="{AF0BF5BB-760B-4D01-AAEE-BEDC070EF526}"/>
                </a:ext>
              </a:extLst>
            </p:cNvPr>
            <p:cNvSpPr txBox="1"/>
            <p:nvPr/>
          </p:nvSpPr>
          <p:spPr>
            <a:xfrm>
              <a:off x="1717288" y="4381083"/>
              <a:ext cx="514121" cy="523220"/>
            </a:xfrm>
            <a:prstGeom prst="rect">
              <a:avLst/>
            </a:prstGeom>
            <a:grpFill/>
          </p:spPr>
          <p:txBody>
            <a:bodyPr wrap="square" rtlCol="0">
              <a:spAutoFit/>
            </a:bodyPr>
            <a:lstStyle/>
            <a:p>
              <a:r>
                <a:rPr lang="fr-FR" sz="2800" b="1" dirty="0" smtClean="0">
                  <a:solidFill>
                    <a:srgbClr val="FFC000"/>
                  </a:solidFill>
                  <a:latin typeface="Abadi Extra Light" panose="020B0204020104020204" pitchFamily="34" charset="0"/>
                </a:rPr>
                <a:t>A:</a:t>
              </a:r>
              <a:endParaRPr lang="fr-FR" sz="2800" b="1" dirty="0">
                <a:solidFill>
                  <a:srgbClr val="FFC000"/>
                </a:solidFill>
                <a:latin typeface="Abadi Extra Light" panose="020B0204020104020204" pitchFamily="34" charset="0"/>
              </a:endParaRPr>
            </a:p>
          </p:txBody>
        </p:sp>
        <p:sp>
          <p:nvSpPr>
            <p:cNvPr id="24" name="#sl-pollanswer(0)">
              <a:extLst>
                <a:ext uri="{FF2B5EF4-FFF2-40B4-BE49-F238E27FC236}">
                  <a16:creationId xmlns:a16="http://schemas.microsoft.com/office/drawing/2014/main" id="{16388FA3-C0D9-410C-BAE2-A6485A7F9BED}"/>
                </a:ext>
              </a:extLst>
            </p:cNvPr>
            <p:cNvSpPr txBox="1"/>
            <p:nvPr/>
          </p:nvSpPr>
          <p:spPr>
            <a:xfrm>
              <a:off x="2163338" y="4185359"/>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Importer des fichiers </a:t>
              </a:r>
              <a:r>
                <a:rPr lang="fr-FR" sz="2400" dirty="0">
                  <a:solidFill>
                    <a:schemeClr val="bg1"/>
                  </a:solidFill>
                  <a:latin typeface="Arial" panose="020B0604020202020204" pitchFamily="34" charset="0"/>
                  <a:cs typeface="Arial" panose="020B0604020202020204" pitchFamily="34" charset="0"/>
                </a:rPr>
                <a:t>E</a:t>
              </a:r>
              <a:r>
                <a:rPr lang="fr-FR" sz="2400" dirty="0" smtClean="0">
                  <a:solidFill>
                    <a:schemeClr val="bg1"/>
                  </a:solidFill>
                  <a:latin typeface="Arial" panose="020B0604020202020204" pitchFamily="34" charset="0"/>
                  <a:cs typeface="Arial" panose="020B0604020202020204" pitchFamily="34" charset="0"/>
                </a:rPr>
                <a:t>xcel </a:t>
              </a:r>
              <a:endParaRPr lang="fr-FR" sz="2400" dirty="0">
                <a:solidFill>
                  <a:schemeClr val="bg1"/>
                </a:solidFill>
                <a:latin typeface="Arial" panose="020B0604020202020204" pitchFamily="34" charset="0"/>
                <a:cs typeface="Arial" panose="020B0604020202020204" pitchFamily="34" charset="0"/>
              </a:endParaRPr>
            </a:p>
          </p:txBody>
        </p:sp>
      </p:grpSp>
      <p:grpSp>
        <p:nvGrpSpPr>
          <p:cNvPr id="26" name="Question">
            <a:extLst>
              <a:ext uri="{FF2B5EF4-FFF2-40B4-BE49-F238E27FC236}">
                <a16:creationId xmlns:a16="http://schemas.microsoft.com/office/drawing/2014/main" id="{C06F0B4B-66C1-4499-A17E-4B1853F266A4}"/>
              </a:ext>
            </a:extLst>
          </p:cNvPr>
          <p:cNvGrpSpPr/>
          <p:nvPr/>
        </p:nvGrpSpPr>
        <p:grpSpPr>
          <a:xfrm>
            <a:off x="-2" y="2164769"/>
            <a:ext cx="12192000" cy="1136407"/>
            <a:chOff x="0" y="2860778"/>
            <a:chExt cx="12192000" cy="1136407"/>
          </a:xfrm>
        </p:grpSpPr>
        <p:cxnSp>
          <p:nvCxnSpPr>
            <p:cNvPr id="27" name="Line">
              <a:extLst>
                <a:ext uri="{FF2B5EF4-FFF2-40B4-BE49-F238E27FC236}">
                  <a16:creationId xmlns:a16="http://schemas.microsoft.com/office/drawing/2014/main" id="{D9A9127F-6A62-4E1D-BA5E-8DF80971DDEE}"/>
                </a:ext>
              </a:extLst>
            </p:cNvPr>
            <p:cNvCxnSpPr>
              <a:cxnSpLocks/>
            </p:cNvCxnSpPr>
            <p:nvPr/>
          </p:nvCxnSpPr>
          <p:spPr>
            <a:xfrm flipV="1">
              <a:off x="0" y="3429000"/>
              <a:ext cx="12192000" cy="1"/>
            </a:xfrm>
            <a:prstGeom prst="line">
              <a:avLst/>
            </a:prstGeom>
            <a:ln/>
          </p:spPr>
          <p:style>
            <a:lnRef idx="1">
              <a:schemeClr val="dk1"/>
            </a:lnRef>
            <a:fillRef idx="0">
              <a:schemeClr val="dk1"/>
            </a:fillRef>
            <a:effectRef idx="0">
              <a:schemeClr val="dk1"/>
            </a:effectRef>
            <a:fontRef idx="minor">
              <a:schemeClr val="tx1"/>
            </a:fontRef>
          </p:style>
        </p:cxnSp>
        <p:sp>
          <p:nvSpPr>
            <p:cNvPr id="28" name="Background">
              <a:extLst>
                <a:ext uri="{FF2B5EF4-FFF2-40B4-BE49-F238E27FC236}">
                  <a16:creationId xmlns:a16="http://schemas.microsoft.com/office/drawing/2014/main"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aseline="-25000" dirty="0"/>
            </a:p>
          </p:txBody>
        </p:sp>
        <p:sp>
          <p:nvSpPr>
            <p:cNvPr id="29" name="#sl-pollquestion()">
              <a:extLst>
                <a:ext uri="{FF2B5EF4-FFF2-40B4-BE49-F238E27FC236}">
                  <a16:creationId xmlns:a16="http://schemas.microsoft.com/office/drawing/2014/main"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Qu’est ce que je peux faire avec une tâche ?</a:t>
              </a:r>
              <a:endParaRPr lang="fr-FR" sz="2400" dirty="0">
                <a:solidFill>
                  <a:schemeClr val="bg1"/>
                </a:solidFill>
                <a:latin typeface="Arial" panose="020B0604020202020204" pitchFamily="34" charset="0"/>
                <a:cs typeface="Arial" panose="020B0604020202020204" pitchFamily="34" charset="0"/>
              </a:endParaRPr>
            </a:p>
          </p:txBody>
        </p:sp>
      </p:grpSp>
      <p:pic>
        <p:nvPicPr>
          <p:cNvPr id="30" name="Picture 4" descr="Symbole Validation&quot; Images – Parcourir 106 le catalogue de photos, vecteurs  et vidéos | Adobe Stock"/>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833" b="90000" l="10000" r="90000">
                        <a14:foregroundMark x1="59722" y1="35833" x2="59722" y2="35833"/>
                        <a14:foregroundMark x1="73056" y1="14167" x2="73056" y2="14167"/>
                      </a14:backgroundRemoval>
                    </a14:imgEffect>
                  </a14:imgLayer>
                </a14:imgProps>
              </a:ext>
              <a:ext uri="{28A0092B-C50C-407E-A947-70E740481C1C}">
                <a14:useLocalDpi xmlns:a14="http://schemas.microsoft.com/office/drawing/2010/main" val="0"/>
              </a:ext>
            </a:extLst>
          </a:blip>
          <a:srcRect/>
          <a:stretch>
            <a:fillRect/>
          </a:stretch>
        </p:blipFill>
        <p:spPr bwMode="auto">
          <a:xfrm>
            <a:off x="9898819" y="4728795"/>
            <a:ext cx="705561" cy="705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10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2" presetClass="entr" presetSubtype="8" fill="hold" nodeType="withEffect">
                                  <p:stCondLst>
                                    <p:cond delay="5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0-#ppt_w/2"/>
                                          </p:val>
                                        </p:tav>
                                        <p:tav tm="100000">
                                          <p:val>
                                            <p:strVal val="#ppt_x"/>
                                          </p:val>
                                        </p:tav>
                                      </p:tavLst>
                                    </p:anim>
                                    <p:anim calcmode="lin" valueType="num">
                                      <p:cBhvr additive="base">
                                        <p:cTn id="17" dur="500" fill="hold"/>
                                        <p:tgtEl>
                                          <p:spTgt spid="21"/>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125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1+#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125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1+#ppt_w/2"/>
                                          </p:val>
                                        </p:tav>
                                        <p:tav tm="100000">
                                          <p:val>
                                            <p:strVal val="#ppt_x"/>
                                          </p:val>
                                        </p:tav>
                                      </p:tavLst>
                                    </p:anim>
                                    <p:anim calcmode="lin" valueType="num">
                                      <p:cBhvr additive="base">
                                        <p:cTn id="25" dur="500" fill="hold"/>
                                        <p:tgtEl>
                                          <p:spTgt spid="18"/>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125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20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275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1+#ppt_w/2"/>
                                          </p:val>
                                        </p:tav>
                                        <p:tav tm="100000">
                                          <p:val>
                                            <p:strVal val="#ppt_x"/>
                                          </p:val>
                                        </p:tav>
                                      </p:tavLst>
                                    </p:anim>
                                    <p:anim calcmode="lin" valueType="num">
                                      <p:cBhvr additive="base">
                                        <p:cTn id="3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448800" y="6356350"/>
            <a:ext cx="2743200" cy="365125"/>
          </a:xfrm>
        </p:spPr>
        <p:txBody>
          <a:bodyPr/>
          <a:lstStyle/>
          <a:p>
            <a:fld id="{5576368F-74A2-41EB-A1A0-8E728342CBF4}" type="slidenum">
              <a:rPr lang="fr-FR" smtClean="0">
                <a:solidFill>
                  <a:prstClr val="black">
                    <a:tint val="75000"/>
                  </a:prstClr>
                </a:solidFill>
              </a:rPr>
              <a:pPr/>
              <a:t>55</a:t>
            </a:fld>
            <a:endParaRPr lang="fr-FR" dirty="0">
              <a:solidFill>
                <a:prstClr val="black">
                  <a:tint val="75000"/>
                </a:prstClr>
              </a:solidFill>
            </a:endParaRPr>
          </a:p>
        </p:txBody>
      </p:sp>
      <p:cxnSp>
        <p:nvCxnSpPr>
          <p:cNvPr id="16" name="Answer Line 1">
            <a:extLst>
              <a:ext uri="{FF2B5EF4-FFF2-40B4-BE49-F238E27FC236}">
                <a16:creationId xmlns:a16="http://schemas.microsoft.com/office/drawing/2014/main" id="{4B8391AD-53B3-455B-B356-5D1B26BB9840}"/>
              </a:ext>
            </a:extLst>
          </p:cNvPr>
          <p:cNvCxnSpPr>
            <a:cxnSpLocks/>
          </p:cNvCxnSpPr>
          <p:nvPr/>
        </p:nvCxnSpPr>
        <p:spPr>
          <a:xfrm>
            <a:off x="-2" y="3958525"/>
            <a:ext cx="12192000" cy="0"/>
          </a:xfrm>
          <a:prstGeom prst="line">
            <a:avLst/>
          </a:prstGeom>
          <a:ln/>
        </p:spPr>
        <p:style>
          <a:lnRef idx="1">
            <a:schemeClr val="dk1"/>
          </a:lnRef>
          <a:fillRef idx="0">
            <a:schemeClr val="dk1"/>
          </a:fillRef>
          <a:effectRef idx="0">
            <a:schemeClr val="dk1"/>
          </a:effectRef>
          <a:fontRef idx="minor">
            <a:schemeClr val="tx1"/>
          </a:fontRef>
        </p:style>
      </p:cxnSp>
      <p:sp>
        <p:nvSpPr>
          <p:cNvPr id="17" name="Answer B Background">
            <a:extLst>
              <a:ext uri="{FF2B5EF4-FFF2-40B4-BE49-F238E27FC236}">
                <a16:creationId xmlns:a16="http://schemas.microsoft.com/office/drawing/2014/main" id="{F7D689C1-286B-42FD-85DC-C81EACAC8594}"/>
              </a:ext>
            </a:extLst>
          </p:cNvPr>
          <p:cNvSpPr/>
          <p:nvPr/>
        </p:nvSpPr>
        <p:spPr>
          <a:xfrm>
            <a:off x="6274397" y="3482672"/>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Answer B Indicator">
            <a:extLst>
              <a:ext uri="{FF2B5EF4-FFF2-40B4-BE49-F238E27FC236}">
                <a16:creationId xmlns:a16="http://schemas.microsoft.com/office/drawing/2014/main" id="{6D6450C5-C7F3-4402-92DB-4F89AAB195BB}"/>
              </a:ext>
            </a:extLst>
          </p:cNvPr>
          <p:cNvSpPr txBox="1"/>
          <p:nvPr/>
        </p:nvSpPr>
        <p:spPr>
          <a:xfrm>
            <a:off x="6538793" y="3691751"/>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19" name="#sl-pollanswer(1)">
            <a:extLst>
              <a:ext uri="{FF2B5EF4-FFF2-40B4-BE49-F238E27FC236}">
                <a16:creationId xmlns:a16="http://schemas.microsoft.com/office/drawing/2014/main" id="{86D18980-FBAC-44DB-AE96-DB042EF3060A}"/>
              </a:ext>
            </a:extLst>
          </p:cNvPr>
          <p:cNvSpPr txBox="1"/>
          <p:nvPr/>
        </p:nvSpPr>
        <p:spPr>
          <a:xfrm>
            <a:off x="6984843" y="3496027"/>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Non</a:t>
            </a:r>
            <a:endParaRPr lang="fr-FR" sz="2400" dirty="0">
              <a:solidFill>
                <a:schemeClr val="bg1"/>
              </a:solidFill>
              <a:latin typeface="Arial" panose="020B0604020202020204" pitchFamily="34" charset="0"/>
              <a:cs typeface="Arial" panose="020B0604020202020204" pitchFamily="34" charset="0"/>
            </a:endParaRPr>
          </a:p>
        </p:txBody>
      </p:sp>
      <p:sp>
        <p:nvSpPr>
          <p:cNvPr id="20" name="Answer B Foreground">
            <a:extLst>
              <a:ext uri="{FF2B5EF4-FFF2-40B4-BE49-F238E27FC236}">
                <a16:creationId xmlns:a16="http://schemas.microsoft.com/office/drawing/2014/main" id="{490DF4C1-378D-4439-8996-0A1FBCF7335A}"/>
              </a:ext>
            </a:extLst>
          </p:cNvPr>
          <p:cNvSpPr/>
          <p:nvPr/>
        </p:nvSpPr>
        <p:spPr>
          <a:xfrm>
            <a:off x="6289110" y="3473726"/>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Answer A">
            <a:extLst>
              <a:ext uri="{FF2B5EF4-FFF2-40B4-BE49-F238E27FC236}">
                <a16:creationId xmlns:a16="http://schemas.microsoft.com/office/drawing/2014/main" id="{462FB440-3802-4640-95E5-7E769F1888EB}"/>
              </a:ext>
            </a:extLst>
          </p:cNvPr>
          <p:cNvGrpSpPr/>
          <p:nvPr/>
        </p:nvGrpSpPr>
        <p:grpSpPr>
          <a:xfrm>
            <a:off x="1452890" y="3482672"/>
            <a:ext cx="4524162" cy="929685"/>
            <a:chOff x="1452892" y="4172004"/>
            <a:chExt cx="4524162" cy="929685"/>
          </a:xfrm>
          <a:solidFill>
            <a:schemeClr val="tx2">
              <a:lumMod val="50000"/>
            </a:schemeClr>
          </a:solidFill>
        </p:grpSpPr>
        <p:sp>
          <p:nvSpPr>
            <p:cNvPr id="22" name="Background">
              <a:extLst>
                <a:ext uri="{FF2B5EF4-FFF2-40B4-BE49-F238E27FC236}">
                  <a16:creationId xmlns:a16="http://schemas.microsoft.com/office/drawing/2014/main"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A">
              <a:extLst>
                <a:ext uri="{FF2B5EF4-FFF2-40B4-BE49-F238E27FC236}">
                  <a16:creationId xmlns:a16="http://schemas.microsoft.com/office/drawing/2014/main" id="{AF0BF5BB-760B-4D01-AAEE-BEDC070EF526}"/>
                </a:ext>
              </a:extLst>
            </p:cNvPr>
            <p:cNvSpPr txBox="1"/>
            <p:nvPr/>
          </p:nvSpPr>
          <p:spPr>
            <a:xfrm>
              <a:off x="1717288" y="4381083"/>
              <a:ext cx="514121" cy="523220"/>
            </a:xfrm>
            <a:prstGeom prst="rect">
              <a:avLst/>
            </a:prstGeom>
            <a:grpFill/>
          </p:spPr>
          <p:txBody>
            <a:bodyPr wrap="square" rtlCol="0">
              <a:spAutoFit/>
            </a:bodyPr>
            <a:lstStyle/>
            <a:p>
              <a:r>
                <a:rPr lang="fr-FR" sz="2800" b="1" dirty="0" smtClean="0">
                  <a:solidFill>
                    <a:srgbClr val="FFC000"/>
                  </a:solidFill>
                  <a:latin typeface="Abadi Extra Light" panose="020B0204020104020204" pitchFamily="34" charset="0"/>
                </a:rPr>
                <a:t>A:</a:t>
              </a:r>
              <a:endParaRPr lang="fr-FR" sz="2800" b="1" dirty="0">
                <a:solidFill>
                  <a:srgbClr val="FFC000"/>
                </a:solidFill>
                <a:latin typeface="Abadi Extra Light" panose="020B0204020104020204" pitchFamily="34" charset="0"/>
              </a:endParaRPr>
            </a:p>
          </p:txBody>
        </p:sp>
        <p:sp>
          <p:nvSpPr>
            <p:cNvPr id="24" name="#sl-pollanswer(0)">
              <a:extLst>
                <a:ext uri="{FF2B5EF4-FFF2-40B4-BE49-F238E27FC236}">
                  <a16:creationId xmlns:a16="http://schemas.microsoft.com/office/drawing/2014/main" id="{16388FA3-C0D9-410C-BAE2-A6485A7F9BED}"/>
                </a:ext>
              </a:extLst>
            </p:cNvPr>
            <p:cNvSpPr txBox="1"/>
            <p:nvPr/>
          </p:nvSpPr>
          <p:spPr>
            <a:xfrm>
              <a:off x="2163338" y="4185359"/>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Oui</a:t>
              </a:r>
              <a:endParaRPr lang="fr-FR" sz="2400" dirty="0">
                <a:solidFill>
                  <a:schemeClr val="bg1"/>
                </a:solidFill>
                <a:latin typeface="Arial" panose="020B0604020202020204" pitchFamily="34" charset="0"/>
                <a:cs typeface="Arial" panose="020B0604020202020204" pitchFamily="34" charset="0"/>
              </a:endParaRPr>
            </a:p>
          </p:txBody>
        </p:sp>
      </p:grpSp>
      <p:grpSp>
        <p:nvGrpSpPr>
          <p:cNvPr id="26" name="Question">
            <a:extLst>
              <a:ext uri="{FF2B5EF4-FFF2-40B4-BE49-F238E27FC236}">
                <a16:creationId xmlns:a16="http://schemas.microsoft.com/office/drawing/2014/main" id="{C06F0B4B-66C1-4499-A17E-4B1853F266A4}"/>
              </a:ext>
            </a:extLst>
          </p:cNvPr>
          <p:cNvGrpSpPr/>
          <p:nvPr/>
        </p:nvGrpSpPr>
        <p:grpSpPr>
          <a:xfrm>
            <a:off x="-2" y="2164769"/>
            <a:ext cx="12192000" cy="1136407"/>
            <a:chOff x="0" y="2860778"/>
            <a:chExt cx="12192000" cy="1136407"/>
          </a:xfrm>
        </p:grpSpPr>
        <p:cxnSp>
          <p:nvCxnSpPr>
            <p:cNvPr id="27" name="Line">
              <a:extLst>
                <a:ext uri="{FF2B5EF4-FFF2-40B4-BE49-F238E27FC236}">
                  <a16:creationId xmlns:a16="http://schemas.microsoft.com/office/drawing/2014/main" id="{D9A9127F-6A62-4E1D-BA5E-8DF80971DDEE}"/>
                </a:ext>
              </a:extLst>
            </p:cNvPr>
            <p:cNvCxnSpPr>
              <a:cxnSpLocks/>
            </p:cNvCxnSpPr>
            <p:nvPr/>
          </p:nvCxnSpPr>
          <p:spPr>
            <a:xfrm flipV="1">
              <a:off x="0" y="3429000"/>
              <a:ext cx="12192000" cy="1"/>
            </a:xfrm>
            <a:prstGeom prst="line">
              <a:avLst/>
            </a:prstGeom>
            <a:ln/>
          </p:spPr>
          <p:style>
            <a:lnRef idx="1">
              <a:schemeClr val="dk1"/>
            </a:lnRef>
            <a:fillRef idx="0">
              <a:schemeClr val="dk1"/>
            </a:fillRef>
            <a:effectRef idx="0">
              <a:schemeClr val="dk1"/>
            </a:effectRef>
            <a:fontRef idx="minor">
              <a:schemeClr val="tx1"/>
            </a:fontRef>
          </p:style>
        </p:cxnSp>
        <p:sp>
          <p:nvSpPr>
            <p:cNvPr id="28" name="Background">
              <a:extLst>
                <a:ext uri="{FF2B5EF4-FFF2-40B4-BE49-F238E27FC236}">
                  <a16:creationId xmlns:a16="http://schemas.microsoft.com/office/drawing/2014/main"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aseline="-25000" dirty="0"/>
            </a:p>
          </p:txBody>
        </p:sp>
        <p:sp>
          <p:nvSpPr>
            <p:cNvPr id="29" name="#sl-pollquestion()">
              <a:extLst>
                <a:ext uri="{FF2B5EF4-FFF2-40B4-BE49-F238E27FC236}">
                  <a16:creationId xmlns:a16="http://schemas.microsoft.com/office/drawing/2014/main"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Une tâche génère t’elle toujours une table de sortie?</a:t>
              </a:r>
              <a:endParaRPr lang="fr-FR" sz="2400" dirty="0">
                <a:solidFill>
                  <a:schemeClr val="bg1"/>
                </a:solidFill>
                <a:latin typeface="Arial" panose="020B0604020202020204" pitchFamily="34" charset="0"/>
                <a:cs typeface="Arial" panose="020B0604020202020204" pitchFamily="34" charset="0"/>
              </a:endParaRPr>
            </a:p>
          </p:txBody>
        </p:sp>
      </p:grpSp>
      <p:pic>
        <p:nvPicPr>
          <p:cNvPr id="30" name="Picture 4" descr="Symbole Validation&quot; Images – Parcourir 106 le catalogue de photos, vecteurs  et vidéos | Adobe Stock"/>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833" b="90000" l="10000" r="90000">
                        <a14:foregroundMark x1="59722" y1="35833" x2="59722" y2="35833"/>
                        <a14:foregroundMark x1="73056" y1="14167" x2="73056" y2="14167"/>
                      </a14:backgroundRemoval>
                    </a14:imgEffect>
                  </a14:imgLayer>
                </a14:imgProps>
              </a:ext>
              <a:ext uri="{28A0092B-C50C-407E-A947-70E740481C1C}">
                <a14:useLocalDpi xmlns:a14="http://schemas.microsoft.com/office/drawing/2010/main" val="0"/>
              </a:ext>
            </a:extLst>
          </a:blip>
          <a:srcRect/>
          <a:stretch>
            <a:fillRect/>
          </a:stretch>
        </p:blipFill>
        <p:spPr bwMode="auto">
          <a:xfrm>
            <a:off x="9628129" y="3631725"/>
            <a:ext cx="705561" cy="705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29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2" presetClass="entr" presetSubtype="8" fill="hold" nodeType="withEffect">
                                  <p:stCondLst>
                                    <p:cond delay="50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0-#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125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125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25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448800" y="6356350"/>
            <a:ext cx="2743200" cy="365125"/>
          </a:xfrm>
        </p:spPr>
        <p:txBody>
          <a:bodyPr/>
          <a:lstStyle/>
          <a:p>
            <a:fld id="{5576368F-74A2-41EB-A1A0-8E728342CBF4}" type="slidenum">
              <a:rPr lang="fr-FR" smtClean="0">
                <a:solidFill>
                  <a:prstClr val="black">
                    <a:tint val="75000"/>
                  </a:prstClr>
                </a:solidFill>
              </a:rPr>
              <a:pPr/>
              <a:t>56</a:t>
            </a:fld>
            <a:endParaRPr lang="fr-FR" dirty="0">
              <a:solidFill>
                <a:prstClr val="black">
                  <a:tint val="75000"/>
                </a:prstClr>
              </a:solidFill>
            </a:endParaRPr>
          </a:p>
        </p:txBody>
      </p:sp>
      <p:cxnSp>
        <p:nvCxnSpPr>
          <p:cNvPr id="7" name="Answer Line 2">
            <a:extLst>
              <a:ext uri="{FF2B5EF4-FFF2-40B4-BE49-F238E27FC236}">
                <a16:creationId xmlns:a16="http://schemas.microsoft.com/office/drawing/2014/main" id="{4B5767AD-D5A3-42E8-94D6-CC3C8423DF69}"/>
              </a:ext>
            </a:extLst>
          </p:cNvPr>
          <p:cNvCxnSpPr>
            <a:cxnSpLocks/>
          </p:cNvCxnSpPr>
          <p:nvPr/>
        </p:nvCxnSpPr>
        <p:spPr>
          <a:xfrm>
            <a:off x="2270" y="5086740"/>
            <a:ext cx="12192000" cy="0"/>
          </a:xfrm>
          <a:prstGeom prst="line">
            <a:avLst/>
          </a:prstGeom>
          <a:ln/>
        </p:spPr>
        <p:style>
          <a:lnRef idx="1">
            <a:schemeClr val="dk1"/>
          </a:lnRef>
          <a:fillRef idx="0">
            <a:schemeClr val="dk1"/>
          </a:fillRef>
          <a:effectRef idx="0">
            <a:schemeClr val="dk1"/>
          </a:effectRef>
          <a:fontRef idx="minor">
            <a:schemeClr val="tx1"/>
          </a:fontRef>
        </p:style>
      </p:cxnSp>
      <p:grpSp>
        <p:nvGrpSpPr>
          <p:cNvPr id="8" name="Answer D">
            <a:extLst>
              <a:ext uri="{FF2B5EF4-FFF2-40B4-BE49-F238E27FC236}">
                <a16:creationId xmlns:a16="http://schemas.microsoft.com/office/drawing/2014/main" id="{63AD585E-E59E-4654-9EA7-4D03C089D3F1}"/>
              </a:ext>
            </a:extLst>
          </p:cNvPr>
          <p:cNvGrpSpPr/>
          <p:nvPr/>
        </p:nvGrpSpPr>
        <p:grpSpPr>
          <a:xfrm>
            <a:off x="6276669" y="4610887"/>
            <a:ext cx="4524162" cy="929685"/>
            <a:chOff x="1452892" y="4172004"/>
            <a:chExt cx="4524162" cy="929685"/>
          </a:xfrm>
          <a:solidFill>
            <a:schemeClr val="tx2">
              <a:lumMod val="50000"/>
            </a:schemeClr>
          </a:solidFill>
        </p:grpSpPr>
        <p:sp>
          <p:nvSpPr>
            <p:cNvPr id="9" name="Background">
              <a:extLst>
                <a:ext uri="{FF2B5EF4-FFF2-40B4-BE49-F238E27FC236}">
                  <a16:creationId xmlns:a16="http://schemas.microsoft.com/office/drawing/2014/main" id="{36A76643-4BF8-4435-9B71-F6EE643CC045}"/>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D">
              <a:extLst>
                <a:ext uri="{FF2B5EF4-FFF2-40B4-BE49-F238E27FC236}">
                  <a16:creationId xmlns:a16="http://schemas.microsoft.com/office/drawing/2014/main" id="{8A95E103-8F66-4D64-A86B-5A8340642A19}"/>
                </a:ext>
              </a:extLst>
            </p:cNvPr>
            <p:cNvSpPr txBox="1"/>
            <p:nvPr/>
          </p:nvSpPr>
          <p:spPr>
            <a:xfrm>
              <a:off x="1717288" y="4381083"/>
              <a:ext cx="612210" cy="523220"/>
            </a:xfrm>
            <a:prstGeom prst="rect">
              <a:avLst/>
            </a:prstGeom>
            <a:grpFill/>
          </p:spPr>
          <p:txBody>
            <a:bodyPr wrap="square" rtlCol="0">
              <a:spAutoFit/>
            </a:bodyPr>
            <a:lstStyle/>
            <a:p>
              <a:r>
                <a:rPr lang="fr-FR" sz="2800" b="1" dirty="0" smtClean="0">
                  <a:solidFill>
                    <a:srgbClr val="FFC000"/>
                  </a:solidFill>
                  <a:latin typeface="Abadi Extra Light" panose="020B0204020104020204" pitchFamily="34" charset="0"/>
                </a:rPr>
                <a:t>D:</a:t>
              </a:r>
              <a:endParaRPr lang="fr-FR" sz="2800" b="1" dirty="0">
                <a:solidFill>
                  <a:srgbClr val="FFC000"/>
                </a:solidFill>
                <a:latin typeface="Abadi Extra Light" panose="020B0204020104020204" pitchFamily="34" charset="0"/>
              </a:endParaRPr>
            </a:p>
          </p:txBody>
        </p:sp>
        <p:sp>
          <p:nvSpPr>
            <p:cNvPr id="11" name="#sl-pollanswer(3)">
              <a:extLst>
                <a:ext uri="{FF2B5EF4-FFF2-40B4-BE49-F238E27FC236}">
                  <a16:creationId xmlns:a16="http://schemas.microsoft.com/office/drawing/2014/main" id="{690873F6-EFE2-46C3-A7A3-6C2418344F6A}"/>
                </a:ext>
              </a:extLst>
            </p:cNvPr>
            <p:cNvSpPr txBox="1"/>
            <p:nvPr/>
          </p:nvSpPr>
          <p:spPr>
            <a:xfrm>
              <a:off x="2163338" y="4185359"/>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Toutes ces réponses</a:t>
              </a:r>
              <a:endParaRPr lang="fr-FR" sz="2400" dirty="0">
                <a:solidFill>
                  <a:schemeClr val="bg1"/>
                </a:solidFill>
                <a:latin typeface="Arial" panose="020B0604020202020204" pitchFamily="34" charset="0"/>
                <a:cs typeface="Arial" panose="020B0604020202020204" pitchFamily="34" charset="0"/>
              </a:endParaRPr>
            </a:p>
          </p:txBody>
        </p:sp>
      </p:grpSp>
      <p:grpSp>
        <p:nvGrpSpPr>
          <p:cNvPr id="12" name="Answer C">
            <a:extLst>
              <a:ext uri="{FF2B5EF4-FFF2-40B4-BE49-F238E27FC236}">
                <a16:creationId xmlns:a16="http://schemas.microsoft.com/office/drawing/2014/main" id="{C6656839-03AB-4C47-9D6D-1723E4753444}"/>
              </a:ext>
            </a:extLst>
          </p:cNvPr>
          <p:cNvGrpSpPr/>
          <p:nvPr/>
        </p:nvGrpSpPr>
        <p:grpSpPr>
          <a:xfrm>
            <a:off x="1455162" y="4610887"/>
            <a:ext cx="4524162" cy="929685"/>
            <a:chOff x="1452892" y="4172004"/>
            <a:chExt cx="4524162" cy="929685"/>
          </a:xfrm>
        </p:grpSpPr>
        <p:sp>
          <p:nvSpPr>
            <p:cNvPr id="13" name="Background">
              <a:extLst>
                <a:ext uri="{FF2B5EF4-FFF2-40B4-BE49-F238E27FC236}">
                  <a16:creationId xmlns:a16="http://schemas.microsoft.com/office/drawing/2014/main" id="{CAF9EA78-6535-47A6-9C3D-151F26C5CB6D}"/>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C">
              <a:extLst>
                <a:ext uri="{FF2B5EF4-FFF2-40B4-BE49-F238E27FC236}">
                  <a16:creationId xmlns:a16="http://schemas.microsoft.com/office/drawing/2014/main" id="{0A42DF7F-9A81-403B-B6F2-BECB2A47D827}"/>
                </a:ext>
              </a:extLst>
            </p:cNvPr>
            <p:cNvSpPr txBox="1"/>
            <p:nvPr/>
          </p:nvSpPr>
          <p:spPr>
            <a:xfrm>
              <a:off x="1717288" y="4381083"/>
              <a:ext cx="511849" cy="523220"/>
            </a:xfrm>
            <a:prstGeom prst="rect">
              <a:avLst/>
            </a:prstGeom>
            <a:noFill/>
          </p:spPr>
          <p:txBody>
            <a:bodyPr wrap="square" rtlCol="0">
              <a:spAutoFit/>
            </a:bodyPr>
            <a:lstStyle/>
            <a:p>
              <a:r>
                <a:rPr lang="fr-FR" sz="2800" b="1" dirty="0" smtClean="0">
                  <a:solidFill>
                    <a:srgbClr val="FFC000"/>
                  </a:solidFill>
                  <a:latin typeface="Abadi Extra Light" panose="020B0204020104020204" pitchFamily="34" charset="0"/>
                </a:rPr>
                <a:t>C:</a:t>
              </a:r>
              <a:endParaRPr lang="fr-FR" sz="2800" b="1" dirty="0">
                <a:solidFill>
                  <a:srgbClr val="FFC000"/>
                </a:solidFill>
                <a:latin typeface="Abadi Extra Light" panose="020B0204020104020204" pitchFamily="34" charset="0"/>
              </a:endParaRPr>
            </a:p>
          </p:txBody>
        </p:sp>
        <p:sp>
          <p:nvSpPr>
            <p:cNvPr id="15" name="#sl-pollanswer(2)">
              <a:extLst>
                <a:ext uri="{FF2B5EF4-FFF2-40B4-BE49-F238E27FC236}">
                  <a16:creationId xmlns:a16="http://schemas.microsoft.com/office/drawing/2014/main" id="{985A755B-6005-4A92-9653-CCE85E8BBC24}"/>
                </a:ext>
              </a:extLst>
            </p:cNvPr>
            <p:cNvSpPr txBox="1"/>
            <p:nvPr/>
          </p:nvSpPr>
          <p:spPr>
            <a:xfrm>
              <a:off x="2163338" y="4185359"/>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Filtrer une table  </a:t>
              </a:r>
              <a:endParaRPr lang="fr-FR" sz="2400" dirty="0">
                <a:solidFill>
                  <a:schemeClr val="bg1"/>
                </a:solidFill>
                <a:latin typeface="Arial" panose="020B0604020202020204" pitchFamily="34" charset="0"/>
                <a:cs typeface="Arial" panose="020B0604020202020204" pitchFamily="34" charset="0"/>
              </a:endParaRPr>
            </a:p>
          </p:txBody>
        </p:sp>
      </p:grpSp>
      <p:cxnSp>
        <p:nvCxnSpPr>
          <p:cNvPr id="16" name="Answer Line 1">
            <a:extLst>
              <a:ext uri="{FF2B5EF4-FFF2-40B4-BE49-F238E27FC236}">
                <a16:creationId xmlns:a16="http://schemas.microsoft.com/office/drawing/2014/main" id="{4B8391AD-53B3-455B-B356-5D1B26BB9840}"/>
              </a:ext>
            </a:extLst>
          </p:cNvPr>
          <p:cNvCxnSpPr>
            <a:cxnSpLocks/>
          </p:cNvCxnSpPr>
          <p:nvPr/>
        </p:nvCxnSpPr>
        <p:spPr>
          <a:xfrm>
            <a:off x="-2" y="3958525"/>
            <a:ext cx="12192000" cy="0"/>
          </a:xfrm>
          <a:prstGeom prst="line">
            <a:avLst/>
          </a:prstGeom>
          <a:ln/>
        </p:spPr>
        <p:style>
          <a:lnRef idx="1">
            <a:schemeClr val="dk1"/>
          </a:lnRef>
          <a:fillRef idx="0">
            <a:schemeClr val="dk1"/>
          </a:fillRef>
          <a:effectRef idx="0">
            <a:schemeClr val="dk1"/>
          </a:effectRef>
          <a:fontRef idx="minor">
            <a:schemeClr val="tx1"/>
          </a:fontRef>
        </p:style>
      </p:cxnSp>
      <p:sp>
        <p:nvSpPr>
          <p:cNvPr id="17" name="Answer B Background">
            <a:extLst>
              <a:ext uri="{FF2B5EF4-FFF2-40B4-BE49-F238E27FC236}">
                <a16:creationId xmlns:a16="http://schemas.microsoft.com/office/drawing/2014/main" id="{F7D689C1-286B-42FD-85DC-C81EACAC8594}"/>
              </a:ext>
            </a:extLst>
          </p:cNvPr>
          <p:cNvSpPr/>
          <p:nvPr/>
        </p:nvSpPr>
        <p:spPr>
          <a:xfrm>
            <a:off x="6274397" y="3482672"/>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Answer B Indicator">
            <a:extLst>
              <a:ext uri="{FF2B5EF4-FFF2-40B4-BE49-F238E27FC236}">
                <a16:creationId xmlns:a16="http://schemas.microsoft.com/office/drawing/2014/main" id="{6D6450C5-C7F3-4402-92DB-4F89AAB195BB}"/>
              </a:ext>
            </a:extLst>
          </p:cNvPr>
          <p:cNvSpPr txBox="1"/>
          <p:nvPr/>
        </p:nvSpPr>
        <p:spPr>
          <a:xfrm>
            <a:off x="6538793" y="3691751"/>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19" name="#sl-pollanswer(1)">
            <a:extLst>
              <a:ext uri="{FF2B5EF4-FFF2-40B4-BE49-F238E27FC236}">
                <a16:creationId xmlns:a16="http://schemas.microsoft.com/office/drawing/2014/main" id="{86D18980-FBAC-44DB-AE96-DB042EF3060A}"/>
              </a:ext>
            </a:extLst>
          </p:cNvPr>
          <p:cNvSpPr txBox="1"/>
          <p:nvPr/>
        </p:nvSpPr>
        <p:spPr>
          <a:xfrm>
            <a:off x="6984843" y="3496027"/>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Non</a:t>
            </a:r>
            <a:endParaRPr lang="fr-FR" sz="2400" dirty="0">
              <a:solidFill>
                <a:schemeClr val="bg1"/>
              </a:solidFill>
              <a:latin typeface="Arial" panose="020B0604020202020204" pitchFamily="34" charset="0"/>
              <a:cs typeface="Arial" panose="020B0604020202020204" pitchFamily="34" charset="0"/>
            </a:endParaRPr>
          </a:p>
        </p:txBody>
      </p:sp>
      <p:sp>
        <p:nvSpPr>
          <p:cNvPr id="20" name="Answer B Foreground">
            <a:extLst>
              <a:ext uri="{FF2B5EF4-FFF2-40B4-BE49-F238E27FC236}">
                <a16:creationId xmlns:a16="http://schemas.microsoft.com/office/drawing/2014/main" id="{490DF4C1-378D-4439-8996-0A1FBCF7335A}"/>
              </a:ext>
            </a:extLst>
          </p:cNvPr>
          <p:cNvSpPr/>
          <p:nvPr/>
        </p:nvSpPr>
        <p:spPr>
          <a:xfrm>
            <a:off x="6289110" y="3473726"/>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Answer A">
            <a:extLst>
              <a:ext uri="{FF2B5EF4-FFF2-40B4-BE49-F238E27FC236}">
                <a16:creationId xmlns:a16="http://schemas.microsoft.com/office/drawing/2014/main" id="{462FB440-3802-4640-95E5-7E769F1888EB}"/>
              </a:ext>
            </a:extLst>
          </p:cNvPr>
          <p:cNvGrpSpPr/>
          <p:nvPr/>
        </p:nvGrpSpPr>
        <p:grpSpPr>
          <a:xfrm>
            <a:off x="1452890" y="3482672"/>
            <a:ext cx="4524162" cy="929685"/>
            <a:chOff x="1452892" y="4172004"/>
            <a:chExt cx="4524162" cy="929685"/>
          </a:xfrm>
          <a:solidFill>
            <a:schemeClr val="tx2">
              <a:lumMod val="50000"/>
            </a:schemeClr>
          </a:solidFill>
        </p:grpSpPr>
        <p:sp>
          <p:nvSpPr>
            <p:cNvPr id="22" name="Background">
              <a:extLst>
                <a:ext uri="{FF2B5EF4-FFF2-40B4-BE49-F238E27FC236}">
                  <a16:creationId xmlns:a16="http://schemas.microsoft.com/office/drawing/2014/main"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A">
              <a:extLst>
                <a:ext uri="{FF2B5EF4-FFF2-40B4-BE49-F238E27FC236}">
                  <a16:creationId xmlns:a16="http://schemas.microsoft.com/office/drawing/2014/main" id="{AF0BF5BB-760B-4D01-AAEE-BEDC070EF526}"/>
                </a:ext>
              </a:extLst>
            </p:cNvPr>
            <p:cNvSpPr txBox="1"/>
            <p:nvPr/>
          </p:nvSpPr>
          <p:spPr>
            <a:xfrm>
              <a:off x="1717288" y="4381083"/>
              <a:ext cx="514121" cy="523220"/>
            </a:xfrm>
            <a:prstGeom prst="rect">
              <a:avLst/>
            </a:prstGeom>
            <a:grpFill/>
          </p:spPr>
          <p:txBody>
            <a:bodyPr wrap="square" rtlCol="0">
              <a:spAutoFit/>
            </a:bodyPr>
            <a:lstStyle/>
            <a:p>
              <a:r>
                <a:rPr lang="fr-FR" sz="2800" b="1" dirty="0" smtClean="0">
                  <a:solidFill>
                    <a:srgbClr val="FFC000"/>
                  </a:solidFill>
                  <a:latin typeface="Abadi Extra Light" panose="020B0204020104020204" pitchFamily="34" charset="0"/>
                </a:rPr>
                <a:t>A:</a:t>
              </a:r>
              <a:endParaRPr lang="fr-FR" sz="2800" b="1" dirty="0">
                <a:solidFill>
                  <a:srgbClr val="FFC000"/>
                </a:solidFill>
                <a:latin typeface="Abadi Extra Light" panose="020B0204020104020204" pitchFamily="34" charset="0"/>
              </a:endParaRPr>
            </a:p>
          </p:txBody>
        </p:sp>
        <p:sp>
          <p:nvSpPr>
            <p:cNvPr id="24" name="#sl-pollanswer(0)">
              <a:extLst>
                <a:ext uri="{FF2B5EF4-FFF2-40B4-BE49-F238E27FC236}">
                  <a16:creationId xmlns:a16="http://schemas.microsoft.com/office/drawing/2014/main" id="{16388FA3-C0D9-410C-BAE2-A6485A7F9BED}"/>
                </a:ext>
              </a:extLst>
            </p:cNvPr>
            <p:cNvSpPr txBox="1"/>
            <p:nvPr/>
          </p:nvSpPr>
          <p:spPr>
            <a:xfrm>
              <a:off x="2163338" y="4185359"/>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Oui</a:t>
              </a:r>
              <a:endParaRPr lang="fr-FR" sz="2400" dirty="0">
                <a:solidFill>
                  <a:schemeClr val="bg1"/>
                </a:solidFill>
                <a:latin typeface="Arial" panose="020B0604020202020204" pitchFamily="34" charset="0"/>
                <a:cs typeface="Arial" panose="020B0604020202020204" pitchFamily="34" charset="0"/>
              </a:endParaRPr>
            </a:p>
          </p:txBody>
        </p:sp>
      </p:grpSp>
      <p:grpSp>
        <p:nvGrpSpPr>
          <p:cNvPr id="26" name="Question">
            <a:extLst>
              <a:ext uri="{FF2B5EF4-FFF2-40B4-BE49-F238E27FC236}">
                <a16:creationId xmlns:a16="http://schemas.microsoft.com/office/drawing/2014/main" id="{C06F0B4B-66C1-4499-A17E-4B1853F266A4}"/>
              </a:ext>
            </a:extLst>
          </p:cNvPr>
          <p:cNvGrpSpPr/>
          <p:nvPr/>
        </p:nvGrpSpPr>
        <p:grpSpPr>
          <a:xfrm>
            <a:off x="-2" y="2164769"/>
            <a:ext cx="12192000" cy="1136407"/>
            <a:chOff x="0" y="2860778"/>
            <a:chExt cx="12192000" cy="1136407"/>
          </a:xfrm>
        </p:grpSpPr>
        <p:cxnSp>
          <p:nvCxnSpPr>
            <p:cNvPr id="27" name="Line">
              <a:extLst>
                <a:ext uri="{FF2B5EF4-FFF2-40B4-BE49-F238E27FC236}">
                  <a16:creationId xmlns:a16="http://schemas.microsoft.com/office/drawing/2014/main" id="{D9A9127F-6A62-4E1D-BA5E-8DF80971DDEE}"/>
                </a:ext>
              </a:extLst>
            </p:cNvPr>
            <p:cNvCxnSpPr>
              <a:cxnSpLocks/>
            </p:cNvCxnSpPr>
            <p:nvPr/>
          </p:nvCxnSpPr>
          <p:spPr>
            <a:xfrm flipV="1">
              <a:off x="0" y="3429000"/>
              <a:ext cx="12192000" cy="1"/>
            </a:xfrm>
            <a:prstGeom prst="line">
              <a:avLst/>
            </a:prstGeom>
            <a:ln/>
          </p:spPr>
          <p:style>
            <a:lnRef idx="1">
              <a:schemeClr val="dk1"/>
            </a:lnRef>
            <a:fillRef idx="0">
              <a:schemeClr val="dk1"/>
            </a:fillRef>
            <a:effectRef idx="0">
              <a:schemeClr val="dk1"/>
            </a:effectRef>
            <a:fontRef idx="minor">
              <a:schemeClr val="tx1"/>
            </a:fontRef>
          </p:style>
        </p:cxnSp>
        <p:sp>
          <p:nvSpPr>
            <p:cNvPr id="28" name="Background">
              <a:extLst>
                <a:ext uri="{FF2B5EF4-FFF2-40B4-BE49-F238E27FC236}">
                  <a16:creationId xmlns:a16="http://schemas.microsoft.com/office/drawing/2014/main"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aseline="-25000" dirty="0"/>
            </a:p>
          </p:txBody>
        </p:sp>
        <p:sp>
          <p:nvSpPr>
            <p:cNvPr id="29" name="#sl-pollquestion()">
              <a:extLst>
                <a:ext uri="{FF2B5EF4-FFF2-40B4-BE49-F238E27FC236}">
                  <a16:creationId xmlns:a16="http://schemas.microsoft.com/office/drawing/2014/main"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Une tâche est-elle toujours liée à une source de données?</a:t>
              </a:r>
              <a:endParaRPr lang="fr-FR" sz="2400" dirty="0">
                <a:solidFill>
                  <a:schemeClr val="bg1"/>
                </a:solidFill>
                <a:latin typeface="Arial" panose="020B0604020202020204" pitchFamily="34" charset="0"/>
                <a:cs typeface="Arial" panose="020B0604020202020204" pitchFamily="34" charset="0"/>
              </a:endParaRPr>
            </a:p>
          </p:txBody>
        </p:sp>
      </p:grpSp>
      <p:pic>
        <p:nvPicPr>
          <p:cNvPr id="30" name="Picture 4" descr="Symbole Validation&quot; Images – Parcourir 106 le catalogue de photos, vecteurs  et vidéos | Adobe Stock"/>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833" b="90000" l="10000" r="90000">
                        <a14:foregroundMark x1="59722" y1="35833" x2="59722" y2="35833"/>
                        <a14:foregroundMark x1="73056" y1="14167" x2="73056" y2="14167"/>
                      </a14:backgroundRemoval>
                    </a14:imgEffect>
                  </a14:imgLayer>
                </a14:imgProps>
              </a:ext>
              <a:ext uri="{28A0092B-C50C-407E-A947-70E740481C1C}">
                <a14:useLocalDpi xmlns:a14="http://schemas.microsoft.com/office/drawing/2010/main" val="0"/>
              </a:ext>
            </a:extLst>
          </a:blip>
          <a:srcRect/>
          <a:stretch>
            <a:fillRect/>
          </a:stretch>
        </p:blipFill>
        <p:spPr bwMode="auto">
          <a:xfrm>
            <a:off x="4922642" y="3623686"/>
            <a:ext cx="705561" cy="705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84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2" presetClass="entr" presetSubtype="8" fill="hold" nodeType="withEffect">
                                  <p:stCondLst>
                                    <p:cond delay="5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0-#ppt_w/2"/>
                                          </p:val>
                                        </p:tav>
                                        <p:tav tm="100000">
                                          <p:val>
                                            <p:strVal val="#ppt_x"/>
                                          </p:val>
                                        </p:tav>
                                      </p:tavLst>
                                    </p:anim>
                                    <p:anim calcmode="lin" valueType="num">
                                      <p:cBhvr additive="base">
                                        <p:cTn id="17" dur="500" fill="hold"/>
                                        <p:tgtEl>
                                          <p:spTgt spid="21"/>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125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1+#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125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1+#ppt_w/2"/>
                                          </p:val>
                                        </p:tav>
                                        <p:tav tm="100000">
                                          <p:val>
                                            <p:strVal val="#ppt_x"/>
                                          </p:val>
                                        </p:tav>
                                      </p:tavLst>
                                    </p:anim>
                                    <p:anim calcmode="lin" valueType="num">
                                      <p:cBhvr additive="base">
                                        <p:cTn id="25" dur="500" fill="hold"/>
                                        <p:tgtEl>
                                          <p:spTgt spid="18"/>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125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20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275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1+#ppt_w/2"/>
                                          </p:val>
                                        </p:tav>
                                        <p:tav tm="100000">
                                          <p:val>
                                            <p:strVal val="#ppt_x"/>
                                          </p:val>
                                        </p:tav>
                                      </p:tavLst>
                                    </p:anim>
                                    <p:anim calcmode="lin" valueType="num">
                                      <p:cBhvr additive="base">
                                        <p:cTn id="3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294967295"/>
          </p:nvPr>
        </p:nvSpPr>
        <p:spPr>
          <a:xfrm>
            <a:off x="9448800" y="6356350"/>
            <a:ext cx="2743200" cy="365125"/>
          </a:xfrm>
        </p:spPr>
        <p:txBody>
          <a:bodyPr/>
          <a:lstStyle/>
          <a:p>
            <a:fld id="{5576368F-74A2-41EB-A1A0-8E728342CBF4}" type="slidenum">
              <a:rPr lang="fr-FR" smtClean="0">
                <a:solidFill>
                  <a:prstClr val="black">
                    <a:tint val="75000"/>
                  </a:prstClr>
                </a:solidFill>
              </a:rPr>
              <a:pPr/>
              <a:t>57</a:t>
            </a:fld>
            <a:endParaRPr lang="fr-FR" dirty="0">
              <a:solidFill>
                <a:prstClr val="black">
                  <a:tint val="75000"/>
                </a:prstClr>
              </a:solidFill>
            </a:endParaRPr>
          </a:p>
        </p:txBody>
      </p:sp>
      <p:cxnSp>
        <p:nvCxnSpPr>
          <p:cNvPr id="16" name="Answer Line 1">
            <a:extLst>
              <a:ext uri="{FF2B5EF4-FFF2-40B4-BE49-F238E27FC236}">
                <a16:creationId xmlns:a16="http://schemas.microsoft.com/office/drawing/2014/main" id="{4B8391AD-53B3-455B-B356-5D1B26BB9840}"/>
              </a:ext>
            </a:extLst>
          </p:cNvPr>
          <p:cNvCxnSpPr>
            <a:cxnSpLocks/>
          </p:cNvCxnSpPr>
          <p:nvPr/>
        </p:nvCxnSpPr>
        <p:spPr>
          <a:xfrm>
            <a:off x="-2" y="3958525"/>
            <a:ext cx="12192000" cy="0"/>
          </a:xfrm>
          <a:prstGeom prst="line">
            <a:avLst/>
          </a:prstGeom>
          <a:ln/>
        </p:spPr>
        <p:style>
          <a:lnRef idx="1">
            <a:schemeClr val="dk1"/>
          </a:lnRef>
          <a:fillRef idx="0">
            <a:schemeClr val="dk1"/>
          </a:fillRef>
          <a:effectRef idx="0">
            <a:schemeClr val="dk1"/>
          </a:effectRef>
          <a:fontRef idx="minor">
            <a:schemeClr val="tx1"/>
          </a:fontRef>
        </p:style>
      </p:cxnSp>
      <p:sp>
        <p:nvSpPr>
          <p:cNvPr id="17" name="Answer B Background">
            <a:extLst>
              <a:ext uri="{FF2B5EF4-FFF2-40B4-BE49-F238E27FC236}">
                <a16:creationId xmlns:a16="http://schemas.microsoft.com/office/drawing/2014/main" id="{F7D689C1-286B-42FD-85DC-C81EACAC8594}"/>
              </a:ext>
            </a:extLst>
          </p:cNvPr>
          <p:cNvSpPr/>
          <p:nvPr/>
        </p:nvSpPr>
        <p:spPr>
          <a:xfrm>
            <a:off x="6274397" y="3482672"/>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Answer B Indicator">
            <a:extLst>
              <a:ext uri="{FF2B5EF4-FFF2-40B4-BE49-F238E27FC236}">
                <a16:creationId xmlns:a16="http://schemas.microsoft.com/office/drawing/2014/main" id="{6D6450C5-C7F3-4402-92DB-4F89AAB195BB}"/>
              </a:ext>
            </a:extLst>
          </p:cNvPr>
          <p:cNvSpPr txBox="1"/>
          <p:nvPr/>
        </p:nvSpPr>
        <p:spPr>
          <a:xfrm>
            <a:off x="6538793" y="3691751"/>
            <a:ext cx="496626" cy="523220"/>
          </a:xfrm>
          <a:prstGeom prst="rect">
            <a:avLst/>
          </a:prstGeom>
          <a:noFill/>
        </p:spPr>
        <p:txBody>
          <a:bodyPr wrap="square" rtlCol="0">
            <a:spAutoFit/>
          </a:bodyPr>
          <a:lstStyle/>
          <a:p>
            <a:r>
              <a:rPr lang="de-AT" sz="2800" b="1" dirty="0">
                <a:solidFill>
                  <a:srgbClr val="FFC000"/>
                </a:solidFill>
                <a:latin typeface="Abadi Extra Light" panose="020B0204020104020204" pitchFamily="34" charset="0"/>
              </a:rPr>
              <a:t>B:</a:t>
            </a:r>
          </a:p>
        </p:txBody>
      </p:sp>
      <p:sp>
        <p:nvSpPr>
          <p:cNvPr id="19" name="#sl-pollanswer(1)">
            <a:extLst>
              <a:ext uri="{FF2B5EF4-FFF2-40B4-BE49-F238E27FC236}">
                <a16:creationId xmlns:a16="http://schemas.microsoft.com/office/drawing/2014/main" id="{86D18980-FBAC-44DB-AE96-DB042EF3060A}"/>
              </a:ext>
            </a:extLst>
          </p:cNvPr>
          <p:cNvSpPr txBox="1"/>
          <p:nvPr/>
        </p:nvSpPr>
        <p:spPr>
          <a:xfrm>
            <a:off x="6984843" y="3496027"/>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Non</a:t>
            </a:r>
            <a:endParaRPr lang="fr-FR" sz="2400" dirty="0">
              <a:solidFill>
                <a:schemeClr val="bg1"/>
              </a:solidFill>
              <a:latin typeface="Arial" panose="020B0604020202020204" pitchFamily="34" charset="0"/>
              <a:cs typeface="Arial" panose="020B0604020202020204" pitchFamily="34" charset="0"/>
            </a:endParaRPr>
          </a:p>
        </p:txBody>
      </p:sp>
      <p:sp>
        <p:nvSpPr>
          <p:cNvPr id="20" name="Answer B Foreground">
            <a:extLst>
              <a:ext uri="{FF2B5EF4-FFF2-40B4-BE49-F238E27FC236}">
                <a16:creationId xmlns:a16="http://schemas.microsoft.com/office/drawing/2014/main" id="{490DF4C1-378D-4439-8996-0A1FBCF7335A}"/>
              </a:ext>
            </a:extLst>
          </p:cNvPr>
          <p:cNvSpPr/>
          <p:nvPr/>
        </p:nvSpPr>
        <p:spPr>
          <a:xfrm>
            <a:off x="6289110" y="3473726"/>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21" name="Answer A">
            <a:extLst>
              <a:ext uri="{FF2B5EF4-FFF2-40B4-BE49-F238E27FC236}">
                <a16:creationId xmlns:a16="http://schemas.microsoft.com/office/drawing/2014/main" id="{462FB440-3802-4640-95E5-7E769F1888EB}"/>
              </a:ext>
            </a:extLst>
          </p:cNvPr>
          <p:cNvGrpSpPr/>
          <p:nvPr/>
        </p:nvGrpSpPr>
        <p:grpSpPr>
          <a:xfrm>
            <a:off x="1452890" y="3482672"/>
            <a:ext cx="4524162" cy="929685"/>
            <a:chOff x="1452892" y="4172004"/>
            <a:chExt cx="4524162" cy="929685"/>
          </a:xfrm>
          <a:solidFill>
            <a:schemeClr val="tx2">
              <a:lumMod val="50000"/>
            </a:schemeClr>
          </a:solidFill>
        </p:grpSpPr>
        <p:sp>
          <p:nvSpPr>
            <p:cNvPr id="22" name="Background">
              <a:extLst>
                <a:ext uri="{FF2B5EF4-FFF2-40B4-BE49-F238E27FC236}">
                  <a16:creationId xmlns:a16="http://schemas.microsoft.com/office/drawing/2014/main" id="{60B15F66-6CF0-4909-A072-4B9CA4CA08D0}"/>
                </a:ext>
              </a:extLst>
            </p:cNvPr>
            <p:cNvSpPr/>
            <p:nvPr/>
          </p:nvSpPr>
          <p:spPr>
            <a:xfrm>
              <a:off x="1452892" y="4172004"/>
              <a:ext cx="4524162" cy="92968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687"/>
                <a:gd name="connsiteY0" fmla="*/ 5286 h 10000"/>
                <a:gd name="connsiteX1" fmla="*/ 1526 w 9687"/>
                <a:gd name="connsiteY1" fmla="*/ 1 h 10000"/>
                <a:gd name="connsiteX2" fmla="*/ 8542 w 9687"/>
                <a:gd name="connsiteY2" fmla="*/ 1 h 10000"/>
                <a:gd name="connsiteX3" fmla="*/ 9687 w 9687"/>
                <a:gd name="connsiteY3" fmla="*/ 5392 h 10000"/>
                <a:gd name="connsiteX4" fmla="*/ 8523 w 9687"/>
                <a:gd name="connsiteY4" fmla="*/ 9941 h 10000"/>
                <a:gd name="connsiteX5" fmla="*/ 1526 w 9687"/>
                <a:gd name="connsiteY5" fmla="*/ 9986 h 10000"/>
                <a:gd name="connsiteX6" fmla="*/ 0 w 9687"/>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10000"/>
                <a:gd name="connsiteY0" fmla="*/ 5286 h 10000"/>
                <a:gd name="connsiteX1" fmla="*/ 1575 w 10000"/>
                <a:gd name="connsiteY1" fmla="*/ 1 h 10000"/>
                <a:gd name="connsiteX2" fmla="*/ 8818 w 10000"/>
                <a:gd name="connsiteY2" fmla="*/ 1 h 10000"/>
                <a:gd name="connsiteX3" fmla="*/ 10000 w 10000"/>
                <a:gd name="connsiteY3" fmla="*/ 5392 h 10000"/>
                <a:gd name="connsiteX4" fmla="*/ 8798 w 10000"/>
                <a:gd name="connsiteY4" fmla="*/ 9941 h 10000"/>
                <a:gd name="connsiteX5" fmla="*/ 1575 w 10000"/>
                <a:gd name="connsiteY5" fmla="*/ 9986 h 10000"/>
                <a:gd name="connsiteX6" fmla="*/ 0 w 10000"/>
                <a:gd name="connsiteY6" fmla="*/ 5286 h 10000"/>
                <a:gd name="connsiteX0" fmla="*/ 0 w 9534"/>
                <a:gd name="connsiteY0" fmla="*/ 5086 h 9999"/>
                <a:gd name="connsiteX1" fmla="*/ 1109 w 9534"/>
                <a:gd name="connsiteY1" fmla="*/ 1 h 9999"/>
                <a:gd name="connsiteX2" fmla="*/ 8352 w 9534"/>
                <a:gd name="connsiteY2" fmla="*/ 1 h 9999"/>
                <a:gd name="connsiteX3" fmla="*/ 9534 w 9534"/>
                <a:gd name="connsiteY3" fmla="*/ 5392 h 9999"/>
                <a:gd name="connsiteX4" fmla="*/ 8332 w 9534"/>
                <a:gd name="connsiteY4" fmla="*/ 9941 h 9999"/>
                <a:gd name="connsiteX5" fmla="*/ 1109 w 9534"/>
                <a:gd name="connsiteY5" fmla="*/ 9986 h 9999"/>
                <a:gd name="connsiteX6" fmla="*/ 0 w 9534"/>
                <a:gd name="connsiteY6" fmla="*/ 5086 h 9999"/>
                <a:gd name="connsiteX0" fmla="*/ 0 w 10000"/>
                <a:gd name="connsiteY0" fmla="*/ 5087 h 10000"/>
                <a:gd name="connsiteX1" fmla="*/ 1163 w 10000"/>
                <a:gd name="connsiteY1" fmla="*/ 1 h 10000"/>
                <a:gd name="connsiteX2" fmla="*/ 8760 w 10000"/>
                <a:gd name="connsiteY2" fmla="*/ 1 h 10000"/>
                <a:gd name="connsiteX3" fmla="*/ 10000 w 10000"/>
                <a:gd name="connsiteY3" fmla="*/ 5393 h 10000"/>
                <a:gd name="connsiteX4" fmla="*/ 8739 w 10000"/>
                <a:gd name="connsiteY4" fmla="*/ 9942 h 10000"/>
                <a:gd name="connsiteX5" fmla="*/ 1163 w 10000"/>
                <a:gd name="connsiteY5" fmla="*/ 9987 h 10000"/>
                <a:gd name="connsiteX6" fmla="*/ 0 w 10000"/>
                <a:gd name="connsiteY6" fmla="*/ 5087 h 10000"/>
                <a:gd name="connsiteX0" fmla="*/ 0 w 10000"/>
                <a:gd name="connsiteY0" fmla="*/ 5087 h 10003"/>
                <a:gd name="connsiteX1" fmla="*/ 1163 w 10000"/>
                <a:gd name="connsiteY1" fmla="*/ 1 h 10003"/>
                <a:gd name="connsiteX2" fmla="*/ 8760 w 10000"/>
                <a:gd name="connsiteY2" fmla="*/ 1 h 10003"/>
                <a:gd name="connsiteX3" fmla="*/ 10000 w 10000"/>
                <a:gd name="connsiteY3" fmla="*/ 5393 h 10003"/>
                <a:gd name="connsiteX4" fmla="*/ 8739 w 10000"/>
                <a:gd name="connsiteY4" fmla="*/ 9942 h 10003"/>
                <a:gd name="connsiteX5" fmla="*/ 1163 w 10000"/>
                <a:gd name="connsiteY5" fmla="*/ 9987 h 10003"/>
                <a:gd name="connsiteX6" fmla="*/ 0 w 10000"/>
                <a:gd name="connsiteY6" fmla="*/ 5087 h 10003"/>
                <a:gd name="connsiteX0" fmla="*/ 0 w 10013"/>
                <a:gd name="connsiteY0" fmla="*/ 5087 h 10003"/>
                <a:gd name="connsiteX1" fmla="*/ 1163 w 10013"/>
                <a:gd name="connsiteY1" fmla="*/ 1 h 10003"/>
                <a:gd name="connsiteX2" fmla="*/ 8760 w 10013"/>
                <a:gd name="connsiteY2" fmla="*/ 1 h 10003"/>
                <a:gd name="connsiteX3" fmla="*/ 10013 w 10013"/>
                <a:gd name="connsiteY3" fmla="*/ 5172 h 10003"/>
                <a:gd name="connsiteX4" fmla="*/ 8739 w 10013"/>
                <a:gd name="connsiteY4" fmla="*/ 9942 h 10003"/>
                <a:gd name="connsiteX5" fmla="*/ 1163 w 10013"/>
                <a:gd name="connsiteY5" fmla="*/ 9987 h 10003"/>
                <a:gd name="connsiteX6" fmla="*/ 0 w 10013"/>
                <a:gd name="connsiteY6" fmla="*/ 5087 h 1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 h="10003">
                  <a:moveTo>
                    <a:pt x="0" y="5087"/>
                  </a:moveTo>
                  <a:cubicBezTo>
                    <a:pt x="487" y="3172"/>
                    <a:pt x="273" y="86"/>
                    <a:pt x="1163" y="1"/>
                  </a:cubicBezTo>
                  <a:lnTo>
                    <a:pt x="8760" y="1"/>
                  </a:lnTo>
                  <a:cubicBezTo>
                    <a:pt x="9749" y="-16"/>
                    <a:pt x="9568" y="2565"/>
                    <a:pt x="10013" y="5172"/>
                  </a:cubicBezTo>
                  <a:cubicBezTo>
                    <a:pt x="9488" y="8214"/>
                    <a:pt x="9635" y="10053"/>
                    <a:pt x="8739" y="9942"/>
                  </a:cubicBezTo>
                  <a:lnTo>
                    <a:pt x="1163" y="9987"/>
                  </a:lnTo>
                  <a:cubicBezTo>
                    <a:pt x="261" y="10245"/>
                    <a:pt x="506" y="7351"/>
                    <a:pt x="0" y="5087"/>
                  </a:cubicBezTo>
                  <a:close/>
                </a:path>
              </a:pathLst>
            </a:custGeom>
            <a:grp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A">
              <a:extLst>
                <a:ext uri="{FF2B5EF4-FFF2-40B4-BE49-F238E27FC236}">
                  <a16:creationId xmlns:a16="http://schemas.microsoft.com/office/drawing/2014/main" id="{AF0BF5BB-760B-4D01-AAEE-BEDC070EF526}"/>
                </a:ext>
              </a:extLst>
            </p:cNvPr>
            <p:cNvSpPr txBox="1"/>
            <p:nvPr/>
          </p:nvSpPr>
          <p:spPr>
            <a:xfrm>
              <a:off x="1717288" y="4381083"/>
              <a:ext cx="514121" cy="523220"/>
            </a:xfrm>
            <a:prstGeom prst="rect">
              <a:avLst/>
            </a:prstGeom>
            <a:grpFill/>
          </p:spPr>
          <p:txBody>
            <a:bodyPr wrap="square" rtlCol="0">
              <a:spAutoFit/>
            </a:bodyPr>
            <a:lstStyle/>
            <a:p>
              <a:r>
                <a:rPr lang="fr-FR" sz="2800" b="1" dirty="0" smtClean="0">
                  <a:solidFill>
                    <a:srgbClr val="FFC000"/>
                  </a:solidFill>
                  <a:latin typeface="Abadi Extra Light" panose="020B0204020104020204" pitchFamily="34" charset="0"/>
                </a:rPr>
                <a:t>A:</a:t>
              </a:r>
              <a:endParaRPr lang="fr-FR" sz="2800" b="1" dirty="0">
                <a:solidFill>
                  <a:srgbClr val="FFC000"/>
                </a:solidFill>
                <a:latin typeface="Abadi Extra Light" panose="020B0204020104020204" pitchFamily="34" charset="0"/>
              </a:endParaRPr>
            </a:p>
          </p:txBody>
        </p:sp>
        <p:sp>
          <p:nvSpPr>
            <p:cNvPr id="24" name="#sl-pollanswer(0)">
              <a:extLst>
                <a:ext uri="{FF2B5EF4-FFF2-40B4-BE49-F238E27FC236}">
                  <a16:creationId xmlns:a16="http://schemas.microsoft.com/office/drawing/2014/main" id="{16388FA3-C0D9-410C-BAE2-A6485A7F9BED}"/>
                </a:ext>
              </a:extLst>
            </p:cNvPr>
            <p:cNvSpPr txBox="1"/>
            <p:nvPr/>
          </p:nvSpPr>
          <p:spPr>
            <a:xfrm>
              <a:off x="2163338" y="4185359"/>
              <a:ext cx="3378818" cy="916330"/>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Oui</a:t>
              </a:r>
              <a:endParaRPr lang="fr-FR" sz="2400" dirty="0">
                <a:solidFill>
                  <a:schemeClr val="bg1"/>
                </a:solidFill>
                <a:latin typeface="Arial" panose="020B0604020202020204" pitchFamily="34" charset="0"/>
                <a:cs typeface="Arial" panose="020B0604020202020204" pitchFamily="34" charset="0"/>
              </a:endParaRPr>
            </a:p>
          </p:txBody>
        </p:sp>
      </p:grpSp>
      <p:grpSp>
        <p:nvGrpSpPr>
          <p:cNvPr id="26" name="Question">
            <a:extLst>
              <a:ext uri="{FF2B5EF4-FFF2-40B4-BE49-F238E27FC236}">
                <a16:creationId xmlns:a16="http://schemas.microsoft.com/office/drawing/2014/main" id="{C06F0B4B-66C1-4499-A17E-4B1853F266A4}"/>
              </a:ext>
            </a:extLst>
          </p:cNvPr>
          <p:cNvGrpSpPr/>
          <p:nvPr/>
        </p:nvGrpSpPr>
        <p:grpSpPr>
          <a:xfrm>
            <a:off x="-2" y="2164769"/>
            <a:ext cx="12192000" cy="1136407"/>
            <a:chOff x="0" y="2860778"/>
            <a:chExt cx="12192000" cy="1136407"/>
          </a:xfrm>
        </p:grpSpPr>
        <p:cxnSp>
          <p:nvCxnSpPr>
            <p:cNvPr id="27" name="Line">
              <a:extLst>
                <a:ext uri="{FF2B5EF4-FFF2-40B4-BE49-F238E27FC236}">
                  <a16:creationId xmlns:a16="http://schemas.microsoft.com/office/drawing/2014/main" id="{D9A9127F-6A62-4E1D-BA5E-8DF80971DDEE}"/>
                </a:ext>
              </a:extLst>
            </p:cNvPr>
            <p:cNvCxnSpPr>
              <a:cxnSpLocks/>
            </p:cNvCxnSpPr>
            <p:nvPr/>
          </p:nvCxnSpPr>
          <p:spPr>
            <a:xfrm flipV="1">
              <a:off x="0" y="3429000"/>
              <a:ext cx="12192000" cy="1"/>
            </a:xfrm>
            <a:prstGeom prst="line">
              <a:avLst/>
            </a:prstGeom>
            <a:ln/>
          </p:spPr>
          <p:style>
            <a:lnRef idx="1">
              <a:schemeClr val="dk1"/>
            </a:lnRef>
            <a:fillRef idx="0">
              <a:schemeClr val="dk1"/>
            </a:fillRef>
            <a:effectRef idx="0">
              <a:schemeClr val="dk1"/>
            </a:effectRef>
            <a:fontRef idx="minor">
              <a:schemeClr val="tx1"/>
            </a:fontRef>
          </p:style>
        </p:cxnSp>
        <p:sp>
          <p:nvSpPr>
            <p:cNvPr id="28" name="Background">
              <a:extLst>
                <a:ext uri="{FF2B5EF4-FFF2-40B4-BE49-F238E27FC236}">
                  <a16:creationId xmlns:a16="http://schemas.microsoft.com/office/drawing/2014/main" id="{72609FCE-9B2B-431D-A22F-C9C6C2B3DE82}"/>
                </a:ext>
              </a:extLst>
            </p:cNvPr>
            <p:cNvSpPr/>
            <p:nvPr/>
          </p:nvSpPr>
          <p:spPr>
            <a:xfrm>
              <a:off x="1452892" y="2860778"/>
              <a:ext cx="9342799" cy="11364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14 h 10114"/>
                <a:gd name="connsiteX1" fmla="*/ 2000 w 10000"/>
                <a:gd name="connsiteY1" fmla="*/ 114 h 10114"/>
                <a:gd name="connsiteX2" fmla="*/ 8000 w 10000"/>
                <a:gd name="connsiteY2" fmla="*/ 114 h 10114"/>
                <a:gd name="connsiteX3" fmla="*/ 10000 w 10000"/>
                <a:gd name="connsiteY3" fmla="*/ 5114 h 10114"/>
                <a:gd name="connsiteX4" fmla="*/ 8000 w 10000"/>
                <a:gd name="connsiteY4" fmla="*/ 10114 h 10114"/>
                <a:gd name="connsiteX5" fmla="*/ 2000 w 10000"/>
                <a:gd name="connsiteY5" fmla="*/ 10114 h 10114"/>
                <a:gd name="connsiteX6" fmla="*/ 0 w 10000"/>
                <a:gd name="connsiteY6" fmla="*/ 5114 h 10114"/>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8000 w 10000"/>
                <a:gd name="connsiteY4" fmla="*/ 10114 h 10127"/>
                <a:gd name="connsiteX5" fmla="*/ 2000 w 10000"/>
                <a:gd name="connsiteY5" fmla="*/ 10114 h 10127"/>
                <a:gd name="connsiteX6" fmla="*/ 0 w 10000"/>
                <a:gd name="connsiteY6" fmla="*/ 5114 h 1012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87"/>
                <a:gd name="connsiteX1" fmla="*/ 2000 w 10000"/>
                <a:gd name="connsiteY1" fmla="*/ 114 h 10287"/>
                <a:gd name="connsiteX2" fmla="*/ 8000 w 10000"/>
                <a:gd name="connsiteY2" fmla="*/ 114 h 10287"/>
                <a:gd name="connsiteX3" fmla="*/ 10000 w 10000"/>
                <a:gd name="connsiteY3" fmla="*/ 5114 h 10287"/>
                <a:gd name="connsiteX4" fmla="*/ 8000 w 10000"/>
                <a:gd name="connsiteY4" fmla="*/ 10114 h 10287"/>
                <a:gd name="connsiteX5" fmla="*/ 2000 w 10000"/>
                <a:gd name="connsiteY5" fmla="*/ 10114 h 10287"/>
                <a:gd name="connsiteX6" fmla="*/ 0 w 10000"/>
                <a:gd name="connsiteY6" fmla="*/ 5114 h 10287"/>
                <a:gd name="connsiteX0" fmla="*/ 0 w 10000"/>
                <a:gd name="connsiteY0" fmla="*/ 5114 h 10243"/>
                <a:gd name="connsiteX1" fmla="*/ 2000 w 10000"/>
                <a:gd name="connsiteY1" fmla="*/ 114 h 10243"/>
                <a:gd name="connsiteX2" fmla="*/ 8000 w 10000"/>
                <a:gd name="connsiteY2" fmla="*/ 114 h 10243"/>
                <a:gd name="connsiteX3" fmla="*/ 10000 w 10000"/>
                <a:gd name="connsiteY3" fmla="*/ 5114 h 10243"/>
                <a:gd name="connsiteX4" fmla="*/ 7983 w 10000"/>
                <a:gd name="connsiteY4" fmla="*/ 10069 h 10243"/>
                <a:gd name="connsiteX5" fmla="*/ 2000 w 10000"/>
                <a:gd name="connsiteY5" fmla="*/ 10114 h 10243"/>
                <a:gd name="connsiteX6" fmla="*/ 0 w 10000"/>
                <a:gd name="connsiteY6" fmla="*/ 5114 h 10243"/>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114 h 10127"/>
                <a:gd name="connsiteX1" fmla="*/ 2000 w 10000"/>
                <a:gd name="connsiteY1" fmla="*/ 114 h 10127"/>
                <a:gd name="connsiteX2" fmla="*/ 8000 w 10000"/>
                <a:gd name="connsiteY2" fmla="*/ 114 h 10127"/>
                <a:gd name="connsiteX3" fmla="*/ 10000 w 10000"/>
                <a:gd name="connsiteY3" fmla="*/ 5114 h 10127"/>
                <a:gd name="connsiteX4" fmla="*/ 7983 w 10000"/>
                <a:gd name="connsiteY4" fmla="*/ 10069 h 10127"/>
                <a:gd name="connsiteX5" fmla="*/ 2000 w 10000"/>
                <a:gd name="connsiteY5" fmla="*/ 10114 h 10127"/>
                <a:gd name="connsiteX6" fmla="*/ 0 w 10000"/>
                <a:gd name="connsiteY6" fmla="*/ 5114 h 10127"/>
                <a:gd name="connsiteX0" fmla="*/ 0 w 10000"/>
                <a:gd name="connsiteY0" fmla="*/ 5001 h 10014"/>
                <a:gd name="connsiteX1" fmla="*/ 2000 w 10000"/>
                <a:gd name="connsiteY1" fmla="*/ 1 h 10014"/>
                <a:gd name="connsiteX2" fmla="*/ 8000 w 10000"/>
                <a:gd name="connsiteY2" fmla="*/ 1 h 10014"/>
                <a:gd name="connsiteX3" fmla="*/ 10000 w 10000"/>
                <a:gd name="connsiteY3" fmla="*/ 5001 h 10014"/>
                <a:gd name="connsiteX4" fmla="*/ 7983 w 10000"/>
                <a:gd name="connsiteY4" fmla="*/ 9956 h 10014"/>
                <a:gd name="connsiteX5" fmla="*/ 2000 w 10000"/>
                <a:gd name="connsiteY5" fmla="*/ 10001 h 10014"/>
                <a:gd name="connsiteX6" fmla="*/ 0 w 10000"/>
                <a:gd name="connsiteY6" fmla="*/ 5001 h 10014"/>
                <a:gd name="connsiteX0" fmla="*/ 0 w 9246"/>
                <a:gd name="connsiteY0" fmla="*/ 5001 h 10014"/>
                <a:gd name="connsiteX1" fmla="*/ 2000 w 9246"/>
                <a:gd name="connsiteY1" fmla="*/ 1 h 10014"/>
                <a:gd name="connsiteX2" fmla="*/ 8000 w 9246"/>
                <a:gd name="connsiteY2" fmla="*/ 1 h 10014"/>
                <a:gd name="connsiteX3" fmla="*/ 9246 w 9246"/>
                <a:gd name="connsiteY3" fmla="*/ 5294 h 10014"/>
                <a:gd name="connsiteX4" fmla="*/ 7983 w 9246"/>
                <a:gd name="connsiteY4" fmla="*/ 9956 h 10014"/>
                <a:gd name="connsiteX5" fmla="*/ 2000 w 9246"/>
                <a:gd name="connsiteY5" fmla="*/ 10001 h 10014"/>
                <a:gd name="connsiteX6" fmla="*/ 0 w 9246"/>
                <a:gd name="connsiteY6" fmla="*/ 5001 h 10014"/>
                <a:gd name="connsiteX0" fmla="*/ 0 w 9248"/>
                <a:gd name="connsiteY0" fmla="*/ 5287 h 10001"/>
                <a:gd name="connsiteX1" fmla="*/ 1411 w 9248"/>
                <a:gd name="connsiteY1" fmla="*/ 1 h 10001"/>
                <a:gd name="connsiteX2" fmla="*/ 7900 w 9248"/>
                <a:gd name="connsiteY2" fmla="*/ 1 h 10001"/>
                <a:gd name="connsiteX3" fmla="*/ 9248 w 9248"/>
                <a:gd name="connsiteY3" fmla="*/ 5287 h 10001"/>
                <a:gd name="connsiteX4" fmla="*/ 7882 w 9248"/>
                <a:gd name="connsiteY4" fmla="*/ 9942 h 10001"/>
                <a:gd name="connsiteX5" fmla="*/ 1411 w 9248"/>
                <a:gd name="connsiteY5" fmla="*/ 9987 h 10001"/>
                <a:gd name="connsiteX6" fmla="*/ 0 w 9248"/>
                <a:gd name="connsiteY6" fmla="*/ 5287 h 10001"/>
                <a:gd name="connsiteX0" fmla="*/ 0 w 9473"/>
                <a:gd name="connsiteY0" fmla="*/ 4868 h 9998"/>
                <a:gd name="connsiteX1" fmla="*/ 999 w 9473"/>
                <a:gd name="connsiteY1" fmla="*/ 1 h 9998"/>
                <a:gd name="connsiteX2" fmla="*/ 8015 w 9473"/>
                <a:gd name="connsiteY2" fmla="*/ 1 h 9998"/>
                <a:gd name="connsiteX3" fmla="*/ 9473 w 9473"/>
                <a:gd name="connsiteY3" fmla="*/ 5286 h 9998"/>
                <a:gd name="connsiteX4" fmla="*/ 7996 w 9473"/>
                <a:gd name="connsiteY4" fmla="*/ 9941 h 9998"/>
                <a:gd name="connsiteX5" fmla="*/ 999 w 9473"/>
                <a:gd name="connsiteY5" fmla="*/ 9986 h 9998"/>
                <a:gd name="connsiteX6" fmla="*/ 0 w 9473"/>
                <a:gd name="connsiteY6" fmla="*/ 4868 h 9998"/>
                <a:gd name="connsiteX0" fmla="*/ 0 w 10000"/>
                <a:gd name="connsiteY0" fmla="*/ 4869 h 10000"/>
                <a:gd name="connsiteX1" fmla="*/ 1055 w 10000"/>
                <a:gd name="connsiteY1" fmla="*/ 1 h 10000"/>
                <a:gd name="connsiteX2" fmla="*/ 8461 w 10000"/>
                <a:gd name="connsiteY2" fmla="*/ 1 h 10000"/>
                <a:gd name="connsiteX3" fmla="*/ 10000 w 10000"/>
                <a:gd name="connsiteY3" fmla="*/ 5287 h 10000"/>
                <a:gd name="connsiteX4" fmla="*/ 8441 w 10000"/>
                <a:gd name="connsiteY4" fmla="*/ 9943 h 10000"/>
                <a:gd name="connsiteX5" fmla="*/ 1055 w 10000"/>
                <a:gd name="connsiteY5" fmla="*/ 9988 h 10000"/>
                <a:gd name="connsiteX6" fmla="*/ 0 w 10000"/>
                <a:gd name="connsiteY6" fmla="*/ 4869 h 10000"/>
                <a:gd name="connsiteX0" fmla="*/ 0 w 10000"/>
                <a:gd name="connsiteY0" fmla="*/ 4869 h 10022"/>
                <a:gd name="connsiteX1" fmla="*/ 1055 w 10000"/>
                <a:gd name="connsiteY1" fmla="*/ 1 h 10022"/>
                <a:gd name="connsiteX2" fmla="*/ 8461 w 10000"/>
                <a:gd name="connsiteY2" fmla="*/ 1 h 10022"/>
                <a:gd name="connsiteX3" fmla="*/ 10000 w 10000"/>
                <a:gd name="connsiteY3" fmla="*/ 5287 h 10022"/>
                <a:gd name="connsiteX4" fmla="*/ 8441 w 10000"/>
                <a:gd name="connsiteY4" fmla="*/ 9943 h 10022"/>
                <a:gd name="connsiteX5" fmla="*/ 1055 w 10000"/>
                <a:gd name="connsiteY5" fmla="*/ 9988 h 10022"/>
                <a:gd name="connsiteX6" fmla="*/ 0 w 10000"/>
                <a:gd name="connsiteY6" fmla="*/ 4869 h 10022"/>
                <a:gd name="connsiteX0" fmla="*/ 0 w 10000"/>
                <a:gd name="connsiteY0" fmla="*/ 4869 h 10016"/>
                <a:gd name="connsiteX1" fmla="*/ 1055 w 10000"/>
                <a:gd name="connsiteY1" fmla="*/ 1 h 10016"/>
                <a:gd name="connsiteX2" fmla="*/ 8461 w 10000"/>
                <a:gd name="connsiteY2" fmla="*/ 1 h 10016"/>
                <a:gd name="connsiteX3" fmla="*/ 10000 w 10000"/>
                <a:gd name="connsiteY3" fmla="*/ 5287 h 10016"/>
                <a:gd name="connsiteX4" fmla="*/ 8441 w 10000"/>
                <a:gd name="connsiteY4" fmla="*/ 9943 h 10016"/>
                <a:gd name="connsiteX5" fmla="*/ 1055 w 10000"/>
                <a:gd name="connsiteY5" fmla="*/ 9988 h 10016"/>
                <a:gd name="connsiteX6" fmla="*/ 0 w 10000"/>
                <a:gd name="connsiteY6" fmla="*/ 4869 h 10016"/>
                <a:gd name="connsiteX0" fmla="*/ 0 w 9362"/>
                <a:gd name="connsiteY0" fmla="*/ 4869 h 10016"/>
                <a:gd name="connsiteX1" fmla="*/ 1055 w 9362"/>
                <a:gd name="connsiteY1" fmla="*/ 1 h 10016"/>
                <a:gd name="connsiteX2" fmla="*/ 8461 w 9362"/>
                <a:gd name="connsiteY2" fmla="*/ 1 h 10016"/>
                <a:gd name="connsiteX3" fmla="*/ 9362 w 9362"/>
                <a:gd name="connsiteY3" fmla="*/ 5454 h 10016"/>
                <a:gd name="connsiteX4" fmla="*/ 8441 w 9362"/>
                <a:gd name="connsiteY4" fmla="*/ 9943 h 10016"/>
                <a:gd name="connsiteX5" fmla="*/ 1055 w 9362"/>
                <a:gd name="connsiteY5" fmla="*/ 9988 h 10016"/>
                <a:gd name="connsiteX6" fmla="*/ 0 w 9362"/>
                <a:gd name="connsiteY6" fmla="*/ 4869 h 10016"/>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00"/>
                <a:gd name="connsiteY0" fmla="*/ 4861 h 10000"/>
                <a:gd name="connsiteX1" fmla="*/ 1127 w 10000"/>
                <a:gd name="connsiteY1" fmla="*/ 1 h 10000"/>
                <a:gd name="connsiteX2" fmla="*/ 9038 w 10000"/>
                <a:gd name="connsiteY2" fmla="*/ 1 h 10000"/>
                <a:gd name="connsiteX3" fmla="*/ 10000 w 10000"/>
                <a:gd name="connsiteY3" fmla="*/ 5445 h 10000"/>
                <a:gd name="connsiteX4" fmla="*/ 9016 w 10000"/>
                <a:gd name="connsiteY4" fmla="*/ 9927 h 10000"/>
                <a:gd name="connsiteX5" fmla="*/ 1127 w 10000"/>
                <a:gd name="connsiteY5" fmla="*/ 9972 h 10000"/>
                <a:gd name="connsiteX6" fmla="*/ 0 w 10000"/>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445 h 10000"/>
                <a:gd name="connsiteX4" fmla="*/ 9016 w 10087"/>
                <a:gd name="connsiteY4" fmla="*/ 9927 h 10000"/>
                <a:gd name="connsiteX5" fmla="*/ 1127 w 10087"/>
                <a:gd name="connsiteY5" fmla="*/ 9972 h 10000"/>
                <a:gd name="connsiteX6" fmla="*/ 0 w 10087"/>
                <a:gd name="connsiteY6" fmla="*/ 4861 h 10000"/>
                <a:gd name="connsiteX0" fmla="*/ 0 w 10087"/>
                <a:gd name="connsiteY0" fmla="*/ 4861 h 10000"/>
                <a:gd name="connsiteX1" fmla="*/ 1127 w 10087"/>
                <a:gd name="connsiteY1" fmla="*/ 1 h 10000"/>
                <a:gd name="connsiteX2" fmla="*/ 9038 w 10087"/>
                <a:gd name="connsiteY2" fmla="*/ 1 h 10000"/>
                <a:gd name="connsiteX3" fmla="*/ 10087 w 10087"/>
                <a:gd name="connsiteY3" fmla="*/ 5362 h 10000"/>
                <a:gd name="connsiteX4" fmla="*/ 9016 w 10087"/>
                <a:gd name="connsiteY4" fmla="*/ 9927 h 10000"/>
                <a:gd name="connsiteX5" fmla="*/ 1127 w 10087"/>
                <a:gd name="connsiteY5" fmla="*/ 9972 h 10000"/>
                <a:gd name="connsiteX6" fmla="*/ 0 w 10087"/>
                <a:gd name="connsiteY6" fmla="*/ 4861 h 10000"/>
                <a:gd name="connsiteX0" fmla="*/ 0 w 10083"/>
                <a:gd name="connsiteY0" fmla="*/ 4861 h 10000"/>
                <a:gd name="connsiteX1" fmla="*/ 1127 w 10083"/>
                <a:gd name="connsiteY1" fmla="*/ 1 h 10000"/>
                <a:gd name="connsiteX2" fmla="*/ 9038 w 10083"/>
                <a:gd name="connsiteY2" fmla="*/ 1 h 10000"/>
                <a:gd name="connsiteX3" fmla="*/ 10083 w 10083"/>
                <a:gd name="connsiteY3" fmla="*/ 5039 h 10000"/>
                <a:gd name="connsiteX4" fmla="*/ 9016 w 10083"/>
                <a:gd name="connsiteY4" fmla="*/ 9927 h 10000"/>
                <a:gd name="connsiteX5" fmla="*/ 1127 w 10083"/>
                <a:gd name="connsiteY5" fmla="*/ 9972 h 10000"/>
                <a:gd name="connsiteX6" fmla="*/ 0 w 10083"/>
                <a:gd name="connsiteY6" fmla="*/ 4861 h 10000"/>
                <a:gd name="connsiteX0" fmla="*/ 0 w 10072"/>
                <a:gd name="connsiteY0" fmla="*/ 5076 h 10004"/>
                <a:gd name="connsiteX1" fmla="*/ 1116 w 10072"/>
                <a:gd name="connsiteY1" fmla="*/ 1 h 10004"/>
                <a:gd name="connsiteX2" fmla="*/ 9027 w 10072"/>
                <a:gd name="connsiteY2" fmla="*/ 1 h 10004"/>
                <a:gd name="connsiteX3" fmla="*/ 10072 w 10072"/>
                <a:gd name="connsiteY3" fmla="*/ 5039 h 10004"/>
                <a:gd name="connsiteX4" fmla="*/ 9005 w 10072"/>
                <a:gd name="connsiteY4" fmla="*/ 9927 h 10004"/>
                <a:gd name="connsiteX5" fmla="*/ 1116 w 10072"/>
                <a:gd name="connsiteY5" fmla="*/ 9972 h 10004"/>
                <a:gd name="connsiteX6" fmla="*/ 0 w 10072"/>
                <a:gd name="connsiteY6" fmla="*/ 5076 h 10004"/>
                <a:gd name="connsiteX0" fmla="*/ 0 w 10083"/>
                <a:gd name="connsiteY0" fmla="*/ 5004 h 10003"/>
                <a:gd name="connsiteX1" fmla="*/ 1127 w 10083"/>
                <a:gd name="connsiteY1" fmla="*/ 1 h 10003"/>
                <a:gd name="connsiteX2" fmla="*/ 9038 w 10083"/>
                <a:gd name="connsiteY2" fmla="*/ 1 h 10003"/>
                <a:gd name="connsiteX3" fmla="*/ 10083 w 10083"/>
                <a:gd name="connsiteY3" fmla="*/ 5039 h 10003"/>
                <a:gd name="connsiteX4" fmla="*/ 9016 w 10083"/>
                <a:gd name="connsiteY4" fmla="*/ 9927 h 10003"/>
                <a:gd name="connsiteX5" fmla="*/ 1127 w 10083"/>
                <a:gd name="connsiteY5" fmla="*/ 9972 h 10003"/>
                <a:gd name="connsiteX6" fmla="*/ 0 w 10083"/>
                <a:gd name="connsiteY6" fmla="*/ 5004 h 10003"/>
                <a:gd name="connsiteX0" fmla="*/ 0 w 10003"/>
                <a:gd name="connsiteY0" fmla="*/ 5281 h 10009"/>
                <a:gd name="connsiteX1" fmla="*/ 1047 w 10003"/>
                <a:gd name="connsiteY1" fmla="*/ 1 h 10009"/>
                <a:gd name="connsiteX2" fmla="*/ 8958 w 10003"/>
                <a:gd name="connsiteY2" fmla="*/ 1 h 10009"/>
                <a:gd name="connsiteX3" fmla="*/ 10003 w 10003"/>
                <a:gd name="connsiteY3" fmla="*/ 5039 h 10009"/>
                <a:gd name="connsiteX4" fmla="*/ 8936 w 10003"/>
                <a:gd name="connsiteY4" fmla="*/ 9927 h 10009"/>
                <a:gd name="connsiteX5" fmla="*/ 1047 w 10003"/>
                <a:gd name="connsiteY5" fmla="*/ 9972 h 10009"/>
                <a:gd name="connsiteX6" fmla="*/ 0 w 10003"/>
                <a:gd name="connsiteY6" fmla="*/ 5281 h 10009"/>
                <a:gd name="connsiteX0" fmla="*/ 0 w 10003"/>
                <a:gd name="connsiteY0" fmla="*/ 5142 h 10006"/>
                <a:gd name="connsiteX1" fmla="*/ 1047 w 10003"/>
                <a:gd name="connsiteY1" fmla="*/ 1 h 10006"/>
                <a:gd name="connsiteX2" fmla="*/ 8958 w 10003"/>
                <a:gd name="connsiteY2" fmla="*/ 1 h 10006"/>
                <a:gd name="connsiteX3" fmla="*/ 10003 w 10003"/>
                <a:gd name="connsiteY3" fmla="*/ 5039 h 10006"/>
                <a:gd name="connsiteX4" fmla="*/ 8936 w 10003"/>
                <a:gd name="connsiteY4" fmla="*/ 9927 h 10006"/>
                <a:gd name="connsiteX5" fmla="*/ 1047 w 10003"/>
                <a:gd name="connsiteY5" fmla="*/ 9972 h 10006"/>
                <a:gd name="connsiteX6" fmla="*/ 0 w 10003"/>
                <a:gd name="connsiteY6" fmla="*/ 5142 h 10006"/>
                <a:gd name="connsiteX0" fmla="*/ 0 w 10000"/>
                <a:gd name="connsiteY0" fmla="*/ 4893 h 10001"/>
                <a:gd name="connsiteX1" fmla="*/ 1044 w 10000"/>
                <a:gd name="connsiteY1" fmla="*/ 1 h 10001"/>
                <a:gd name="connsiteX2" fmla="*/ 8955 w 10000"/>
                <a:gd name="connsiteY2" fmla="*/ 1 h 10001"/>
                <a:gd name="connsiteX3" fmla="*/ 10000 w 10000"/>
                <a:gd name="connsiteY3" fmla="*/ 5039 h 10001"/>
                <a:gd name="connsiteX4" fmla="*/ 8933 w 10000"/>
                <a:gd name="connsiteY4" fmla="*/ 9927 h 10001"/>
                <a:gd name="connsiteX5" fmla="*/ 1044 w 10000"/>
                <a:gd name="connsiteY5" fmla="*/ 9972 h 10001"/>
                <a:gd name="connsiteX6" fmla="*/ 0 w 10000"/>
                <a:gd name="connsiteY6" fmla="*/ 4893 h 10001"/>
                <a:gd name="connsiteX0" fmla="*/ 0 w 10000"/>
                <a:gd name="connsiteY0" fmla="*/ 5018 h 10003"/>
                <a:gd name="connsiteX1" fmla="*/ 1044 w 10000"/>
                <a:gd name="connsiteY1" fmla="*/ 1 h 10003"/>
                <a:gd name="connsiteX2" fmla="*/ 8955 w 10000"/>
                <a:gd name="connsiteY2" fmla="*/ 1 h 10003"/>
                <a:gd name="connsiteX3" fmla="*/ 10000 w 10000"/>
                <a:gd name="connsiteY3" fmla="*/ 5039 h 10003"/>
                <a:gd name="connsiteX4" fmla="*/ 8933 w 10000"/>
                <a:gd name="connsiteY4" fmla="*/ 9927 h 10003"/>
                <a:gd name="connsiteX5" fmla="*/ 1044 w 10000"/>
                <a:gd name="connsiteY5" fmla="*/ 9972 h 10003"/>
                <a:gd name="connsiteX6" fmla="*/ 0 w 10000"/>
                <a:gd name="connsiteY6" fmla="*/ 5018 h 10003"/>
                <a:gd name="connsiteX0" fmla="*/ 0 w 10006"/>
                <a:gd name="connsiteY0" fmla="*/ 5045 h 10004"/>
                <a:gd name="connsiteX1" fmla="*/ 1050 w 10006"/>
                <a:gd name="connsiteY1" fmla="*/ 1 h 10004"/>
                <a:gd name="connsiteX2" fmla="*/ 8961 w 10006"/>
                <a:gd name="connsiteY2" fmla="*/ 1 h 10004"/>
                <a:gd name="connsiteX3" fmla="*/ 10006 w 10006"/>
                <a:gd name="connsiteY3" fmla="*/ 5039 h 10004"/>
                <a:gd name="connsiteX4" fmla="*/ 8939 w 10006"/>
                <a:gd name="connsiteY4" fmla="*/ 9927 h 10004"/>
                <a:gd name="connsiteX5" fmla="*/ 1050 w 10006"/>
                <a:gd name="connsiteY5" fmla="*/ 9972 h 10004"/>
                <a:gd name="connsiteX6" fmla="*/ 0 w 10006"/>
                <a:gd name="connsiteY6" fmla="*/ 5045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6" h="10004">
                  <a:moveTo>
                    <a:pt x="0" y="5045"/>
                  </a:moveTo>
                  <a:cubicBezTo>
                    <a:pt x="513" y="1631"/>
                    <a:pt x="122" y="86"/>
                    <a:pt x="1050" y="1"/>
                  </a:cubicBezTo>
                  <a:lnTo>
                    <a:pt x="8961" y="1"/>
                  </a:lnTo>
                  <a:cubicBezTo>
                    <a:pt x="9990" y="-16"/>
                    <a:pt x="9537" y="540"/>
                    <a:pt x="10006" y="5039"/>
                  </a:cubicBezTo>
                  <a:cubicBezTo>
                    <a:pt x="9608" y="9039"/>
                    <a:pt x="9872" y="10038"/>
                    <a:pt x="8939" y="9927"/>
                  </a:cubicBezTo>
                  <a:lnTo>
                    <a:pt x="1050" y="9972"/>
                  </a:lnTo>
                  <a:cubicBezTo>
                    <a:pt x="110" y="10230"/>
                    <a:pt x="521" y="8962"/>
                    <a:pt x="0" y="5045"/>
                  </a:cubicBezTo>
                  <a:close/>
                </a:path>
              </a:pathLst>
            </a:custGeom>
            <a:solidFill>
              <a:schemeClr val="tx2">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aseline="-25000" dirty="0"/>
            </a:p>
          </p:txBody>
        </p:sp>
        <p:sp>
          <p:nvSpPr>
            <p:cNvPr id="29" name="#sl-pollquestion()">
              <a:extLst>
                <a:ext uri="{FF2B5EF4-FFF2-40B4-BE49-F238E27FC236}">
                  <a16:creationId xmlns:a16="http://schemas.microsoft.com/office/drawing/2014/main" id="{0B3C0AB6-E99F-4DFB-8A1B-814704AA4FC9}"/>
                </a:ext>
              </a:extLst>
            </p:cNvPr>
            <p:cNvSpPr txBox="1"/>
            <p:nvPr/>
          </p:nvSpPr>
          <p:spPr>
            <a:xfrm>
              <a:off x="1717288" y="2964701"/>
              <a:ext cx="8839255" cy="932341"/>
            </a:xfrm>
            <a:prstGeom prst="rect">
              <a:avLst/>
            </a:prstGeom>
            <a:noFill/>
          </p:spPr>
          <p:txBody>
            <a:bodyPr wrap="square" rtlCol="0" anchor="ctr" anchorCtr="0">
              <a:normAutofit/>
            </a:bodyPr>
            <a:lstStyle/>
            <a:p>
              <a:r>
                <a:rPr lang="fr-FR" sz="2400" dirty="0" smtClean="0">
                  <a:solidFill>
                    <a:schemeClr val="bg1"/>
                  </a:solidFill>
                  <a:latin typeface="Arial" panose="020B0604020202020204" pitchFamily="34" charset="0"/>
                  <a:cs typeface="Arial" panose="020B0604020202020204" pitchFamily="34" charset="0"/>
                </a:rPr>
                <a:t>Une tâche est-elle toujours liée à un flux de processus?</a:t>
              </a:r>
              <a:endParaRPr lang="fr-FR" sz="2400" dirty="0">
                <a:solidFill>
                  <a:schemeClr val="bg1"/>
                </a:solidFill>
                <a:latin typeface="Arial" panose="020B0604020202020204" pitchFamily="34" charset="0"/>
                <a:cs typeface="Arial" panose="020B0604020202020204" pitchFamily="34" charset="0"/>
              </a:endParaRPr>
            </a:p>
          </p:txBody>
        </p:sp>
      </p:grpSp>
      <p:pic>
        <p:nvPicPr>
          <p:cNvPr id="30" name="Picture 4" descr="Symbole Validation&quot; Images – Parcourir 106 le catalogue de photos, vecteurs  et vidéos | Adobe Stock"/>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833" b="90000" l="10000" r="90000">
                        <a14:foregroundMark x1="59722" y1="35833" x2="59722" y2="35833"/>
                        <a14:foregroundMark x1="73056" y1="14167" x2="73056" y2="14167"/>
                      </a14:backgroundRemoval>
                    </a14:imgEffect>
                  </a14:imgLayer>
                </a14:imgProps>
              </a:ext>
              <a:ext uri="{28A0092B-C50C-407E-A947-70E740481C1C}">
                <a14:useLocalDpi xmlns:a14="http://schemas.microsoft.com/office/drawing/2010/main" val="0"/>
              </a:ext>
            </a:extLst>
          </a:blip>
          <a:srcRect/>
          <a:stretch>
            <a:fillRect/>
          </a:stretch>
        </p:blipFill>
        <p:spPr bwMode="auto">
          <a:xfrm>
            <a:off x="4922642" y="3623686"/>
            <a:ext cx="705561" cy="705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27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2" presetClass="entr" presetSubtype="8" fill="hold" nodeType="withEffect">
                                  <p:stCondLst>
                                    <p:cond delay="50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0-#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125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125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25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Générateur de requêtes </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58</a:t>
            </a:fld>
            <a:endParaRPr lang="fr-FR" dirty="0">
              <a:solidFill>
                <a:prstClr val="black">
                  <a:tint val="75000"/>
                </a:prstClr>
              </a:solidFill>
            </a:endParaRPr>
          </a:p>
        </p:txBody>
      </p:sp>
      <p:sp>
        <p:nvSpPr>
          <p:cNvPr id="5" name="Espace réservé du contenu 4"/>
          <p:cNvSpPr>
            <a:spLocks noGrp="1"/>
          </p:cNvSpPr>
          <p:nvPr>
            <p:ph idx="1"/>
          </p:nvPr>
        </p:nvSpPr>
        <p:spPr>
          <a:xfrm>
            <a:off x="904875" y="1368425"/>
            <a:ext cx="10515600" cy="4858253"/>
          </a:xfrm>
          <a:prstGeom prst="rect">
            <a:avLst/>
          </a:prstGeom>
        </p:spPr>
        <p:txBody>
          <a:bodyPr vert="horz" lIns="91440" tIns="45720" rIns="91440" bIns="45720" rtlCol="0">
            <a:noAutofit/>
          </a:bodyPr>
          <a:lstStyle/>
          <a:p>
            <a:pPr marL="0">
              <a:buNone/>
            </a:pPr>
            <a:r>
              <a:rPr lang="fr-FR" sz="1600" dirty="0"/>
              <a:t>Le générateur de requêtes permet de créer une </a:t>
            </a:r>
            <a:r>
              <a:rPr lang="fr-FR" sz="1600" dirty="0"/>
              <a:t>nouvelle table </a:t>
            </a:r>
            <a:r>
              <a:rPr lang="fr-FR" sz="1600" dirty="0" smtClean="0"/>
              <a:t>SAS selon </a:t>
            </a:r>
            <a:r>
              <a:rPr lang="fr-FR" sz="1600" dirty="0"/>
              <a:t>des paramètres définis par </a:t>
            </a:r>
            <a:r>
              <a:rPr lang="fr-FR" sz="1600" dirty="0" smtClean="0"/>
              <a:t>l’utilisateur. Les </a:t>
            </a:r>
            <a:r>
              <a:rPr lang="fr-FR" sz="1600" dirty="0"/>
              <a:t>fonctionnalités </a:t>
            </a:r>
            <a:r>
              <a:rPr lang="fr-FR" sz="1600" dirty="0" smtClean="0"/>
              <a:t>disponibles sont </a:t>
            </a:r>
            <a:r>
              <a:rPr lang="fr-FR" sz="1600" dirty="0"/>
              <a:t>les </a:t>
            </a:r>
            <a:r>
              <a:rPr lang="fr-FR" sz="1600" dirty="0"/>
              <a:t>suivantes </a:t>
            </a:r>
            <a:r>
              <a:rPr lang="fr-FR" sz="1600" dirty="0" smtClean="0"/>
              <a:t>:</a:t>
            </a:r>
          </a:p>
          <a:p>
            <a:pPr marL="0">
              <a:buNone/>
            </a:pPr>
            <a:endParaRPr lang="fr-FR" sz="1600" dirty="0"/>
          </a:p>
          <a:p>
            <a:pPr marL="0">
              <a:buNone/>
            </a:pPr>
            <a:endParaRPr lang="fr-FR" sz="1600" dirty="0"/>
          </a:p>
          <a:p>
            <a:pPr marL="742950" lvl="1" indent="-285750">
              <a:spcBef>
                <a:spcPts val="1000"/>
              </a:spcBef>
              <a:buFont typeface="Arial" panose="020B0604020202020204" pitchFamily="34" charset="0"/>
              <a:buChar char="•"/>
            </a:pPr>
            <a:r>
              <a:rPr lang="fr-FR" sz="1600" dirty="0"/>
              <a:t>modifier les attributs </a:t>
            </a:r>
            <a:r>
              <a:rPr lang="fr-FR" sz="1600" dirty="0"/>
              <a:t>des </a:t>
            </a:r>
            <a:r>
              <a:rPr lang="fr-FR" sz="1600" dirty="0" smtClean="0"/>
              <a:t>champs</a:t>
            </a:r>
            <a:endParaRPr lang="fr-FR" sz="1600" dirty="0"/>
          </a:p>
          <a:p>
            <a:pPr marL="742950" lvl="1" indent="-285750">
              <a:spcBef>
                <a:spcPts val="1000"/>
              </a:spcBef>
              <a:buFont typeface="Arial" panose="020B0604020202020204" pitchFamily="34" charset="0"/>
              <a:buChar char="•"/>
            </a:pPr>
            <a:r>
              <a:rPr lang="fr-FR" sz="1600" dirty="0"/>
              <a:t>grouper et résumer </a:t>
            </a:r>
            <a:r>
              <a:rPr lang="fr-FR" sz="1600" dirty="0"/>
              <a:t>des </a:t>
            </a:r>
            <a:r>
              <a:rPr lang="fr-FR" sz="1600" dirty="0" smtClean="0"/>
              <a:t>données</a:t>
            </a:r>
            <a:endParaRPr lang="fr-FR" sz="1600" dirty="0"/>
          </a:p>
          <a:p>
            <a:pPr marL="742950" lvl="1" indent="-285750">
              <a:spcBef>
                <a:spcPts val="1000"/>
              </a:spcBef>
              <a:buFont typeface="Arial" panose="020B0604020202020204" pitchFamily="34" charset="0"/>
              <a:buChar char="•"/>
            </a:pPr>
            <a:r>
              <a:rPr lang="fr-FR" sz="1600" dirty="0"/>
              <a:t>appliquer des </a:t>
            </a:r>
            <a:r>
              <a:rPr lang="fr-FR" sz="1600" dirty="0" smtClean="0"/>
              <a:t>formats</a:t>
            </a:r>
            <a:endParaRPr lang="fr-FR" sz="1600" dirty="0"/>
          </a:p>
          <a:p>
            <a:pPr marL="742950" lvl="1" indent="-285750">
              <a:spcBef>
                <a:spcPts val="1000"/>
              </a:spcBef>
              <a:buFont typeface="Arial" panose="020B0604020202020204" pitchFamily="34" charset="0"/>
              <a:buChar char="•"/>
            </a:pPr>
            <a:r>
              <a:rPr lang="fr-FR" sz="1600" dirty="0"/>
              <a:t>sélectionner des </a:t>
            </a:r>
            <a:r>
              <a:rPr lang="fr-FR" sz="1600" dirty="0"/>
              <a:t>lignes </a:t>
            </a:r>
            <a:r>
              <a:rPr lang="fr-FR" sz="1600" dirty="0" smtClean="0"/>
              <a:t>distinctes</a:t>
            </a:r>
            <a:endParaRPr lang="fr-FR" sz="1600" dirty="0"/>
          </a:p>
          <a:p>
            <a:pPr marL="742950" lvl="1" indent="-285750">
              <a:spcBef>
                <a:spcPts val="1000"/>
              </a:spcBef>
              <a:buFont typeface="Arial" panose="020B0604020202020204" pitchFamily="34" charset="0"/>
              <a:buChar char="•"/>
            </a:pPr>
            <a:r>
              <a:rPr lang="fr-FR" sz="1600" dirty="0"/>
              <a:t>joindre </a:t>
            </a:r>
            <a:r>
              <a:rPr lang="fr-FR" sz="1600" dirty="0"/>
              <a:t>des tables</a:t>
            </a:r>
          </a:p>
        </p:txBody>
      </p:sp>
      <p:sp>
        <p:nvSpPr>
          <p:cNvPr id="6"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a:t>description</a:t>
            </a:r>
          </a:p>
        </p:txBody>
      </p:sp>
      <p:pic>
        <p:nvPicPr>
          <p:cNvPr id="7" name="Image 6"/>
          <p:cNvPicPr>
            <a:picLocks noChangeAspect="1"/>
          </p:cNvPicPr>
          <p:nvPr/>
        </p:nvPicPr>
        <p:blipFill>
          <a:blip r:embed="rId2"/>
          <a:stretch>
            <a:fillRect/>
          </a:stretch>
        </p:blipFill>
        <p:spPr>
          <a:xfrm>
            <a:off x="5583580" y="2688670"/>
            <a:ext cx="2179295" cy="1751982"/>
          </a:xfrm>
          <a:prstGeom prst="rect">
            <a:avLst/>
          </a:prstGeom>
        </p:spPr>
      </p:pic>
    </p:spTree>
    <p:extLst>
      <p:ext uri="{BB962C8B-B14F-4D97-AF65-F5344CB8AC3E}">
        <p14:creationId xmlns:p14="http://schemas.microsoft.com/office/powerpoint/2010/main" val="1892180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p:cNvPicPr>
            <a:picLocks noChangeAspect="1"/>
          </p:cNvPicPr>
          <p:nvPr/>
        </p:nvPicPr>
        <p:blipFill>
          <a:blip r:embed="rId2"/>
          <a:stretch>
            <a:fillRect/>
          </a:stretch>
        </p:blipFill>
        <p:spPr>
          <a:xfrm>
            <a:off x="6445624" y="2088908"/>
            <a:ext cx="5723845" cy="3882260"/>
          </a:xfrm>
          <a:prstGeom prst="rect">
            <a:avLst/>
          </a:prstGeom>
        </p:spPr>
      </p:pic>
      <p:sp>
        <p:nvSpPr>
          <p:cNvPr id="3" name="Titre 2"/>
          <p:cNvSpPr>
            <a:spLocks noGrp="1"/>
          </p:cNvSpPr>
          <p:nvPr>
            <p:ph type="title"/>
          </p:nvPr>
        </p:nvSpPr>
        <p:spPr/>
        <p:txBody>
          <a:bodyPr vert="horz" lIns="91440" tIns="45720" rIns="91440" bIns="45720" rtlCol="0" anchor="ctr">
            <a:normAutofit/>
          </a:bodyPr>
          <a:lstStyle/>
          <a:p>
            <a:r>
              <a:rPr lang="fr-FR" cap="all" dirty="0"/>
              <a:t>Générateur de requêtes </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59</a:t>
            </a:fld>
            <a:endParaRPr lang="fr-FR" dirty="0">
              <a:solidFill>
                <a:prstClr val="black">
                  <a:tint val="75000"/>
                </a:prstClr>
              </a:solidFill>
            </a:endParaRPr>
          </a:p>
        </p:txBody>
      </p:sp>
      <p:sp>
        <p:nvSpPr>
          <p:cNvPr id="5" name="Espace réservé du contenu 4"/>
          <p:cNvSpPr>
            <a:spLocks noGrp="1"/>
          </p:cNvSpPr>
          <p:nvPr>
            <p:ph idx="1"/>
          </p:nvPr>
        </p:nvSpPr>
        <p:spPr>
          <a:xfrm>
            <a:off x="859180" y="1258143"/>
            <a:ext cx="10515600" cy="700941"/>
          </a:xfrm>
          <a:prstGeom prst="rect">
            <a:avLst/>
          </a:prstGeom>
        </p:spPr>
        <p:txBody>
          <a:bodyPr vert="horz" lIns="91440" tIns="45720" rIns="91440" bIns="45720" rtlCol="0">
            <a:noAutofit/>
          </a:bodyPr>
          <a:lstStyle/>
          <a:p>
            <a:pPr marL="0">
              <a:buNone/>
            </a:pPr>
            <a:r>
              <a:rPr lang="fr-FR" sz="1600" dirty="0"/>
              <a:t>Pour ouvrir la tâche Générateur de requêtes, faîtes un clic droit sur la source de données et sélectionnez Générateur de </a:t>
            </a:r>
            <a:r>
              <a:rPr lang="fr-FR" sz="1600" dirty="0" smtClean="0"/>
              <a:t>requêtes :</a:t>
            </a:r>
            <a:endParaRPr lang="fr-FR" sz="1600" dirty="0"/>
          </a:p>
        </p:txBody>
      </p:sp>
      <p:sp>
        <p:nvSpPr>
          <p:cNvPr id="6"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a:t>description</a:t>
            </a:r>
          </a:p>
        </p:txBody>
      </p:sp>
      <p:sp>
        <p:nvSpPr>
          <p:cNvPr id="8" name="Rectangle 7"/>
          <p:cNvSpPr/>
          <p:nvPr/>
        </p:nvSpPr>
        <p:spPr>
          <a:xfrm>
            <a:off x="197820" y="2089653"/>
            <a:ext cx="6380166" cy="4026743"/>
          </a:xfrm>
          <a:prstGeom prst="rect">
            <a:avLst/>
          </a:prstGeom>
        </p:spPr>
        <p:txBody>
          <a:bodyPr vert="horz" lIns="91440" tIns="45720" rIns="91440" bIns="45720" rtlCol="0">
            <a:noAutofit/>
          </a:bodyPr>
          <a:lstStyle/>
          <a:p>
            <a:pPr marL="114306" indent="-342900" defTabSz="914377">
              <a:lnSpc>
                <a:spcPct val="90000"/>
              </a:lnSpc>
              <a:spcBef>
                <a:spcPts val="1000"/>
              </a:spcBef>
              <a:buFont typeface="+mj-lt"/>
              <a:buAutoNum type="arabicPeriod"/>
            </a:pPr>
            <a:r>
              <a:rPr lang="fr-FR" sz="1400" dirty="0">
                <a:solidFill>
                  <a:srgbClr val="13324A"/>
                </a:solidFill>
                <a:latin typeface="+mj-lt"/>
              </a:rPr>
              <a:t>Le nom de la tâche qui apparaît sur le flux de processus</a:t>
            </a:r>
          </a:p>
          <a:p>
            <a:pPr marL="114306" indent="-342900" defTabSz="914377">
              <a:lnSpc>
                <a:spcPct val="90000"/>
              </a:lnSpc>
              <a:spcBef>
                <a:spcPts val="1000"/>
              </a:spcBef>
              <a:buFont typeface="+mj-lt"/>
              <a:buAutoNum type="arabicPeriod"/>
            </a:pPr>
            <a:r>
              <a:rPr lang="fr-FR" sz="1400" dirty="0">
                <a:solidFill>
                  <a:srgbClr val="13324A"/>
                </a:solidFill>
                <a:latin typeface="+mj-lt"/>
              </a:rPr>
              <a:t>Le nom de la table en sortie et la bibliothèque de stockage (CREATE TABLE)</a:t>
            </a:r>
          </a:p>
          <a:p>
            <a:pPr marL="114306" indent="-342900" defTabSz="914377">
              <a:lnSpc>
                <a:spcPct val="90000"/>
              </a:lnSpc>
              <a:spcBef>
                <a:spcPts val="1000"/>
              </a:spcBef>
              <a:buFont typeface="+mj-lt"/>
              <a:buAutoNum type="arabicPeriod"/>
            </a:pPr>
            <a:r>
              <a:rPr lang="fr-FR" sz="1400" dirty="0">
                <a:solidFill>
                  <a:srgbClr val="13324A"/>
                </a:solidFill>
                <a:latin typeface="+mj-lt"/>
              </a:rPr>
              <a:t>Les colonnes de la ou les tables sources si une jointure en 8. est spécifiée (FROM)</a:t>
            </a:r>
          </a:p>
          <a:p>
            <a:pPr marL="114306" indent="-342900" defTabSz="914377">
              <a:lnSpc>
                <a:spcPct val="90000"/>
              </a:lnSpc>
              <a:spcBef>
                <a:spcPts val="1000"/>
              </a:spcBef>
              <a:buFont typeface="+mj-lt"/>
              <a:buAutoNum type="arabicPeriod"/>
            </a:pPr>
            <a:r>
              <a:rPr lang="fr-FR" sz="1400" dirty="0">
                <a:solidFill>
                  <a:srgbClr val="13324A"/>
                </a:solidFill>
                <a:latin typeface="+mj-lt"/>
              </a:rPr>
              <a:t>Les colonnes dans la table de sortie, elles proviennent des tables sources ou des colonnes calculées spécifiées en 9. (SELECT)</a:t>
            </a:r>
          </a:p>
          <a:p>
            <a:pPr marL="114306" indent="-342900" defTabSz="914377">
              <a:lnSpc>
                <a:spcPct val="90000"/>
              </a:lnSpc>
              <a:spcBef>
                <a:spcPts val="1000"/>
              </a:spcBef>
              <a:buFont typeface="+mj-lt"/>
              <a:buAutoNum type="arabicPeriod"/>
            </a:pPr>
            <a:r>
              <a:rPr lang="fr-FR" sz="1400" dirty="0">
                <a:solidFill>
                  <a:srgbClr val="13324A"/>
                </a:solidFill>
                <a:latin typeface="+mj-lt"/>
              </a:rPr>
              <a:t>Les filtres appliqués sur la ou les tables sources (WHERE)</a:t>
            </a:r>
          </a:p>
          <a:p>
            <a:pPr marL="114306" indent="-342900" defTabSz="914377">
              <a:lnSpc>
                <a:spcPct val="90000"/>
              </a:lnSpc>
              <a:spcBef>
                <a:spcPts val="1000"/>
              </a:spcBef>
              <a:buFont typeface="+mj-lt"/>
              <a:buAutoNum type="arabicPeriod"/>
            </a:pPr>
            <a:r>
              <a:rPr lang="fr-FR" sz="1400" dirty="0">
                <a:solidFill>
                  <a:srgbClr val="13324A"/>
                </a:solidFill>
                <a:latin typeface="+mj-lt"/>
              </a:rPr>
              <a:t>Les tris effectués sur les colonnes des tables sources (ORDER BY)</a:t>
            </a:r>
          </a:p>
          <a:p>
            <a:pPr marL="114306" indent="-342900" defTabSz="914377">
              <a:lnSpc>
                <a:spcPct val="90000"/>
              </a:lnSpc>
              <a:spcBef>
                <a:spcPts val="1000"/>
              </a:spcBef>
              <a:buFont typeface="+mj-lt"/>
              <a:buAutoNum type="arabicPeriod"/>
            </a:pPr>
            <a:r>
              <a:rPr lang="fr-FR" sz="1400" dirty="0">
                <a:solidFill>
                  <a:srgbClr val="13324A"/>
                </a:solidFill>
                <a:latin typeface="+mj-lt"/>
              </a:rPr>
              <a:t>La suppression des lignes en double est possible (SELECT DISTINCT)</a:t>
            </a:r>
          </a:p>
          <a:p>
            <a:pPr marL="114306" indent="-342900" defTabSz="914377">
              <a:lnSpc>
                <a:spcPct val="90000"/>
              </a:lnSpc>
              <a:spcBef>
                <a:spcPts val="1000"/>
              </a:spcBef>
              <a:buFont typeface="+mj-lt"/>
              <a:buAutoNum type="arabicPeriod"/>
            </a:pPr>
            <a:r>
              <a:rPr lang="fr-FR" sz="1400" dirty="0">
                <a:solidFill>
                  <a:srgbClr val="13324A"/>
                </a:solidFill>
                <a:latin typeface="+mj-lt"/>
              </a:rPr>
              <a:t>Un assistant permet de joindre des tables entre elles</a:t>
            </a:r>
          </a:p>
          <a:p>
            <a:pPr marL="114306" indent="-342900" defTabSz="914377">
              <a:lnSpc>
                <a:spcPct val="90000"/>
              </a:lnSpc>
              <a:spcBef>
                <a:spcPts val="1000"/>
              </a:spcBef>
              <a:buFont typeface="+mj-lt"/>
              <a:buAutoNum type="arabicPeriod"/>
            </a:pPr>
            <a:r>
              <a:rPr lang="fr-FR" sz="1400" dirty="0">
                <a:solidFill>
                  <a:srgbClr val="13324A"/>
                </a:solidFill>
                <a:latin typeface="+mj-lt"/>
              </a:rPr>
              <a:t>Des colonnes calculées peuvent être ajoutées pour ajouter une information ou créer un filtre sur une transformation d’une colonne source</a:t>
            </a:r>
          </a:p>
          <a:p>
            <a:pPr marL="114306" indent="-342900" defTabSz="914377">
              <a:lnSpc>
                <a:spcPct val="90000"/>
              </a:lnSpc>
              <a:spcBef>
                <a:spcPts val="1000"/>
              </a:spcBef>
              <a:buFont typeface="+mj-lt"/>
              <a:buAutoNum type="arabicPeriod"/>
            </a:pPr>
            <a:r>
              <a:rPr lang="fr-FR" sz="1400" dirty="0">
                <a:solidFill>
                  <a:srgbClr val="13324A"/>
                </a:solidFill>
                <a:latin typeface="+mj-lt"/>
              </a:rPr>
              <a:t>Des invites peuvent être créées permettant à l’utilisateur de saisir des valeurs</a:t>
            </a:r>
          </a:p>
        </p:txBody>
      </p:sp>
      <p:sp>
        <p:nvSpPr>
          <p:cNvPr id="10" name="Ellipse 9"/>
          <p:cNvSpPr/>
          <p:nvPr/>
        </p:nvSpPr>
        <p:spPr>
          <a:xfrm>
            <a:off x="8096250" y="2277660"/>
            <a:ext cx="156231" cy="180975"/>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1</a:t>
            </a:r>
            <a:endParaRPr lang="fr-FR" sz="1200" dirty="0"/>
          </a:p>
        </p:txBody>
      </p:sp>
      <p:sp>
        <p:nvSpPr>
          <p:cNvPr id="11" name="Ellipse 10"/>
          <p:cNvSpPr/>
          <p:nvPr/>
        </p:nvSpPr>
        <p:spPr>
          <a:xfrm>
            <a:off x="10801350" y="2315911"/>
            <a:ext cx="161925" cy="174383"/>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2</a:t>
            </a:r>
            <a:endParaRPr lang="fr-FR" sz="1200" dirty="0"/>
          </a:p>
        </p:txBody>
      </p:sp>
      <p:sp>
        <p:nvSpPr>
          <p:cNvPr id="12" name="Ellipse 11"/>
          <p:cNvSpPr/>
          <p:nvPr/>
        </p:nvSpPr>
        <p:spPr>
          <a:xfrm>
            <a:off x="7350458" y="3521808"/>
            <a:ext cx="161925" cy="174383"/>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3</a:t>
            </a:r>
            <a:endParaRPr lang="fr-FR" sz="1200" dirty="0"/>
          </a:p>
        </p:txBody>
      </p:sp>
      <p:sp>
        <p:nvSpPr>
          <p:cNvPr id="13" name="Ellipse 12"/>
          <p:cNvSpPr/>
          <p:nvPr/>
        </p:nvSpPr>
        <p:spPr>
          <a:xfrm>
            <a:off x="9003869" y="2854785"/>
            <a:ext cx="161925" cy="174383"/>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4</a:t>
            </a:r>
            <a:endParaRPr lang="fr-FR" sz="1200" dirty="0"/>
          </a:p>
        </p:txBody>
      </p:sp>
      <p:sp>
        <p:nvSpPr>
          <p:cNvPr id="14" name="Ellipse 13"/>
          <p:cNvSpPr/>
          <p:nvPr/>
        </p:nvSpPr>
        <p:spPr>
          <a:xfrm>
            <a:off x="9723162" y="2854786"/>
            <a:ext cx="161925" cy="174383"/>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5</a:t>
            </a:r>
            <a:endParaRPr lang="fr-FR" sz="1200" dirty="0"/>
          </a:p>
        </p:txBody>
      </p:sp>
      <p:sp>
        <p:nvSpPr>
          <p:cNvPr id="15" name="Ellipse 14"/>
          <p:cNvSpPr/>
          <p:nvPr/>
        </p:nvSpPr>
        <p:spPr>
          <a:xfrm>
            <a:off x="6868498" y="2409694"/>
            <a:ext cx="161925" cy="174383"/>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9</a:t>
            </a:r>
            <a:endParaRPr lang="fr-FR" sz="1200" dirty="0"/>
          </a:p>
        </p:txBody>
      </p:sp>
      <p:sp>
        <p:nvSpPr>
          <p:cNvPr id="20" name="Ellipse 19"/>
          <p:cNvSpPr/>
          <p:nvPr/>
        </p:nvSpPr>
        <p:spPr>
          <a:xfrm>
            <a:off x="7724816" y="2414754"/>
            <a:ext cx="161925" cy="174383"/>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700" dirty="0"/>
          </a:p>
        </p:txBody>
      </p:sp>
      <p:sp>
        <p:nvSpPr>
          <p:cNvPr id="21" name="ZoneTexte 20"/>
          <p:cNvSpPr txBox="1"/>
          <p:nvPr/>
        </p:nvSpPr>
        <p:spPr>
          <a:xfrm>
            <a:off x="7658141" y="2406148"/>
            <a:ext cx="527665" cy="230832"/>
          </a:xfrm>
          <a:prstGeom prst="rect">
            <a:avLst/>
          </a:prstGeom>
          <a:noFill/>
        </p:spPr>
        <p:txBody>
          <a:bodyPr vert="horz" wrap="square" rtlCol="0">
            <a:spAutoFit/>
          </a:bodyPr>
          <a:lstStyle/>
          <a:p>
            <a:r>
              <a:rPr lang="fr-FR" sz="900" dirty="0" smtClean="0">
                <a:solidFill>
                  <a:schemeClr val="bg1"/>
                </a:solidFill>
              </a:rPr>
              <a:t>10</a:t>
            </a:r>
            <a:endParaRPr lang="fr-FR" sz="900" dirty="0">
              <a:solidFill>
                <a:schemeClr val="bg1"/>
              </a:solidFill>
            </a:endParaRPr>
          </a:p>
        </p:txBody>
      </p:sp>
      <p:sp>
        <p:nvSpPr>
          <p:cNvPr id="23" name="Ellipse 22"/>
          <p:cNvSpPr/>
          <p:nvPr/>
        </p:nvSpPr>
        <p:spPr>
          <a:xfrm>
            <a:off x="10442455" y="2854787"/>
            <a:ext cx="161925" cy="174383"/>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6</a:t>
            </a:r>
            <a:endParaRPr lang="fr-FR" sz="1200" dirty="0"/>
          </a:p>
        </p:txBody>
      </p:sp>
      <p:sp>
        <p:nvSpPr>
          <p:cNvPr id="25" name="Ellipse 24"/>
          <p:cNvSpPr/>
          <p:nvPr/>
        </p:nvSpPr>
        <p:spPr>
          <a:xfrm>
            <a:off x="8527742" y="5648194"/>
            <a:ext cx="161925" cy="174383"/>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7</a:t>
            </a:r>
            <a:endParaRPr lang="fr-FR" sz="1200" dirty="0"/>
          </a:p>
        </p:txBody>
      </p:sp>
      <p:sp>
        <p:nvSpPr>
          <p:cNvPr id="26" name="Ellipse 25"/>
          <p:cNvSpPr/>
          <p:nvPr/>
        </p:nvSpPr>
        <p:spPr>
          <a:xfrm>
            <a:off x="8252481" y="2785394"/>
            <a:ext cx="161925" cy="174383"/>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8</a:t>
            </a:r>
            <a:endParaRPr lang="fr-FR" sz="1200" dirty="0"/>
          </a:p>
        </p:txBody>
      </p:sp>
      <p:sp>
        <p:nvSpPr>
          <p:cNvPr id="28" name="Double flèche horizontale 27"/>
          <p:cNvSpPr/>
          <p:nvPr/>
        </p:nvSpPr>
        <p:spPr>
          <a:xfrm>
            <a:off x="7943870" y="4816449"/>
            <a:ext cx="1333459" cy="446561"/>
          </a:xfrm>
          <a:prstGeom prst="leftRight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smtClean="0"/>
              <a:t>Glissez et déplacez</a:t>
            </a:r>
            <a:endParaRPr lang="fr-FR" sz="900" dirty="0"/>
          </a:p>
        </p:txBody>
      </p:sp>
    </p:spTree>
    <p:extLst>
      <p:ext uri="{BB962C8B-B14F-4D97-AF65-F5344CB8AC3E}">
        <p14:creationId xmlns:p14="http://schemas.microsoft.com/office/powerpoint/2010/main" val="9308275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838200" y="4482584"/>
            <a:ext cx="10515600" cy="1305082"/>
          </a:xfrm>
        </p:spPr>
        <p:txBody>
          <a:bodyPr>
            <a:noAutofit/>
          </a:bodyPr>
          <a:lstStyle/>
          <a:p>
            <a:pPr marL="0" indent="0">
              <a:buNone/>
            </a:pPr>
            <a:r>
              <a:rPr lang="fr-FR" sz="1600" dirty="0"/>
              <a:t>Tout au long du processus pour rendre les données significatives et exploitables, vous allez probablement suivre ces étapes de base: accéder aux données, explorer les données, préparer les données, analyser les données et produire des rapports sur les données ainsi qu’exporter les résultats. </a:t>
            </a:r>
            <a:endParaRPr lang="fr-FR" sz="1600" dirty="0" smtClean="0"/>
          </a:p>
          <a:p>
            <a:pPr marL="0" indent="0">
              <a:buNone/>
            </a:pPr>
            <a:r>
              <a:rPr lang="fr-FR" sz="1600" b="1" dirty="0" smtClean="0"/>
              <a:t>SAS </a:t>
            </a:r>
            <a:r>
              <a:rPr lang="fr-FR" sz="1600" b="1" dirty="0"/>
              <a:t>possède des outils </a:t>
            </a:r>
            <a:r>
              <a:rPr lang="fr-FR" sz="1600" b="1" dirty="0" smtClean="0"/>
              <a:t>pour </a:t>
            </a:r>
            <a:r>
              <a:rPr lang="fr-FR" sz="1600" b="1" dirty="0"/>
              <a:t>chacune de ces étapes du processus. Vous suivez ce processus au fur et à mesure que vous apprenez les principes de base du langage de programmation SAS. </a:t>
            </a:r>
            <a:endParaRPr lang="fr-FR" sz="1600" b="1" dirty="0" smtClean="0"/>
          </a:p>
        </p:txBody>
      </p:sp>
      <p:sp>
        <p:nvSpPr>
          <p:cNvPr id="5" name="Titre 4"/>
          <p:cNvSpPr>
            <a:spLocks noGrp="1"/>
          </p:cNvSpPr>
          <p:nvPr>
            <p:ph type="title"/>
          </p:nvPr>
        </p:nvSpPr>
        <p:spPr/>
        <p:txBody>
          <a:bodyPr/>
          <a:lstStyle/>
          <a:p>
            <a:r>
              <a:rPr lang="fr-FR" cap="all" dirty="0"/>
              <a:t>Le processus de programmation SAS</a:t>
            </a:r>
            <a:endParaRPr lang="fr-FR" cap="all" dirty="0"/>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6</a:t>
            </a:fld>
            <a:endParaRPr lang="fr-FR" dirty="0">
              <a:solidFill>
                <a:prstClr val="black">
                  <a:tint val="75000"/>
                </a:prstClr>
              </a:solidFill>
            </a:endParaRPr>
          </a:p>
        </p:txBody>
      </p:sp>
      <p:sp>
        <p:nvSpPr>
          <p:cNvPr id="6" name="Rectangle 5"/>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9" name="Diagramme 8"/>
          <p:cNvGraphicFramePr/>
          <p:nvPr>
            <p:extLst>
              <p:ext uri="{D42A27DB-BD31-4B8C-83A1-F6EECF244321}">
                <p14:modId xmlns:p14="http://schemas.microsoft.com/office/powerpoint/2010/main" val="1833509405"/>
              </p:ext>
            </p:extLst>
          </p:nvPr>
        </p:nvGraphicFramePr>
        <p:xfrm>
          <a:off x="2063750" y="1392205"/>
          <a:ext cx="8070850" cy="29393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736446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Générateur de requêtes </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60</a:t>
            </a:fld>
            <a:endParaRPr lang="fr-FR" dirty="0">
              <a:solidFill>
                <a:prstClr val="black">
                  <a:tint val="75000"/>
                </a:prstClr>
              </a:solidFill>
            </a:endParaRPr>
          </a:p>
        </p:txBody>
      </p:sp>
      <p:sp>
        <p:nvSpPr>
          <p:cNvPr id="5" name="Espace réservé du contenu 4"/>
          <p:cNvSpPr>
            <a:spLocks noGrp="1"/>
          </p:cNvSpPr>
          <p:nvPr>
            <p:ph idx="1"/>
          </p:nvPr>
        </p:nvSpPr>
        <p:spPr>
          <a:xfrm>
            <a:off x="859180" y="1258143"/>
            <a:ext cx="10515600" cy="700941"/>
          </a:xfrm>
          <a:prstGeom prst="rect">
            <a:avLst/>
          </a:prstGeom>
        </p:spPr>
        <p:txBody>
          <a:bodyPr vert="horz" lIns="91440" tIns="45720" rIns="91440" bIns="45720" rtlCol="0">
            <a:noAutofit/>
          </a:bodyPr>
          <a:lstStyle/>
          <a:p>
            <a:pPr marL="0">
              <a:buNone/>
            </a:pPr>
            <a:r>
              <a:rPr lang="fr-FR" sz="1600" dirty="0"/>
              <a:t>Cette option permet de choisir les colonnes que </a:t>
            </a:r>
            <a:r>
              <a:rPr lang="fr-FR" sz="1600" dirty="0" smtClean="0"/>
              <a:t>vous souhaitez </a:t>
            </a:r>
            <a:r>
              <a:rPr lang="fr-FR" sz="1600" dirty="0"/>
              <a:t>conserver dans la table cible. Il suffit de glisser les colonnes de la gauche vers la droite (depuis la fenêtre de la table SOURCE vers l’onglet « Sélectionner les données »)</a:t>
            </a:r>
          </a:p>
        </p:txBody>
      </p:sp>
      <p:sp>
        <p:nvSpPr>
          <p:cNvPr id="6"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smtClean="0"/>
              <a:t>sélection </a:t>
            </a:r>
            <a:r>
              <a:rPr lang="fr-FR" dirty="0"/>
              <a:t>des </a:t>
            </a:r>
            <a:r>
              <a:rPr lang="fr-FR" dirty="0" smtClean="0"/>
              <a:t>colonnes</a:t>
            </a:r>
            <a:endParaRPr lang="fr-FR" dirty="0"/>
          </a:p>
        </p:txBody>
      </p:sp>
      <p:pic>
        <p:nvPicPr>
          <p:cNvPr id="22" name="Image 21"/>
          <p:cNvPicPr>
            <a:picLocks noChangeAspect="1"/>
          </p:cNvPicPr>
          <p:nvPr/>
        </p:nvPicPr>
        <p:blipFill>
          <a:blip r:embed="rId2"/>
          <a:stretch>
            <a:fillRect/>
          </a:stretch>
        </p:blipFill>
        <p:spPr>
          <a:xfrm>
            <a:off x="2700867" y="1904883"/>
            <a:ext cx="6832226" cy="4634031"/>
          </a:xfrm>
          <a:prstGeom prst="rect">
            <a:avLst/>
          </a:prstGeom>
        </p:spPr>
      </p:pic>
      <p:sp>
        <p:nvSpPr>
          <p:cNvPr id="2" name="Rectangle à coins arrondis 1"/>
          <p:cNvSpPr/>
          <p:nvPr/>
        </p:nvSpPr>
        <p:spPr>
          <a:xfrm>
            <a:off x="8353425" y="5025260"/>
            <a:ext cx="2124075" cy="832616"/>
          </a:xfrm>
          <a:prstGeom prst="wedgeRoundRectCallout">
            <a:avLst>
              <a:gd name="adj1" fmla="val -3242"/>
              <a:gd name="adj2" fmla="val -110610"/>
              <a:gd name="adj3" fmla="val 16667"/>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600" dirty="0" smtClean="0"/>
              <a:t>Possibilité de modifier l’ordre des colonnes</a:t>
            </a:r>
            <a:endParaRPr lang="fr-FR" sz="1600" dirty="0"/>
          </a:p>
        </p:txBody>
      </p:sp>
      <p:sp>
        <p:nvSpPr>
          <p:cNvPr id="24" name="Rectangle à coins arrondis 23"/>
          <p:cNvSpPr/>
          <p:nvPr/>
        </p:nvSpPr>
        <p:spPr>
          <a:xfrm>
            <a:off x="9542342" y="2251097"/>
            <a:ext cx="2306758" cy="901677"/>
          </a:xfrm>
          <a:prstGeom prst="wedgeRoundRectCallout">
            <a:avLst>
              <a:gd name="adj1" fmla="val -100103"/>
              <a:gd name="adj2" fmla="val 86155"/>
              <a:gd name="adj3" fmla="val 16667"/>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600" dirty="0" smtClean="0"/>
              <a:t>Possibilité de modifier propriétés des colonnes : agrégats, formats  </a:t>
            </a:r>
            <a:endParaRPr lang="fr-FR" sz="1600" dirty="0"/>
          </a:p>
        </p:txBody>
      </p:sp>
      <p:sp>
        <p:nvSpPr>
          <p:cNvPr id="29" name="Rectangle à coins arrondis 28"/>
          <p:cNvSpPr/>
          <p:nvPr/>
        </p:nvSpPr>
        <p:spPr>
          <a:xfrm>
            <a:off x="859180" y="4990448"/>
            <a:ext cx="2414059" cy="1365904"/>
          </a:xfrm>
          <a:prstGeom prst="wedgeRoundRectCallout">
            <a:avLst>
              <a:gd name="adj1" fmla="val 65284"/>
              <a:gd name="adj2" fmla="val -72694"/>
              <a:gd name="adj3" fmla="val 16667"/>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600" dirty="0" smtClean="0"/>
              <a:t>Pour conserver une colonne dans la nouvelle table, glissez et déposez ou double cliquez sur la colonne en question</a:t>
            </a:r>
            <a:endParaRPr lang="fr-FR" sz="1600" dirty="0"/>
          </a:p>
        </p:txBody>
      </p:sp>
    </p:spTree>
    <p:extLst>
      <p:ext uri="{BB962C8B-B14F-4D97-AF65-F5344CB8AC3E}">
        <p14:creationId xmlns:p14="http://schemas.microsoft.com/office/powerpoint/2010/main" val="20927900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Générateur de requêtes </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61</a:t>
            </a:fld>
            <a:endParaRPr lang="fr-FR" dirty="0">
              <a:solidFill>
                <a:prstClr val="black">
                  <a:tint val="75000"/>
                </a:prstClr>
              </a:solidFill>
            </a:endParaRPr>
          </a:p>
        </p:txBody>
      </p:sp>
      <p:sp>
        <p:nvSpPr>
          <p:cNvPr id="5" name="Espace réservé du contenu 4"/>
          <p:cNvSpPr>
            <a:spLocks noGrp="1"/>
          </p:cNvSpPr>
          <p:nvPr>
            <p:ph idx="1"/>
          </p:nvPr>
        </p:nvSpPr>
        <p:spPr>
          <a:xfrm>
            <a:off x="859180" y="1258143"/>
            <a:ext cx="10515600" cy="865932"/>
          </a:xfrm>
          <a:prstGeom prst="rect">
            <a:avLst/>
          </a:prstGeom>
        </p:spPr>
        <p:txBody>
          <a:bodyPr vert="horz" lIns="91440" tIns="45720" rIns="91440" bIns="45720" rtlCol="0">
            <a:noAutofit/>
          </a:bodyPr>
          <a:lstStyle/>
          <a:p>
            <a:pPr marL="0">
              <a:buNone/>
            </a:pPr>
            <a:r>
              <a:rPr lang="fr-FR" sz="1600" dirty="0"/>
              <a:t>Les colonnes calculées permettent de construire de nouveaux </a:t>
            </a:r>
            <a:r>
              <a:rPr lang="fr-FR" sz="1600" dirty="0" smtClean="0"/>
              <a:t>indicateurs. Elles peuvent représenter des recodages, des expressions ou </a:t>
            </a:r>
            <a:r>
              <a:rPr lang="fr-FR" sz="1600" dirty="0"/>
              <a:t>des </a:t>
            </a:r>
            <a:r>
              <a:rPr lang="fr-FR" sz="1600" dirty="0" smtClean="0"/>
              <a:t>agrégats (voir la partie </a:t>
            </a:r>
            <a:r>
              <a:rPr lang="fr-FR" sz="1600" dirty="0"/>
              <a:t>grouper et </a:t>
            </a:r>
            <a:r>
              <a:rPr lang="fr-FR" sz="1600" dirty="0" smtClean="0"/>
              <a:t>agréger).</a:t>
            </a:r>
          </a:p>
          <a:p>
            <a:pPr marL="0">
              <a:buNone/>
            </a:pPr>
            <a:endParaRPr lang="fr-FR" sz="1600" dirty="0"/>
          </a:p>
        </p:txBody>
      </p:sp>
      <p:sp>
        <p:nvSpPr>
          <p:cNvPr id="6"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smtClean="0"/>
              <a:t>Ajouter </a:t>
            </a:r>
            <a:r>
              <a:rPr lang="fr-FR" dirty="0"/>
              <a:t>des colonnes calculées </a:t>
            </a:r>
          </a:p>
        </p:txBody>
      </p:sp>
      <p:sp>
        <p:nvSpPr>
          <p:cNvPr id="8" name="Rectangle 7"/>
          <p:cNvSpPr/>
          <p:nvPr/>
        </p:nvSpPr>
        <p:spPr>
          <a:xfrm>
            <a:off x="512011" y="2074457"/>
            <a:ext cx="4471494" cy="341632"/>
          </a:xfrm>
          <a:prstGeom prst="rect">
            <a:avLst/>
          </a:prstGeom>
        </p:spPr>
        <p:txBody>
          <a:bodyPr vert="horz" lIns="91440" tIns="45720" rIns="91440" bIns="45720" rtlCol="0">
            <a:noAutofit/>
          </a:bodyPr>
          <a:lstStyle/>
          <a:p>
            <a:pPr marL="742939" lvl="1" indent="-285750" defTabSz="914377">
              <a:lnSpc>
                <a:spcPct val="90000"/>
              </a:lnSpc>
              <a:spcBef>
                <a:spcPts val="500"/>
              </a:spcBef>
              <a:buFont typeface="Wingdings" panose="05000000000000000000" pitchFamily="2" charset="2"/>
              <a:buChar char="Ø"/>
            </a:pPr>
            <a:r>
              <a:rPr lang="fr-FR" dirty="0">
                <a:solidFill>
                  <a:srgbClr val="13324A"/>
                </a:solidFill>
                <a:latin typeface="+mj-lt"/>
              </a:rPr>
              <a:t>R</a:t>
            </a:r>
            <a:r>
              <a:rPr lang="fr-FR" dirty="0" smtClean="0">
                <a:solidFill>
                  <a:srgbClr val="13324A"/>
                </a:solidFill>
                <a:latin typeface="+mj-lt"/>
              </a:rPr>
              <a:t>ecodification d’un </a:t>
            </a:r>
            <a:r>
              <a:rPr lang="fr-FR" dirty="0">
                <a:solidFill>
                  <a:srgbClr val="13324A"/>
                </a:solidFill>
                <a:latin typeface="+mj-lt"/>
              </a:rPr>
              <a:t>champ existant</a:t>
            </a:r>
          </a:p>
        </p:txBody>
      </p:sp>
      <p:sp>
        <p:nvSpPr>
          <p:cNvPr id="9" name="Rectangle 8"/>
          <p:cNvSpPr/>
          <p:nvPr/>
        </p:nvSpPr>
        <p:spPr>
          <a:xfrm>
            <a:off x="6077755" y="2127841"/>
            <a:ext cx="5483256" cy="341632"/>
          </a:xfrm>
          <a:prstGeom prst="rect">
            <a:avLst/>
          </a:prstGeom>
        </p:spPr>
        <p:txBody>
          <a:bodyPr vert="horz" lIns="91440" tIns="45720" rIns="91440" bIns="45720" rtlCol="0">
            <a:noAutofit/>
          </a:bodyPr>
          <a:lstStyle/>
          <a:p>
            <a:pPr marL="742939" lvl="1" indent="-285750" defTabSz="914377">
              <a:lnSpc>
                <a:spcPct val="90000"/>
              </a:lnSpc>
              <a:spcBef>
                <a:spcPts val="500"/>
              </a:spcBef>
              <a:buFont typeface="Wingdings" panose="05000000000000000000" pitchFamily="2" charset="2"/>
              <a:buChar char="Ø"/>
            </a:pPr>
            <a:r>
              <a:rPr lang="fr-FR" dirty="0">
                <a:solidFill>
                  <a:srgbClr val="13324A"/>
                </a:solidFill>
                <a:latin typeface="+mj-lt"/>
              </a:rPr>
              <a:t>A</a:t>
            </a:r>
            <a:r>
              <a:rPr lang="fr-FR" dirty="0" smtClean="0">
                <a:solidFill>
                  <a:srgbClr val="13324A"/>
                </a:solidFill>
                <a:latin typeface="+mj-lt"/>
              </a:rPr>
              <a:t>pplication </a:t>
            </a:r>
            <a:r>
              <a:rPr lang="fr-FR" dirty="0">
                <a:solidFill>
                  <a:srgbClr val="13324A"/>
                </a:solidFill>
                <a:latin typeface="+mj-lt"/>
              </a:rPr>
              <a:t>d’une ou de plusieurs fonctions </a:t>
            </a:r>
            <a:r>
              <a:rPr lang="fr-FR" dirty="0" smtClean="0">
                <a:solidFill>
                  <a:srgbClr val="13324A"/>
                </a:solidFill>
                <a:latin typeface="+mj-lt"/>
              </a:rPr>
              <a:t>SAS</a:t>
            </a:r>
            <a:endParaRPr lang="fr-FR" dirty="0">
              <a:solidFill>
                <a:srgbClr val="13324A"/>
              </a:solidFill>
              <a:latin typeface="+mj-lt"/>
            </a:endParaRPr>
          </a:p>
        </p:txBody>
      </p:sp>
      <p:pic>
        <p:nvPicPr>
          <p:cNvPr id="10" name="Image 9"/>
          <p:cNvPicPr>
            <a:picLocks noChangeAspect="1"/>
          </p:cNvPicPr>
          <p:nvPr/>
        </p:nvPicPr>
        <p:blipFill>
          <a:blip r:embed="rId2"/>
          <a:stretch>
            <a:fillRect/>
          </a:stretch>
        </p:blipFill>
        <p:spPr>
          <a:xfrm>
            <a:off x="6617354" y="2692049"/>
            <a:ext cx="4613126" cy="3539382"/>
          </a:xfrm>
          <a:prstGeom prst="rect">
            <a:avLst/>
          </a:prstGeom>
          <a:ln>
            <a:solidFill>
              <a:schemeClr val="bg1">
                <a:lumMod val="50000"/>
              </a:schemeClr>
            </a:solidFill>
          </a:ln>
        </p:spPr>
      </p:pic>
      <p:pic>
        <p:nvPicPr>
          <p:cNvPr id="13" name="Image 12"/>
          <p:cNvPicPr>
            <a:picLocks noChangeAspect="1"/>
          </p:cNvPicPr>
          <p:nvPr/>
        </p:nvPicPr>
        <p:blipFill>
          <a:blip r:embed="rId3"/>
          <a:stretch>
            <a:fillRect/>
          </a:stretch>
        </p:blipFill>
        <p:spPr>
          <a:xfrm>
            <a:off x="1045411" y="2692049"/>
            <a:ext cx="4605734" cy="3539382"/>
          </a:xfrm>
          <a:prstGeom prst="rect">
            <a:avLst/>
          </a:prstGeom>
          <a:ln>
            <a:solidFill>
              <a:schemeClr val="bg1">
                <a:lumMod val="50000"/>
              </a:schemeClr>
            </a:solidFill>
          </a:ln>
        </p:spPr>
      </p:pic>
    </p:spTree>
    <p:extLst>
      <p:ext uri="{BB962C8B-B14F-4D97-AF65-F5344CB8AC3E}">
        <p14:creationId xmlns:p14="http://schemas.microsoft.com/office/powerpoint/2010/main" val="2204282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3022486" y="1676167"/>
            <a:ext cx="6188988" cy="4208780"/>
          </a:xfrm>
          <a:prstGeom prst="rect">
            <a:avLst/>
          </a:prstGeom>
        </p:spPr>
      </p:pic>
      <p:sp>
        <p:nvSpPr>
          <p:cNvPr id="3" name="Titre 2"/>
          <p:cNvSpPr>
            <a:spLocks noGrp="1"/>
          </p:cNvSpPr>
          <p:nvPr>
            <p:ph type="title"/>
          </p:nvPr>
        </p:nvSpPr>
        <p:spPr/>
        <p:txBody>
          <a:bodyPr vert="horz" lIns="91440" tIns="45720" rIns="91440" bIns="45720" rtlCol="0" anchor="ctr">
            <a:normAutofit/>
          </a:bodyPr>
          <a:lstStyle/>
          <a:p>
            <a:r>
              <a:rPr lang="fr-FR" cap="all" dirty="0"/>
              <a:t>Générateur de requêtes </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62</a:t>
            </a:fld>
            <a:endParaRPr lang="fr-FR" dirty="0">
              <a:solidFill>
                <a:prstClr val="black">
                  <a:tint val="75000"/>
                </a:prstClr>
              </a:solidFill>
            </a:endParaRPr>
          </a:p>
        </p:txBody>
      </p:sp>
      <p:sp>
        <p:nvSpPr>
          <p:cNvPr id="5" name="Espace réservé du contenu 4"/>
          <p:cNvSpPr>
            <a:spLocks noGrp="1"/>
          </p:cNvSpPr>
          <p:nvPr>
            <p:ph idx="1"/>
          </p:nvPr>
        </p:nvSpPr>
        <p:spPr>
          <a:xfrm>
            <a:off x="859180" y="1258143"/>
            <a:ext cx="10515600" cy="700941"/>
          </a:xfrm>
          <a:prstGeom prst="rect">
            <a:avLst/>
          </a:prstGeom>
        </p:spPr>
        <p:txBody>
          <a:bodyPr vert="horz" lIns="91440" tIns="45720" rIns="91440" bIns="45720" rtlCol="0">
            <a:noAutofit/>
          </a:bodyPr>
          <a:lstStyle/>
          <a:p>
            <a:pPr marL="0">
              <a:buNone/>
            </a:pPr>
            <a:r>
              <a:rPr lang="fr-FR" sz="1600" dirty="0"/>
              <a:t>L’onglet Sélectionner les données peut être utilisé pour grouper ou agréger les </a:t>
            </a:r>
            <a:r>
              <a:rPr lang="fr-FR" sz="1600" dirty="0" smtClean="0"/>
              <a:t>données : </a:t>
            </a:r>
            <a:endParaRPr lang="fr-FR" sz="1600" dirty="0"/>
          </a:p>
        </p:txBody>
      </p:sp>
      <p:sp>
        <p:nvSpPr>
          <p:cNvPr id="6"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a:t>g</a:t>
            </a:r>
            <a:r>
              <a:rPr lang="fr-FR" dirty="0" smtClean="0"/>
              <a:t>rouper </a:t>
            </a:r>
            <a:r>
              <a:rPr lang="fr-FR" dirty="0"/>
              <a:t>et </a:t>
            </a:r>
            <a:r>
              <a:rPr lang="fr-FR" dirty="0" smtClean="0"/>
              <a:t>agréger</a:t>
            </a:r>
            <a:endParaRPr lang="fr-FR" dirty="0"/>
          </a:p>
        </p:txBody>
      </p:sp>
      <p:sp>
        <p:nvSpPr>
          <p:cNvPr id="2" name="Rectangle à coins arrondis 1"/>
          <p:cNvSpPr/>
          <p:nvPr/>
        </p:nvSpPr>
        <p:spPr>
          <a:xfrm>
            <a:off x="9324121" y="1837648"/>
            <a:ext cx="1839179" cy="832616"/>
          </a:xfrm>
          <a:prstGeom prst="wedgeRoundRectCallout">
            <a:avLst>
              <a:gd name="adj1" fmla="val -125030"/>
              <a:gd name="adj2" fmla="val 141067"/>
              <a:gd name="adj3" fmla="val 16667"/>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600" dirty="0"/>
              <a:t>Choisissez une statistique pour le champ à agréger.</a:t>
            </a:r>
          </a:p>
        </p:txBody>
      </p:sp>
      <p:sp>
        <p:nvSpPr>
          <p:cNvPr id="24" name="Rectangle à coins arrondis 23"/>
          <p:cNvSpPr/>
          <p:nvPr/>
        </p:nvSpPr>
        <p:spPr>
          <a:xfrm>
            <a:off x="9324121" y="3820001"/>
            <a:ext cx="2306758" cy="1075849"/>
          </a:xfrm>
          <a:prstGeom prst="wedgeRoundRectCallout">
            <a:avLst>
              <a:gd name="adj1" fmla="val -148001"/>
              <a:gd name="adj2" fmla="val 54464"/>
              <a:gd name="adj3" fmla="val 16667"/>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fr-FR" sz="1600" dirty="0"/>
              <a:t>Champs sans statistique</a:t>
            </a:r>
          </a:p>
          <a:p>
            <a:pPr algn="just"/>
            <a:r>
              <a:rPr lang="fr-FR" sz="1600" dirty="0"/>
              <a:t>permettront de définir</a:t>
            </a:r>
          </a:p>
          <a:p>
            <a:pPr algn="just"/>
            <a:r>
              <a:rPr lang="fr-FR" sz="1600" dirty="0"/>
              <a:t>automatiquement les</a:t>
            </a:r>
          </a:p>
          <a:p>
            <a:pPr algn="just"/>
            <a:r>
              <a:rPr lang="fr-FR" sz="1600" dirty="0"/>
              <a:t>groupes.</a:t>
            </a:r>
          </a:p>
        </p:txBody>
      </p:sp>
      <p:sp>
        <p:nvSpPr>
          <p:cNvPr id="11" name="Rectangle 10"/>
          <p:cNvSpPr/>
          <p:nvPr/>
        </p:nvSpPr>
        <p:spPr>
          <a:xfrm>
            <a:off x="1714500" y="6019064"/>
            <a:ext cx="10687050" cy="757130"/>
          </a:xfrm>
          <a:prstGeom prst="rect">
            <a:avLst/>
          </a:prstGeom>
        </p:spPr>
        <p:txBody>
          <a:bodyPr vert="horz" lIns="91440" tIns="45720" rIns="91440" bIns="45720" rtlCol="0">
            <a:noAutofit/>
          </a:bodyPr>
          <a:lstStyle/>
          <a:p>
            <a:pPr indent="-228594" defTabSz="914377">
              <a:lnSpc>
                <a:spcPct val="90000"/>
              </a:lnSpc>
              <a:spcBef>
                <a:spcPts val="1000"/>
              </a:spcBef>
              <a:buFont typeface="Arial" panose="020B0604020202020204" pitchFamily="34" charset="0"/>
              <a:buNone/>
            </a:pPr>
            <a:r>
              <a:rPr lang="fr-FR" sz="1200" dirty="0">
                <a:solidFill>
                  <a:srgbClr val="13324A"/>
                </a:solidFill>
                <a:latin typeface="+mj-lt"/>
              </a:rPr>
              <a:t>Attention </a:t>
            </a:r>
            <a:r>
              <a:rPr lang="fr-FR" sz="1200" dirty="0">
                <a:solidFill>
                  <a:srgbClr val="13324A"/>
                </a:solidFill>
                <a:latin typeface="+mj-lt"/>
              </a:rPr>
              <a:t>à l’ordre des colonnes dans l’onglet Sélection des données. Ceci va permettre de déterminer les hiérarchies de groupe. Ceci peut être modifié dans le panneau </a:t>
            </a:r>
            <a:r>
              <a:rPr lang="fr-FR" sz="1200" dirty="0">
                <a:solidFill>
                  <a:srgbClr val="13324A"/>
                </a:solidFill>
                <a:latin typeface="+mj-lt"/>
              </a:rPr>
              <a:t>Groupes agrégés</a:t>
            </a:r>
            <a:r>
              <a:rPr lang="fr-FR" sz="1200" dirty="0">
                <a:solidFill>
                  <a:srgbClr val="13324A"/>
                </a:solidFill>
                <a:latin typeface="+mj-lt"/>
              </a:rPr>
              <a:t>. Pour modifier les groupes, décocher la case </a:t>
            </a:r>
            <a:r>
              <a:rPr lang="fr-FR" sz="1200" b="1" dirty="0">
                <a:solidFill>
                  <a:srgbClr val="13324A"/>
                </a:solidFill>
                <a:latin typeface="+mj-lt"/>
              </a:rPr>
              <a:t>Sélectionner les groupes </a:t>
            </a:r>
            <a:r>
              <a:rPr lang="fr-FR" sz="1200" b="1" dirty="0">
                <a:solidFill>
                  <a:srgbClr val="13324A"/>
                </a:solidFill>
                <a:latin typeface="+mj-lt"/>
              </a:rPr>
              <a:t>automatiquement </a:t>
            </a:r>
            <a:r>
              <a:rPr lang="fr-FR" sz="1200" dirty="0">
                <a:solidFill>
                  <a:srgbClr val="13324A"/>
                </a:solidFill>
                <a:latin typeface="+mj-lt"/>
              </a:rPr>
              <a:t>et </a:t>
            </a:r>
            <a:r>
              <a:rPr lang="fr-FR" sz="1200" dirty="0">
                <a:solidFill>
                  <a:srgbClr val="13324A"/>
                </a:solidFill>
                <a:latin typeface="+mj-lt"/>
              </a:rPr>
              <a:t>cliquer sur </a:t>
            </a:r>
            <a:r>
              <a:rPr lang="fr-FR" sz="1200" b="1" dirty="0">
                <a:solidFill>
                  <a:srgbClr val="13324A"/>
                </a:solidFill>
                <a:latin typeface="+mj-lt"/>
              </a:rPr>
              <a:t>Modifier les groupes</a:t>
            </a:r>
            <a:r>
              <a:rPr lang="fr-FR" sz="1200" dirty="0">
                <a:solidFill>
                  <a:srgbClr val="13324A"/>
                </a:solidFill>
                <a:latin typeface="+mj-lt"/>
              </a:rPr>
              <a:t>.</a:t>
            </a:r>
          </a:p>
        </p:txBody>
      </p:sp>
      <p:pic>
        <p:nvPicPr>
          <p:cNvPr id="12" name="Image 11"/>
          <p:cNvPicPr>
            <a:picLocks noChangeAspect="1"/>
          </p:cNvPicPr>
          <p:nvPr/>
        </p:nvPicPr>
        <p:blipFill rotWithShape="1">
          <a:blip r:embed="rId3"/>
          <a:srcRect r="2422"/>
          <a:stretch/>
        </p:blipFill>
        <p:spPr>
          <a:xfrm>
            <a:off x="1323572" y="6073134"/>
            <a:ext cx="390928" cy="328516"/>
          </a:xfrm>
          <a:prstGeom prst="rect">
            <a:avLst/>
          </a:prstGeom>
        </p:spPr>
      </p:pic>
    </p:spTree>
    <p:extLst>
      <p:ext uri="{BB962C8B-B14F-4D97-AF65-F5344CB8AC3E}">
        <p14:creationId xmlns:p14="http://schemas.microsoft.com/office/powerpoint/2010/main" val="10805240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Générateur de requêtes </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63</a:t>
            </a:fld>
            <a:endParaRPr lang="fr-FR" dirty="0">
              <a:solidFill>
                <a:prstClr val="black">
                  <a:tint val="75000"/>
                </a:prstClr>
              </a:solidFill>
            </a:endParaRPr>
          </a:p>
        </p:txBody>
      </p:sp>
      <p:sp>
        <p:nvSpPr>
          <p:cNvPr id="5" name="Espace réservé du contenu 4"/>
          <p:cNvSpPr>
            <a:spLocks noGrp="1"/>
          </p:cNvSpPr>
          <p:nvPr>
            <p:ph idx="1"/>
          </p:nvPr>
        </p:nvSpPr>
        <p:spPr>
          <a:xfrm>
            <a:off x="859180" y="1172418"/>
            <a:ext cx="10515600" cy="700941"/>
          </a:xfrm>
          <a:prstGeom prst="rect">
            <a:avLst/>
          </a:prstGeom>
        </p:spPr>
        <p:txBody>
          <a:bodyPr vert="horz" lIns="91440" tIns="45720" rIns="91440" bIns="45720" rtlCol="0">
            <a:noAutofit/>
          </a:bodyPr>
          <a:lstStyle/>
          <a:p>
            <a:pPr marL="0">
              <a:buNone/>
            </a:pPr>
            <a:r>
              <a:rPr lang="fr-FR" sz="1600" dirty="0"/>
              <a:t>Cette option permet d’afficher uniquement des valeurs définies par l’utilisateur. </a:t>
            </a:r>
            <a:r>
              <a:rPr lang="fr-FR" sz="1600" dirty="0" smtClean="0"/>
              <a:t> Sélectionnez </a:t>
            </a:r>
            <a:r>
              <a:rPr lang="fr-FR" sz="1600" dirty="0"/>
              <a:t>l’onglet Filtrer les données et la ou les colonnes à filtrer. Ces colonnes ne doivent pas forcément être dans « Sélectionner les données », on peut ajouter un filtre à partir des données sources sans forcément les placer aussi dans le premier panneau</a:t>
            </a:r>
          </a:p>
        </p:txBody>
      </p:sp>
      <p:sp>
        <p:nvSpPr>
          <p:cNvPr id="6"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a:t>c</a:t>
            </a:r>
            <a:r>
              <a:rPr lang="fr-FR" dirty="0" smtClean="0"/>
              <a:t>hoix </a:t>
            </a:r>
            <a:r>
              <a:rPr lang="fr-FR" dirty="0"/>
              <a:t>des lignes (filtre)</a:t>
            </a:r>
          </a:p>
        </p:txBody>
      </p:sp>
      <p:pic>
        <p:nvPicPr>
          <p:cNvPr id="8" name="Image 7"/>
          <p:cNvPicPr>
            <a:picLocks noChangeAspect="1"/>
          </p:cNvPicPr>
          <p:nvPr/>
        </p:nvPicPr>
        <p:blipFill>
          <a:blip r:embed="rId2"/>
          <a:stretch>
            <a:fillRect/>
          </a:stretch>
        </p:blipFill>
        <p:spPr>
          <a:xfrm>
            <a:off x="1333500" y="1959084"/>
            <a:ext cx="6829425" cy="4471800"/>
          </a:xfrm>
          <a:prstGeom prst="rect">
            <a:avLst/>
          </a:prstGeom>
        </p:spPr>
      </p:pic>
      <p:sp>
        <p:nvSpPr>
          <p:cNvPr id="12" name="Rectangle à coins arrondis 11"/>
          <p:cNvSpPr/>
          <p:nvPr/>
        </p:nvSpPr>
        <p:spPr>
          <a:xfrm>
            <a:off x="86691" y="4293454"/>
            <a:ext cx="2055469" cy="981727"/>
          </a:xfrm>
          <a:prstGeom prst="wedgeRoundRectCallout">
            <a:avLst>
              <a:gd name="adj1" fmla="val 52772"/>
              <a:gd name="adj2" fmla="val -97920"/>
              <a:gd name="adj3" fmla="val 16667"/>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600" dirty="0"/>
              <a:t>G</a:t>
            </a:r>
            <a:r>
              <a:rPr lang="fr-FR" sz="1600" dirty="0" smtClean="0"/>
              <a:t>lissez et déposez ou double cliquez sur la colonne à filtrer</a:t>
            </a:r>
            <a:endParaRPr lang="fr-FR" sz="1600" dirty="0"/>
          </a:p>
        </p:txBody>
      </p:sp>
      <p:sp>
        <p:nvSpPr>
          <p:cNvPr id="13" name="Rectangle à coins arrondis 12"/>
          <p:cNvSpPr/>
          <p:nvPr/>
        </p:nvSpPr>
        <p:spPr>
          <a:xfrm>
            <a:off x="4250081" y="3592103"/>
            <a:ext cx="2055469" cy="338193"/>
          </a:xfrm>
          <a:prstGeom prst="wedgeRoundRectCallout">
            <a:avLst>
              <a:gd name="adj1" fmla="val 24504"/>
              <a:gd name="adj2" fmla="val 104863"/>
              <a:gd name="adj3" fmla="val 16667"/>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600" dirty="0" smtClean="0"/>
              <a:t>Choisir un opérateur</a:t>
            </a:r>
            <a:endParaRPr lang="fr-FR" sz="1600" dirty="0"/>
          </a:p>
        </p:txBody>
      </p:sp>
      <p:sp>
        <p:nvSpPr>
          <p:cNvPr id="14" name="Rectangle à coins arrondis 13"/>
          <p:cNvSpPr/>
          <p:nvPr/>
        </p:nvSpPr>
        <p:spPr>
          <a:xfrm>
            <a:off x="4326281" y="5106578"/>
            <a:ext cx="2055469" cy="568653"/>
          </a:xfrm>
          <a:prstGeom prst="wedgeRoundRectCallout">
            <a:avLst>
              <a:gd name="adj1" fmla="val 43503"/>
              <a:gd name="adj2" fmla="val -128888"/>
              <a:gd name="adj3" fmla="val 16667"/>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600" dirty="0"/>
              <a:t>A</a:t>
            </a:r>
            <a:r>
              <a:rPr lang="fr-FR" sz="1600" dirty="0" smtClean="0"/>
              <a:t>ffichage des valeurs de filtrage</a:t>
            </a:r>
            <a:endParaRPr lang="fr-FR" sz="1600" dirty="0"/>
          </a:p>
        </p:txBody>
      </p:sp>
      <p:sp>
        <p:nvSpPr>
          <p:cNvPr id="15" name="Rectangle à coins arrondis 14"/>
          <p:cNvSpPr/>
          <p:nvPr/>
        </p:nvSpPr>
        <p:spPr>
          <a:xfrm>
            <a:off x="8269631" y="5390904"/>
            <a:ext cx="2055469" cy="568653"/>
          </a:xfrm>
          <a:prstGeom prst="wedgeRoundRectCallout">
            <a:avLst>
              <a:gd name="adj1" fmla="val -66786"/>
              <a:gd name="adj2" fmla="val -33412"/>
              <a:gd name="adj3" fmla="val 16667"/>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600" dirty="0" smtClean="0"/>
              <a:t>Sélectionnez les valeurs de filtrage</a:t>
            </a:r>
            <a:endParaRPr lang="fr-FR" sz="1600" dirty="0"/>
          </a:p>
        </p:txBody>
      </p:sp>
      <p:sp>
        <p:nvSpPr>
          <p:cNvPr id="9" name="Rectangle 8"/>
          <p:cNvSpPr/>
          <p:nvPr/>
        </p:nvSpPr>
        <p:spPr>
          <a:xfrm>
            <a:off x="7411977" y="2767053"/>
            <a:ext cx="4780023" cy="1569660"/>
          </a:xfrm>
          <a:prstGeom prst="rect">
            <a:avLst/>
          </a:prstGeom>
        </p:spPr>
        <p:txBody>
          <a:bodyPr wrap="square">
            <a:spAutoFit/>
          </a:bodyPr>
          <a:lstStyle/>
          <a:p>
            <a:pPr algn="just">
              <a:spcAft>
                <a:spcPts val="0"/>
              </a:spcAft>
            </a:pPr>
            <a:r>
              <a:rPr lang="fr-FR" sz="1600" dirty="0">
                <a:solidFill>
                  <a:schemeClr val="tx2"/>
                </a:solidFill>
                <a:latin typeface="+mj-lt"/>
                <a:ea typeface="Yu Mincho"/>
                <a:cs typeface="Times New Roman" panose="02020603050405020304" pitchFamily="18" charset="0"/>
              </a:rPr>
              <a:t>Les opérateurs essentiels </a:t>
            </a:r>
            <a:r>
              <a:rPr lang="fr-FR" sz="1600" dirty="0" smtClean="0">
                <a:solidFill>
                  <a:schemeClr val="tx2"/>
                </a:solidFill>
                <a:latin typeface="+mj-lt"/>
                <a:ea typeface="Yu Mincho"/>
                <a:cs typeface="Times New Roman" panose="02020603050405020304" pitchFamily="18" charset="0"/>
              </a:rPr>
              <a:t>sont : </a:t>
            </a:r>
            <a:endParaRPr lang="fr-FR" sz="1600" dirty="0">
              <a:solidFill>
                <a:schemeClr val="tx2"/>
              </a:solidFill>
              <a:latin typeface="+mj-lt"/>
              <a:ea typeface="Yu Mincho"/>
              <a:cs typeface="Times New Roman" panose="02020603050405020304" pitchFamily="18" charset="0"/>
            </a:endParaRPr>
          </a:p>
          <a:p>
            <a:pPr marL="342900" lvl="0" indent="-342900">
              <a:buFont typeface="Symbol" panose="05050102010706020507" pitchFamily="18" charset="2"/>
              <a:buChar char=""/>
            </a:pPr>
            <a:r>
              <a:rPr lang="fr-FR" sz="1600" b="1" dirty="0">
                <a:solidFill>
                  <a:schemeClr val="tx2"/>
                </a:solidFill>
                <a:latin typeface="+mj-lt"/>
                <a:ea typeface="Yu Mincho"/>
                <a:cs typeface="Times New Roman" panose="02020603050405020304" pitchFamily="18" charset="0"/>
              </a:rPr>
              <a:t>Egal à</a:t>
            </a:r>
            <a:r>
              <a:rPr lang="fr-FR" sz="1600" dirty="0">
                <a:solidFill>
                  <a:schemeClr val="tx2"/>
                </a:solidFill>
                <a:latin typeface="+mj-lt"/>
                <a:ea typeface="Yu Mincho"/>
                <a:cs typeface="Times New Roman" panose="02020603050405020304" pitchFamily="18" charset="0"/>
              </a:rPr>
              <a:t> : SAS cherche exactement la valeur</a:t>
            </a:r>
          </a:p>
          <a:p>
            <a:pPr marL="342900" lvl="0" indent="-342900">
              <a:buFont typeface="Symbol" panose="05050102010706020507" pitchFamily="18" charset="2"/>
              <a:buChar char=""/>
            </a:pPr>
            <a:r>
              <a:rPr lang="fr-FR" sz="1600" b="1" dirty="0">
                <a:solidFill>
                  <a:schemeClr val="tx2"/>
                </a:solidFill>
                <a:latin typeface="+mj-lt"/>
                <a:ea typeface="Yu Mincho"/>
                <a:cs typeface="Times New Roman" panose="02020603050405020304" pitchFamily="18" charset="0"/>
              </a:rPr>
              <a:t>Contient</a:t>
            </a:r>
            <a:r>
              <a:rPr lang="fr-FR" sz="1600" dirty="0">
                <a:solidFill>
                  <a:schemeClr val="tx2"/>
                </a:solidFill>
                <a:latin typeface="+mj-lt"/>
                <a:ea typeface="Yu Mincho"/>
                <a:cs typeface="Times New Roman" panose="02020603050405020304" pitchFamily="18" charset="0"/>
              </a:rPr>
              <a:t> : SAS cherche le ou les mots dans la phrase</a:t>
            </a:r>
          </a:p>
          <a:p>
            <a:pPr marL="342900" lvl="0" indent="-342900">
              <a:buFont typeface="Symbol" panose="05050102010706020507" pitchFamily="18" charset="2"/>
              <a:buChar char=""/>
            </a:pPr>
            <a:r>
              <a:rPr lang="fr-FR" sz="1600" b="1" dirty="0">
                <a:solidFill>
                  <a:schemeClr val="tx2"/>
                </a:solidFill>
                <a:latin typeface="+mj-lt"/>
                <a:ea typeface="Yu Mincho"/>
                <a:cs typeface="Times New Roman" panose="02020603050405020304" pitchFamily="18" charset="0"/>
              </a:rPr>
              <a:t>Correspond</a:t>
            </a:r>
            <a:r>
              <a:rPr lang="fr-FR" sz="1600" dirty="0">
                <a:solidFill>
                  <a:schemeClr val="tx2"/>
                </a:solidFill>
                <a:latin typeface="+mj-lt"/>
                <a:ea typeface="Yu Mincho"/>
                <a:cs typeface="Times New Roman" panose="02020603050405020304" pitchFamily="18" charset="0"/>
              </a:rPr>
              <a:t> </a:t>
            </a:r>
            <a:r>
              <a:rPr lang="fr-FR" sz="1600" b="1" dirty="0">
                <a:solidFill>
                  <a:schemeClr val="tx2"/>
                </a:solidFill>
                <a:latin typeface="+mj-lt"/>
                <a:ea typeface="Yu Mincho"/>
                <a:cs typeface="Times New Roman" panose="02020603050405020304" pitchFamily="18" charset="0"/>
              </a:rPr>
              <a:t>au</a:t>
            </a:r>
            <a:r>
              <a:rPr lang="fr-FR" sz="1600" dirty="0">
                <a:solidFill>
                  <a:schemeClr val="tx2"/>
                </a:solidFill>
                <a:latin typeface="+mj-lt"/>
                <a:ea typeface="Yu Mincho"/>
                <a:cs typeface="Times New Roman" panose="02020603050405020304" pitchFamily="18" charset="0"/>
              </a:rPr>
              <a:t> </a:t>
            </a:r>
            <a:r>
              <a:rPr lang="fr-FR" sz="1600" b="1" dirty="0">
                <a:solidFill>
                  <a:schemeClr val="tx2"/>
                </a:solidFill>
                <a:latin typeface="+mj-lt"/>
                <a:ea typeface="Yu Mincho"/>
                <a:cs typeface="Times New Roman" panose="02020603050405020304" pitchFamily="18" charset="0"/>
              </a:rPr>
              <a:t>modèle</a:t>
            </a:r>
            <a:r>
              <a:rPr lang="fr-FR" sz="1600" dirty="0">
                <a:solidFill>
                  <a:schemeClr val="tx2"/>
                </a:solidFill>
                <a:latin typeface="+mj-lt"/>
                <a:ea typeface="Yu Mincho"/>
                <a:cs typeface="Times New Roman" panose="02020603050405020304" pitchFamily="18" charset="0"/>
              </a:rPr>
              <a:t> : recherche le ou les mots en spécifiant le caractère de remplacement du reste de la phrase : %</a:t>
            </a:r>
            <a:endParaRPr lang="fr-FR" sz="1600" dirty="0">
              <a:solidFill>
                <a:schemeClr val="tx2"/>
              </a:solidFill>
              <a:effectLst/>
              <a:latin typeface="+mj-lt"/>
              <a:ea typeface="Yu Mincho"/>
              <a:cs typeface="Times New Roman" panose="02020603050405020304" pitchFamily="18" charset="0"/>
            </a:endParaRPr>
          </a:p>
        </p:txBody>
      </p:sp>
    </p:spTree>
    <p:extLst>
      <p:ext uri="{BB962C8B-B14F-4D97-AF65-F5344CB8AC3E}">
        <p14:creationId xmlns:p14="http://schemas.microsoft.com/office/powerpoint/2010/main" val="24897484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Générateur de requêtes </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64</a:t>
            </a:fld>
            <a:endParaRPr lang="fr-FR" dirty="0">
              <a:solidFill>
                <a:prstClr val="black">
                  <a:tint val="75000"/>
                </a:prstClr>
              </a:solidFill>
            </a:endParaRPr>
          </a:p>
        </p:txBody>
      </p:sp>
      <p:sp>
        <p:nvSpPr>
          <p:cNvPr id="5" name="Espace réservé du contenu 4"/>
          <p:cNvSpPr>
            <a:spLocks noGrp="1"/>
          </p:cNvSpPr>
          <p:nvPr>
            <p:ph idx="1"/>
          </p:nvPr>
        </p:nvSpPr>
        <p:spPr>
          <a:xfrm>
            <a:off x="152400" y="1172419"/>
            <a:ext cx="11372850" cy="2580432"/>
          </a:xfrm>
          <a:prstGeom prst="rect">
            <a:avLst/>
          </a:prstGeom>
        </p:spPr>
        <p:txBody>
          <a:bodyPr vert="horz" lIns="91440" tIns="45720" rIns="91440" bIns="45720" rtlCol="0">
            <a:noAutofit/>
          </a:bodyPr>
          <a:lstStyle/>
          <a:p>
            <a:pPr marL="0">
              <a:buNone/>
            </a:pPr>
            <a:r>
              <a:rPr lang="fr-FR" sz="1600" dirty="0"/>
              <a:t>Les jointures consistent à associer les lignes de deux tables en associant l'égalité des valeurs d'une colonne d'une première table par rapport à la valeur d'une colonne d'une seconde table. On nomme ce concept : la. Condition ou clef </a:t>
            </a:r>
            <a:r>
              <a:rPr lang="fr-FR" sz="1600" dirty="0" smtClean="0"/>
              <a:t>de jointure. L’expérience </a:t>
            </a:r>
            <a:r>
              <a:rPr lang="fr-FR" sz="1600" dirty="0"/>
              <a:t>montre que la difficulté des jointures ne vient pas de cette fonctionnalité mais des données sources et de ce que l’on souhaite en faire (la table cible</a:t>
            </a:r>
            <a:r>
              <a:rPr lang="fr-FR" sz="1600" dirty="0" smtClean="0"/>
              <a:t>). Lorsque </a:t>
            </a:r>
            <a:r>
              <a:rPr lang="fr-FR" sz="1600" dirty="0"/>
              <a:t>l’on fait une jointure il faut </a:t>
            </a:r>
            <a:r>
              <a:rPr lang="fr-FR" sz="1600" dirty="0" smtClean="0"/>
              <a:t>toujours se </a:t>
            </a:r>
            <a:r>
              <a:rPr lang="fr-FR" sz="1600" dirty="0"/>
              <a:t>poser ces </a:t>
            </a:r>
            <a:r>
              <a:rPr lang="fr-FR" sz="1600" dirty="0" smtClean="0"/>
              <a:t>questions :</a:t>
            </a:r>
          </a:p>
          <a:p>
            <a:pPr marL="733425" indent="-285750">
              <a:buFont typeface="Wingdings" panose="05000000000000000000" pitchFamily="2" charset="2"/>
              <a:buChar char="ü"/>
            </a:pPr>
            <a:r>
              <a:rPr lang="fr-FR" sz="1600" dirty="0" smtClean="0"/>
              <a:t>Ai-je </a:t>
            </a:r>
            <a:r>
              <a:rPr lang="fr-FR" sz="1600" dirty="0"/>
              <a:t>des doublons dans mes tables à fusionner </a:t>
            </a:r>
            <a:r>
              <a:rPr lang="fr-FR" sz="1600" dirty="0" smtClean="0"/>
              <a:t>?</a:t>
            </a:r>
          </a:p>
          <a:p>
            <a:pPr marL="733425" indent="-285750">
              <a:lnSpc>
                <a:spcPct val="100000"/>
              </a:lnSpc>
              <a:spcBef>
                <a:spcPts val="0"/>
              </a:spcBef>
              <a:buFont typeface="Wingdings" panose="05000000000000000000" pitchFamily="2" charset="2"/>
              <a:buChar char="ü"/>
            </a:pPr>
            <a:r>
              <a:rPr lang="fr-FR" sz="1600" dirty="0" smtClean="0"/>
              <a:t>Est-ce important que les lignes dans ce cas se multiplient ?</a:t>
            </a:r>
          </a:p>
          <a:p>
            <a:pPr marL="733425" indent="-285750">
              <a:lnSpc>
                <a:spcPct val="100000"/>
              </a:lnSpc>
              <a:spcBef>
                <a:spcPts val="0"/>
              </a:spcBef>
              <a:buFont typeface="Wingdings" panose="05000000000000000000" pitchFamily="2" charset="2"/>
              <a:buChar char="ü"/>
            </a:pPr>
            <a:r>
              <a:rPr lang="fr-FR" sz="1600" dirty="0" smtClean="0"/>
              <a:t>Dois-je </a:t>
            </a:r>
            <a:r>
              <a:rPr lang="fr-FR" sz="1600" dirty="0"/>
              <a:t>supprimer les doublons ?</a:t>
            </a:r>
          </a:p>
          <a:p>
            <a:pPr marL="733425" indent="-285750">
              <a:lnSpc>
                <a:spcPct val="100000"/>
              </a:lnSpc>
              <a:spcBef>
                <a:spcPts val="0"/>
              </a:spcBef>
              <a:buFont typeface="Wingdings" panose="05000000000000000000" pitchFamily="2" charset="2"/>
              <a:buChar char="ü"/>
            </a:pPr>
            <a:r>
              <a:rPr lang="fr-FR" sz="1600" dirty="0" smtClean="0"/>
              <a:t>Quel </a:t>
            </a:r>
            <a:r>
              <a:rPr lang="fr-FR" sz="1600" dirty="0"/>
              <a:t>est le nombre de lignes que je souhaite dans la table d’arrivée</a:t>
            </a:r>
          </a:p>
          <a:p>
            <a:pPr marL="733425" indent="-285750">
              <a:lnSpc>
                <a:spcPct val="100000"/>
              </a:lnSpc>
              <a:spcBef>
                <a:spcPts val="0"/>
              </a:spcBef>
              <a:buFont typeface="Wingdings" panose="05000000000000000000" pitchFamily="2" charset="2"/>
              <a:buChar char="ü"/>
            </a:pPr>
            <a:r>
              <a:rPr lang="fr-FR" sz="1600" dirty="0" smtClean="0"/>
              <a:t>Ai-je </a:t>
            </a:r>
            <a:r>
              <a:rPr lang="fr-FR" sz="1600" dirty="0"/>
              <a:t>une table principale sur laquelle je souhaite apporter de l’information ? dans ce cas, il ne faut pas que je perde des </a:t>
            </a:r>
            <a:r>
              <a:rPr lang="fr-FR" sz="1600" dirty="0" smtClean="0"/>
              <a:t>lignes</a:t>
            </a:r>
          </a:p>
          <a:p>
            <a:pPr marL="733425" indent="-285750">
              <a:lnSpc>
                <a:spcPct val="100000"/>
              </a:lnSpc>
              <a:spcBef>
                <a:spcPts val="0"/>
              </a:spcBef>
              <a:buFont typeface="Wingdings" panose="05000000000000000000" pitchFamily="2" charset="2"/>
              <a:buChar char="ü"/>
            </a:pPr>
            <a:r>
              <a:rPr lang="fr-FR" sz="1600" dirty="0" smtClean="0"/>
              <a:t>Ai-je </a:t>
            </a:r>
            <a:r>
              <a:rPr lang="fr-FR" sz="1600" dirty="0"/>
              <a:t>besoin de ne conserver que ce qui est commun aux tables que je fusionne ?</a:t>
            </a:r>
          </a:p>
          <a:p>
            <a:pPr marL="0">
              <a:buNone/>
            </a:pPr>
            <a:endParaRPr lang="fr-FR" sz="1600" dirty="0"/>
          </a:p>
        </p:txBody>
      </p:sp>
      <p:sp>
        <p:nvSpPr>
          <p:cNvPr id="6"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smtClean="0"/>
              <a:t>jointures</a:t>
            </a:r>
            <a:endParaRPr lang="fr-FR" dirty="0"/>
          </a:p>
        </p:txBody>
      </p:sp>
      <p:graphicFrame>
        <p:nvGraphicFramePr>
          <p:cNvPr id="18" name="Tableau 17"/>
          <p:cNvGraphicFramePr>
            <a:graphicFrameLocks noGrp="1"/>
          </p:cNvGraphicFramePr>
          <p:nvPr>
            <p:extLst>
              <p:ext uri="{D42A27DB-BD31-4B8C-83A1-F6EECF244321}">
                <p14:modId xmlns:p14="http://schemas.microsoft.com/office/powerpoint/2010/main" val="3726737741"/>
              </p:ext>
            </p:extLst>
          </p:nvPr>
        </p:nvGraphicFramePr>
        <p:xfrm>
          <a:off x="6748068" y="4400116"/>
          <a:ext cx="1700879" cy="1066800"/>
        </p:xfrm>
        <a:graphic>
          <a:graphicData uri="http://schemas.openxmlformats.org/drawingml/2006/table">
            <a:tbl>
              <a:tblPr firstRow="1" bandRow="1">
                <a:tableStyleId>{BC89EF96-8CEA-46FF-86C4-4CE0E7609802}</a:tableStyleId>
              </a:tblPr>
              <a:tblGrid>
                <a:gridCol w="696635">
                  <a:extLst>
                    <a:ext uri="{9D8B030D-6E8A-4147-A177-3AD203B41FA5}">
                      <a16:colId xmlns:a16="http://schemas.microsoft.com/office/drawing/2014/main" val="2698694159"/>
                    </a:ext>
                  </a:extLst>
                </a:gridCol>
                <a:gridCol w="510165">
                  <a:extLst>
                    <a:ext uri="{9D8B030D-6E8A-4147-A177-3AD203B41FA5}">
                      <a16:colId xmlns:a16="http://schemas.microsoft.com/office/drawing/2014/main" val="311962072"/>
                    </a:ext>
                  </a:extLst>
                </a:gridCol>
                <a:gridCol w="494079">
                  <a:extLst>
                    <a:ext uri="{9D8B030D-6E8A-4147-A177-3AD203B41FA5}">
                      <a16:colId xmlns:a16="http://schemas.microsoft.com/office/drawing/2014/main" val="337555502"/>
                    </a:ext>
                  </a:extLst>
                </a:gridCol>
              </a:tblGrid>
              <a:tr h="195701">
                <a:tc>
                  <a:txBody>
                    <a:bodyPr/>
                    <a:lstStyle/>
                    <a:p>
                      <a:r>
                        <a:rPr lang="fr-FR" sz="800" dirty="0" smtClean="0"/>
                        <a:t>nom</a:t>
                      </a:r>
                      <a:endParaRPr lang="fr-FR" sz="800" dirty="0"/>
                    </a:p>
                  </a:txBody>
                  <a:tcPr/>
                </a:tc>
                <a:tc>
                  <a:txBody>
                    <a:bodyPr/>
                    <a:lstStyle/>
                    <a:p>
                      <a:r>
                        <a:rPr lang="fr-FR" sz="800" dirty="0" err="1" smtClean="0"/>
                        <a:t>note_a</a:t>
                      </a:r>
                      <a:endParaRPr lang="fr-FR" sz="800" dirty="0"/>
                    </a:p>
                  </a:txBody>
                  <a:tcPr/>
                </a:tc>
                <a:tc>
                  <a:txBody>
                    <a:bodyPr/>
                    <a:lstStyle/>
                    <a:p>
                      <a:r>
                        <a:rPr lang="fr-FR" sz="800" dirty="0" err="1" smtClean="0"/>
                        <a:t>note_b</a:t>
                      </a:r>
                      <a:endParaRPr lang="fr-FR" sz="800" dirty="0"/>
                    </a:p>
                  </a:txBody>
                  <a:tcPr/>
                </a:tc>
                <a:extLst>
                  <a:ext uri="{0D108BD9-81ED-4DB2-BD59-A6C34878D82A}">
                    <a16:rowId xmlns:a16="http://schemas.microsoft.com/office/drawing/2014/main" val="3307401713"/>
                  </a:ext>
                </a:extLst>
              </a:tr>
              <a:tr h="195701">
                <a:tc>
                  <a:txBody>
                    <a:bodyPr/>
                    <a:lstStyle/>
                    <a:p>
                      <a:r>
                        <a:rPr lang="fr-FR" sz="800" dirty="0" smtClean="0"/>
                        <a:t>tata</a:t>
                      </a:r>
                      <a:endParaRPr lang="fr-FR" sz="800" dirty="0"/>
                    </a:p>
                  </a:txBody>
                  <a:tcPr/>
                </a:tc>
                <a:tc>
                  <a:txBody>
                    <a:bodyPr/>
                    <a:lstStyle/>
                    <a:p>
                      <a:r>
                        <a:rPr lang="fr-FR" sz="800" dirty="0" smtClean="0"/>
                        <a:t>18</a:t>
                      </a:r>
                      <a:endParaRPr lang="fr-FR" sz="800" dirty="0"/>
                    </a:p>
                  </a:txBody>
                  <a:tcPr/>
                </a:tc>
                <a:tc>
                  <a:txBody>
                    <a:bodyPr/>
                    <a:lstStyle/>
                    <a:p>
                      <a:r>
                        <a:rPr lang="fr-FR" sz="800" dirty="0" smtClean="0"/>
                        <a:t>.</a:t>
                      </a:r>
                      <a:endParaRPr lang="fr-FR" sz="800" dirty="0"/>
                    </a:p>
                  </a:txBody>
                  <a:tcPr/>
                </a:tc>
                <a:extLst>
                  <a:ext uri="{0D108BD9-81ED-4DB2-BD59-A6C34878D82A}">
                    <a16:rowId xmlns:a16="http://schemas.microsoft.com/office/drawing/2014/main" val="529447938"/>
                  </a:ext>
                </a:extLst>
              </a:tr>
              <a:tr h="195701">
                <a:tc>
                  <a:txBody>
                    <a:bodyPr/>
                    <a:lstStyle/>
                    <a:p>
                      <a:r>
                        <a:rPr lang="fr-FR" sz="800" dirty="0" smtClean="0"/>
                        <a:t>titi</a:t>
                      </a:r>
                      <a:endParaRPr lang="fr-FR" sz="800" dirty="0"/>
                    </a:p>
                  </a:txBody>
                  <a:tcPr/>
                </a:tc>
                <a:tc>
                  <a:txBody>
                    <a:bodyPr/>
                    <a:lstStyle/>
                    <a:p>
                      <a:r>
                        <a:rPr lang="fr-FR" sz="800" dirty="0" smtClean="0"/>
                        <a:t>14</a:t>
                      </a:r>
                      <a:endParaRPr lang="fr-FR" sz="800" dirty="0"/>
                    </a:p>
                  </a:txBody>
                  <a:tcPr/>
                </a:tc>
                <a:tc>
                  <a:txBody>
                    <a:bodyPr/>
                    <a:lstStyle/>
                    <a:p>
                      <a:r>
                        <a:rPr lang="fr-FR" sz="800" dirty="0" smtClean="0"/>
                        <a:t>10</a:t>
                      </a:r>
                      <a:endParaRPr lang="fr-FR" sz="800" dirty="0"/>
                    </a:p>
                  </a:txBody>
                  <a:tcPr/>
                </a:tc>
                <a:extLst>
                  <a:ext uri="{0D108BD9-81ED-4DB2-BD59-A6C34878D82A}">
                    <a16:rowId xmlns:a16="http://schemas.microsoft.com/office/drawing/2014/main" val="3069501505"/>
                  </a:ext>
                </a:extLst>
              </a:tr>
              <a:tr h="195701">
                <a:tc>
                  <a:txBody>
                    <a:bodyPr/>
                    <a:lstStyle/>
                    <a:p>
                      <a:r>
                        <a:rPr lang="fr-FR" sz="800" dirty="0" smtClean="0"/>
                        <a:t>toto</a:t>
                      </a:r>
                      <a:endParaRPr lang="fr-FR" sz="800" dirty="0"/>
                    </a:p>
                  </a:txBody>
                  <a:tcPr/>
                </a:tc>
                <a:tc>
                  <a:txBody>
                    <a:bodyPr/>
                    <a:lstStyle/>
                    <a:p>
                      <a:r>
                        <a:rPr lang="fr-FR" sz="800" dirty="0" smtClean="0"/>
                        <a:t>12</a:t>
                      </a:r>
                      <a:endParaRPr lang="fr-FR" sz="800" dirty="0"/>
                    </a:p>
                  </a:txBody>
                  <a:tcPr/>
                </a:tc>
                <a:tc>
                  <a:txBody>
                    <a:bodyPr/>
                    <a:lstStyle/>
                    <a:p>
                      <a:r>
                        <a:rPr lang="fr-FR" sz="800" dirty="0" smtClean="0"/>
                        <a:t>.</a:t>
                      </a:r>
                      <a:endParaRPr lang="fr-FR" sz="800" dirty="0"/>
                    </a:p>
                  </a:txBody>
                  <a:tcPr/>
                </a:tc>
                <a:extLst>
                  <a:ext uri="{0D108BD9-81ED-4DB2-BD59-A6C34878D82A}">
                    <a16:rowId xmlns:a16="http://schemas.microsoft.com/office/drawing/2014/main" val="411179341"/>
                  </a:ext>
                </a:extLst>
              </a:tr>
              <a:tr h="195701">
                <a:tc>
                  <a:txBody>
                    <a:bodyPr/>
                    <a:lstStyle/>
                    <a:p>
                      <a:r>
                        <a:rPr lang="fr-FR" sz="800" dirty="0" smtClean="0"/>
                        <a:t>tutu</a:t>
                      </a:r>
                      <a:endParaRPr lang="fr-FR" sz="800" dirty="0"/>
                    </a:p>
                  </a:txBody>
                  <a:tcPr/>
                </a:tc>
                <a:tc>
                  <a:txBody>
                    <a:bodyPr/>
                    <a:lstStyle/>
                    <a:p>
                      <a:r>
                        <a:rPr lang="fr-FR" sz="800" dirty="0" smtClean="0"/>
                        <a:t>.</a:t>
                      </a:r>
                      <a:endParaRPr lang="fr-FR" sz="800" dirty="0"/>
                    </a:p>
                  </a:txBody>
                  <a:tcPr/>
                </a:tc>
                <a:tc>
                  <a:txBody>
                    <a:bodyPr/>
                    <a:lstStyle/>
                    <a:p>
                      <a:r>
                        <a:rPr lang="fr-FR" sz="800" dirty="0" smtClean="0"/>
                        <a:t>8</a:t>
                      </a:r>
                      <a:endParaRPr lang="fr-FR" sz="800" dirty="0"/>
                    </a:p>
                  </a:txBody>
                  <a:tcPr/>
                </a:tc>
                <a:extLst>
                  <a:ext uri="{0D108BD9-81ED-4DB2-BD59-A6C34878D82A}">
                    <a16:rowId xmlns:a16="http://schemas.microsoft.com/office/drawing/2014/main" val="870832275"/>
                  </a:ext>
                </a:extLst>
              </a:tr>
            </a:tbl>
          </a:graphicData>
        </a:graphic>
      </p:graphicFrame>
      <p:graphicFrame>
        <p:nvGraphicFramePr>
          <p:cNvPr id="19" name="Tableau 18"/>
          <p:cNvGraphicFramePr>
            <a:graphicFrameLocks noGrp="1"/>
          </p:cNvGraphicFramePr>
          <p:nvPr>
            <p:extLst>
              <p:ext uri="{D42A27DB-BD31-4B8C-83A1-F6EECF244321}">
                <p14:modId xmlns:p14="http://schemas.microsoft.com/office/powerpoint/2010/main" val="374526101"/>
              </p:ext>
            </p:extLst>
          </p:nvPr>
        </p:nvGraphicFramePr>
        <p:xfrm>
          <a:off x="1869362" y="4400116"/>
          <a:ext cx="1206800" cy="1066800"/>
        </p:xfrm>
        <a:graphic>
          <a:graphicData uri="http://schemas.openxmlformats.org/drawingml/2006/table">
            <a:tbl>
              <a:tblPr firstRow="1" bandRow="1">
                <a:tableStyleId>{BC89EF96-8CEA-46FF-86C4-4CE0E7609802}</a:tableStyleId>
              </a:tblPr>
              <a:tblGrid>
                <a:gridCol w="696635">
                  <a:extLst>
                    <a:ext uri="{9D8B030D-6E8A-4147-A177-3AD203B41FA5}">
                      <a16:colId xmlns:a16="http://schemas.microsoft.com/office/drawing/2014/main" val="2698694159"/>
                    </a:ext>
                  </a:extLst>
                </a:gridCol>
                <a:gridCol w="510165">
                  <a:extLst>
                    <a:ext uri="{9D8B030D-6E8A-4147-A177-3AD203B41FA5}">
                      <a16:colId xmlns:a16="http://schemas.microsoft.com/office/drawing/2014/main" val="311962072"/>
                    </a:ext>
                  </a:extLst>
                </a:gridCol>
              </a:tblGrid>
              <a:tr h="195701">
                <a:tc>
                  <a:txBody>
                    <a:bodyPr/>
                    <a:lstStyle/>
                    <a:p>
                      <a:r>
                        <a:rPr lang="fr-FR" sz="800" dirty="0" smtClean="0"/>
                        <a:t>nom</a:t>
                      </a:r>
                      <a:endParaRPr lang="fr-FR" sz="800" dirty="0"/>
                    </a:p>
                  </a:txBody>
                  <a:tcPr/>
                </a:tc>
                <a:tc>
                  <a:txBody>
                    <a:bodyPr/>
                    <a:lstStyle/>
                    <a:p>
                      <a:r>
                        <a:rPr lang="fr-FR" sz="800" dirty="0" err="1" smtClean="0"/>
                        <a:t>note_a</a:t>
                      </a:r>
                      <a:endParaRPr lang="fr-FR" sz="800" dirty="0"/>
                    </a:p>
                  </a:txBody>
                  <a:tcPr/>
                </a:tc>
                <a:extLst>
                  <a:ext uri="{0D108BD9-81ED-4DB2-BD59-A6C34878D82A}">
                    <a16:rowId xmlns:a16="http://schemas.microsoft.com/office/drawing/2014/main" val="3307401713"/>
                  </a:ext>
                </a:extLst>
              </a:tr>
              <a:tr h="195701">
                <a:tc>
                  <a:txBody>
                    <a:bodyPr/>
                    <a:lstStyle/>
                    <a:p>
                      <a:r>
                        <a:rPr lang="fr-FR" sz="800" dirty="0" smtClean="0"/>
                        <a:t>tata</a:t>
                      </a:r>
                      <a:endParaRPr lang="fr-FR" sz="800" dirty="0"/>
                    </a:p>
                  </a:txBody>
                  <a:tcPr/>
                </a:tc>
                <a:tc>
                  <a:txBody>
                    <a:bodyPr/>
                    <a:lstStyle/>
                    <a:p>
                      <a:r>
                        <a:rPr lang="fr-FR" sz="800" dirty="0" smtClean="0"/>
                        <a:t>18</a:t>
                      </a:r>
                      <a:endParaRPr lang="fr-FR" sz="800" dirty="0"/>
                    </a:p>
                  </a:txBody>
                  <a:tcPr/>
                </a:tc>
                <a:extLst>
                  <a:ext uri="{0D108BD9-81ED-4DB2-BD59-A6C34878D82A}">
                    <a16:rowId xmlns:a16="http://schemas.microsoft.com/office/drawing/2014/main" val="529447938"/>
                  </a:ext>
                </a:extLst>
              </a:tr>
              <a:tr h="195701">
                <a:tc>
                  <a:txBody>
                    <a:bodyPr/>
                    <a:lstStyle/>
                    <a:p>
                      <a:r>
                        <a:rPr lang="fr-FR" sz="800" dirty="0" smtClean="0"/>
                        <a:t>titi</a:t>
                      </a:r>
                      <a:endParaRPr lang="fr-FR" sz="800" dirty="0"/>
                    </a:p>
                  </a:txBody>
                  <a:tcPr/>
                </a:tc>
                <a:tc>
                  <a:txBody>
                    <a:bodyPr/>
                    <a:lstStyle/>
                    <a:p>
                      <a:r>
                        <a:rPr lang="fr-FR" sz="800" dirty="0" smtClean="0"/>
                        <a:t>14</a:t>
                      </a:r>
                      <a:endParaRPr lang="fr-FR" sz="800" dirty="0"/>
                    </a:p>
                  </a:txBody>
                  <a:tcPr/>
                </a:tc>
                <a:extLst>
                  <a:ext uri="{0D108BD9-81ED-4DB2-BD59-A6C34878D82A}">
                    <a16:rowId xmlns:a16="http://schemas.microsoft.com/office/drawing/2014/main" val="3069501505"/>
                  </a:ext>
                </a:extLst>
              </a:tr>
              <a:tr h="195701">
                <a:tc>
                  <a:txBody>
                    <a:bodyPr/>
                    <a:lstStyle/>
                    <a:p>
                      <a:r>
                        <a:rPr lang="fr-FR" sz="800" dirty="0" smtClean="0"/>
                        <a:t>toto</a:t>
                      </a:r>
                      <a:endParaRPr lang="fr-FR" sz="800" dirty="0"/>
                    </a:p>
                  </a:txBody>
                  <a:tcPr/>
                </a:tc>
                <a:tc>
                  <a:txBody>
                    <a:bodyPr/>
                    <a:lstStyle/>
                    <a:p>
                      <a:r>
                        <a:rPr lang="fr-FR" sz="800" dirty="0" smtClean="0"/>
                        <a:t>12</a:t>
                      </a:r>
                      <a:endParaRPr lang="fr-FR" sz="800" dirty="0"/>
                    </a:p>
                  </a:txBody>
                  <a:tcPr/>
                </a:tc>
                <a:extLst>
                  <a:ext uri="{0D108BD9-81ED-4DB2-BD59-A6C34878D82A}">
                    <a16:rowId xmlns:a16="http://schemas.microsoft.com/office/drawing/2014/main" val="411179341"/>
                  </a:ext>
                </a:extLst>
              </a:tr>
              <a:tr h="195701">
                <a:tc>
                  <a:txBody>
                    <a:bodyPr/>
                    <a:lstStyle/>
                    <a:p>
                      <a:r>
                        <a:rPr lang="fr-FR" sz="800" dirty="0" smtClean="0"/>
                        <a:t>tutu</a:t>
                      </a:r>
                      <a:endParaRPr lang="fr-FR" sz="800" dirty="0"/>
                    </a:p>
                  </a:txBody>
                  <a:tcPr/>
                </a:tc>
                <a:tc>
                  <a:txBody>
                    <a:bodyPr/>
                    <a:lstStyle/>
                    <a:p>
                      <a:r>
                        <a:rPr lang="fr-FR" sz="800" dirty="0" smtClean="0"/>
                        <a:t>.</a:t>
                      </a:r>
                      <a:endParaRPr lang="fr-FR" sz="800" dirty="0"/>
                    </a:p>
                  </a:txBody>
                  <a:tcPr/>
                </a:tc>
                <a:extLst>
                  <a:ext uri="{0D108BD9-81ED-4DB2-BD59-A6C34878D82A}">
                    <a16:rowId xmlns:a16="http://schemas.microsoft.com/office/drawing/2014/main" val="870832275"/>
                  </a:ext>
                </a:extLst>
              </a:tr>
            </a:tbl>
          </a:graphicData>
        </a:graphic>
      </p:graphicFrame>
      <p:graphicFrame>
        <p:nvGraphicFramePr>
          <p:cNvPr id="20" name="Tableau 19"/>
          <p:cNvGraphicFramePr>
            <a:graphicFrameLocks noGrp="1"/>
          </p:cNvGraphicFramePr>
          <p:nvPr>
            <p:extLst>
              <p:ext uri="{D42A27DB-BD31-4B8C-83A1-F6EECF244321}">
                <p14:modId xmlns:p14="http://schemas.microsoft.com/office/powerpoint/2010/main" val="2631758946"/>
              </p:ext>
            </p:extLst>
          </p:nvPr>
        </p:nvGraphicFramePr>
        <p:xfrm>
          <a:off x="3986963" y="4400116"/>
          <a:ext cx="1190714" cy="1066800"/>
        </p:xfrm>
        <a:graphic>
          <a:graphicData uri="http://schemas.openxmlformats.org/drawingml/2006/table">
            <a:tbl>
              <a:tblPr firstRow="1" bandRow="1">
                <a:tableStyleId>{BC89EF96-8CEA-46FF-86C4-4CE0E7609802}</a:tableStyleId>
              </a:tblPr>
              <a:tblGrid>
                <a:gridCol w="696635">
                  <a:extLst>
                    <a:ext uri="{9D8B030D-6E8A-4147-A177-3AD203B41FA5}">
                      <a16:colId xmlns:a16="http://schemas.microsoft.com/office/drawing/2014/main" val="2698694159"/>
                    </a:ext>
                  </a:extLst>
                </a:gridCol>
                <a:gridCol w="494079">
                  <a:extLst>
                    <a:ext uri="{9D8B030D-6E8A-4147-A177-3AD203B41FA5}">
                      <a16:colId xmlns:a16="http://schemas.microsoft.com/office/drawing/2014/main" val="337555502"/>
                    </a:ext>
                  </a:extLst>
                </a:gridCol>
              </a:tblGrid>
              <a:tr h="195701">
                <a:tc>
                  <a:txBody>
                    <a:bodyPr/>
                    <a:lstStyle/>
                    <a:p>
                      <a:r>
                        <a:rPr lang="fr-FR" sz="800" dirty="0" smtClean="0"/>
                        <a:t>nom</a:t>
                      </a:r>
                      <a:endParaRPr lang="fr-FR" sz="800" dirty="0"/>
                    </a:p>
                  </a:txBody>
                  <a:tcPr/>
                </a:tc>
                <a:tc>
                  <a:txBody>
                    <a:bodyPr/>
                    <a:lstStyle/>
                    <a:p>
                      <a:r>
                        <a:rPr lang="fr-FR" sz="800" dirty="0" err="1" smtClean="0"/>
                        <a:t>note_b</a:t>
                      </a:r>
                      <a:endParaRPr lang="fr-FR" sz="800" dirty="0"/>
                    </a:p>
                  </a:txBody>
                  <a:tcPr/>
                </a:tc>
                <a:extLst>
                  <a:ext uri="{0D108BD9-81ED-4DB2-BD59-A6C34878D82A}">
                    <a16:rowId xmlns:a16="http://schemas.microsoft.com/office/drawing/2014/main" val="3307401713"/>
                  </a:ext>
                </a:extLst>
              </a:tr>
              <a:tr h="195701">
                <a:tc>
                  <a:txBody>
                    <a:bodyPr/>
                    <a:lstStyle/>
                    <a:p>
                      <a:r>
                        <a:rPr lang="fr-FR" sz="800" dirty="0" smtClean="0"/>
                        <a:t>tata</a:t>
                      </a:r>
                      <a:endParaRPr lang="fr-FR" sz="800" dirty="0"/>
                    </a:p>
                  </a:txBody>
                  <a:tcPr/>
                </a:tc>
                <a:tc>
                  <a:txBody>
                    <a:bodyPr/>
                    <a:lstStyle/>
                    <a:p>
                      <a:r>
                        <a:rPr lang="fr-FR" sz="800" dirty="0" smtClean="0"/>
                        <a:t>.</a:t>
                      </a:r>
                      <a:endParaRPr lang="fr-FR" sz="800" dirty="0"/>
                    </a:p>
                  </a:txBody>
                  <a:tcPr/>
                </a:tc>
                <a:extLst>
                  <a:ext uri="{0D108BD9-81ED-4DB2-BD59-A6C34878D82A}">
                    <a16:rowId xmlns:a16="http://schemas.microsoft.com/office/drawing/2014/main" val="529447938"/>
                  </a:ext>
                </a:extLst>
              </a:tr>
              <a:tr h="195701">
                <a:tc>
                  <a:txBody>
                    <a:bodyPr/>
                    <a:lstStyle/>
                    <a:p>
                      <a:r>
                        <a:rPr lang="fr-FR" sz="800" dirty="0" smtClean="0"/>
                        <a:t>titi</a:t>
                      </a:r>
                      <a:endParaRPr lang="fr-FR" sz="800" dirty="0"/>
                    </a:p>
                  </a:txBody>
                  <a:tcPr/>
                </a:tc>
                <a:tc>
                  <a:txBody>
                    <a:bodyPr/>
                    <a:lstStyle/>
                    <a:p>
                      <a:r>
                        <a:rPr lang="fr-FR" sz="800" dirty="0" smtClean="0"/>
                        <a:t>10</a:t>
                      </a:r>
                      <a:endParaRPr lang="fr-FR" sz="800" dirty="0"/>
                    </a:p>
                  </a:txBody>
                  <a:tcPr/>
                </a:tc>
                <a:extLst>
                  <a:ext uri="{0D108BD9-81ED-4DB2-BD59-A6C34878D82A}">
                    <a16:rowId xmlns:a16="http://schemas.microsoft.com/office/drawing/2014/main" val="3069501505"/>
                  </a:ext>
                </a:extLst>
              </a:tr>
              <a:tr h="195701">
                <a:tc>
                  <a:txBody>
                    <a:bodyPr/>
                    <a:lstStyle/>
                    <a:p>
                      <a:r>
                        <a:rPr lang="fr-FR" sz="800" dirty="0" smtClean="0"/>
                        <a:t>toto</a:t>
                      </a:r>
                      <a:endParaRPr lang="fr-FR" sz="800" dirty="0"/>
                    </a:p>
                  </a:txBody>
                  <a:tcPr/>
                </a:tc>
                <a:tc>
                  <a:txBody>
                    <a:bodyPr/>
                    <a:lstStyle/>
                    <a:p>
                      <a:r>
                        <a:rPr lang="fr-FR" sz="800" dirty="0" smtClean="0"/>
                        <a:t>.</a:t>
                      </a:r>
                      <a:endParaRPr lang="fr-FR" sz="800" dirty="0"/>
                    </a:p>
                  </a:txBody>
                  <a:tcPr/>
                </a:tc>
                <a:extLst>
                  <a:ext uri="{0D108BD9-81ED-4DB2-BD59-A6C34878D82A}">
                    <a16:rowId xmlns:a16="http://schemas.microsoft.com/office/drawing/2014/main" val="411179341"/>
                  </a:ext>
                </a:extLst>
              </a:tr>
              <a:tr h="195701">
                <a:tc>
                  <a:txBody>
                    <a:bodyPr/>
                    <a:lstStyle/>
                    <a:p>
                      <a:r>
                        <a:rPr lang="fr-FR" sz="800" dirty="0" smtClean="0"/>
                        <a:t>tutu</a:t>
                      </a:r>
                      <a:endParaRPr lang="fr-FR" sz="800" dirty="0"/>
                    </a:p>
                  </a:txBody>
                  <a:tcPr/>
                </a:tc>
                <a:tc>
                  <a:txBody>
                    <a:bodyPr/>
                    <a:lstStyle/>
                    <a:p>
                      <a:r>
                        <a:rPr lang="fr-FR" sz="800" dirty="0" smtClean="0"/>
                        <a:t>8</a:t>
                      </a:r>
                      <a:endParaRPr lang="fr-FR" sz="800" dirty="0"/>
                    </a:p>
                  </a:txBody>
                  <a:tcPr/>
                </a:tc>
                <a:extLst>
                  <a:ext uri="{0D108BD9-81ED-4DB2-BD59-A6C34878D82A}">
                    <a16:rowId xmlns:a16="http://schemas.microsoft.com/office/drawing/2014/main" val="870832275"/>
                  </a:ext>
                </a:extLst>
              </a:tr>
            </a:tbl>
          </a:graphicData>
        </a:graphic>
      </p:graphicFrame>
      <p:sp>
        <p:nvSpPr>
          <p:cNvPr id="22" name="Flèche droite 21"/>
          <p:cNvSpPr/>
          <p:nvPr/>
        </p:nvSpPr>
        <p:spPr>
          <a:xfrm>
            <a:off x="5650788" y="4827465"/>
            <a:ext cx="548640" cy="326571"/>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Plus 22"/>
          <p:cNvSpPr/>
          <p:nvPr/>
        </p:nvSpPr>
        <p:spPr>
          <a:xfrm>
            <a:off x="3260100" y="4725558"/>
            <a:ext cx="542925" cy="530384"/>
          </a:xfrm>
          <a:prstGeom prst="mathPlus">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624861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Générateur de requêtes </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65</a:t>
            </a:fld>
            <a:endParaRPr lang="fr-FR" dirty="0">
              <a:solidFill>
                <a:prstClr val="black">
                  <a:tint val="75000"/>
                </a:prstClr>
              </a:solidFill>
            </a:endParaRPr>
          </a:p>
        </p:txBody>
      </p:sp>
      <p:sp>
        <p:nvSpPr>
          <p:cNvPr id="6"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a:t>principaux types de </a:t>
            </a:r>
            <a:r>
              <a:rPr lang="fr-FR" dirty="0" smtClean="0"/>
              <a:t>jointure</a:t>
            </a:r>
            <a:endParaRPr lang="fr-FR" dirty="0"/>
          </a:p>
        </p:txBody>
      </p:sp>
      <p:pic>
        <p:nvPicPr>
          <p:cNvPr id="33" name="Image 32"/>
          <p:cNvPicPr>
            <a:picLocks noChangeAspect="1"/>
          </p:cNvPicPr>
          <p:nvPr/>
        </p:nvPicPr>
        <p:blipFill>
          <a:blip r:embed="rId2"/>
          <a:stretch>
            <a:fillRect/>
          </a:stretch>
        </p:blipFill>
        <p:spPr>
          <a:xfrm>
            <a:off x="130467" y="1242089"/>
            <a:ext cx="2707983" cy="759352"/>
          </a:xfrm>
          <a:prstGeom prst="rect">
            <a:avLst/>
          </a:prstGeom>
        </p:spPr>
      </p:pic>
      <p:pic>
        <p:nvPicPr>
          <p:cNvPr id="34" name="Image 33"/>
          <p:cNvPicPr>
            <a:picLocks noChangeAspect="1"/>
          </p:cNvPicPr>
          <p:nvPr/>
        </p:nvPicPr>
        <p:blipFill>
          <a:blip r:embed="rId3"/>
          <a:stretch>
            <a:fillRect/>
          </a:stretch>
        </p:blipFill>
        <p:spPr>
          <a:xfrm>
            <a:off x="523819" y="2562502"/>
            <a:ext cx="3886200" cy="1038225"/>
          </a:xfrm>
          <a:prstGeom prst="rect">
            <a:avLst/>
          </a:prstGeom>
        </p:spPr>
      </p:pic>
      <p:pic>
        <p:nvPicPr>
          <p:cNvPr id="35" name="Image 34"/>
          <p:cNvPicPr>
            <a:picLocks noChangeAspect="1"/>
          </p:cNvPicPr>
          <p:nvPr/>
        </p:nvPicPr>
        <p:blipFill>
          <a:blip r:embed="rId4"/>
          <a:stretch>
            <a:fillRect/>
          </a:stretch>
        </p:blipFill>
        <p:spPr>
          <a:xfrm>
            <a:off x="523820" y="4468790"/>
            <a:ext cx="3838575" cy="1276350"/>
          </a:xfrm>
          <a:prstGeom prst="rect">
            <a:avLst/>
          </a:prstGeom>
        </p:spPr>
      </p:pic>
      <p:pic>
        <p:nvPicPr>
          <p:cNvPr id="36" name="Image 35"/>
          <p:cNvPicPr>
            <a:picLocks noChangeAspect="1"/>
          </p:cNvPicPr>
          <p:nvPr/>
        </p:nvPicPr>
        <p:blipFill>
          <a:blip r:embed="rId5"/>
          <a:stretch>
            <a:fillRect/>
          </a:stretch>
        </p:blipFill>
        <p:spPr>
          <a:xfrm>
            <a:off x="6696075" y="2550794"/>
            <a:ext cx="3810000" cy="1276350"/>
          </a:xfrm>
          <a:prstGeom prst="rect">
            <a:avLst/>
          </a:prstGeom>
        </p:spPr>
      </p:pic>
      <p:pic>
        <p:nvPicPr>
          <p:cNvPr id="37" name="Image 36"/>
          <p:cNvPicPr>
            <a:picLocks noChangeAspect="1"/>
          </p:cNvPicPr>
          <p:nvPr/>
        </p:nvPicPr>
        <p:blipFill>
          <a:blip r:embed="rId6"/>
          <a:stretch>
            <a:fillRect/>
          </a:stretch>
        </p:blipFill>
        <p:spPr>
          <a:xfrm>
            <a:off x="6696075" y="4520933"/>
            <a:ext cx="3838575" cy="1457325"/>
          </a:xfrm>
          <a:prstGeom prst="rect">
            <a:avLst/>
          </a:prstGeom>
        </p:spPr>
      </p:pic>
      <p:sp>
        <p:nvSpPr>
          <p:cNvPr id="9" name="Rectangle 8"/>
          <p:cNvSpPr/>
          <p:nvPr/>
        </p:nvSpPr>
        <p:spPr>
          <a:xfrm>
            <a:off x="523820" y="2098138"/>
            <a:ext cx="5286430" cy="313932"/>
          </a:xfrm>
          <a:prstGeom prst="rect">
            <a:avLst/>
          </a:prstGeom>
        </p:spPr>
        <p:txBody>
          <a:bodyPr vert="horz" lIns="91440" tIns="45720" rIns="91440" bIns="45720" rtlCol="0">
            <a:noAutofit/>
          </a:bodyPr>
          <a:lstStyle/>
          <a:p>
            <a:pPr marL="57156" indent="-285750" defTabSz="914377">
              <a:lnSpc>
                <a:spcPct val="90000"/>
              </a:lnSpc>
              <a:spcBef>
                <a:spcPts val="1000"/>
              </a:spcBef>
              <a:buFont typeface="Wingdings" panose="05000000000000000000" pitchFamily="2" charset="2"/>
              <a:buChar char="Ø"/>
            </a:pPr>
            <a:r>
              <a:rPr lang="fr-FR" sz="1600" dirty="0">
                <a:solidFill>
                  <a:srgbClr val="13324A"/>
                </a:solidFill>
                <a:latin typeface="+mj-lt"/>
              </a:rPr>
              <a:t>La jointure </a:t>
            </a:r>
            <a:r>
              <a:rPr lang="fr-FR" sz="1600" b="1" dirty="0">
                <a:solidFill>
                  <a:srgbClr val="13324A"/>
                </a:solidFill>
                <a:latin typeface="+mj-lt"/>
              </a:rPr>
              <a:t>INNER JOIN </a:t>
            </a:r>
            <a:r>
              <a:rPr lang="fr-FR" sz="1600" dirty="0">
                <a:solidFill>
                  <a:srgbClr val="13324A"/>
                </a:solidFill>
                <a:latin typeface="+mj-lt"/>
              </a:rPr>
              <a:t>renvoie les lignes communes aux deux tables.</a:t>
            </a:r>
          </a:p>
        </p:txBody>
      </p:sp>
      <p:sp>
        <p:nvSpPr>
          <p:cNvPr id="10" name="Rectangle 9"/>
          <p:cNvSpPr/>
          <p:nvPr/>
        </p:nvSpPr>
        <p:spPr>
          <a:xfrm>
            <a:off x="523820" y="3933259"/>
            <a:ext cx="5410255" cy="535531"/>
          </a:xfrm>
          <a:prstGeom prst="rect">
            <a:avLst/>
          </a:prstGeom>
        </p:spPr>
        <p:txBody>
          <a:bodyPr vert="horz" lIns="91440" tIns="45720" rIns="91440" bIns="45720" rtlCol="0">
            <a:noAutofit/>
          </a:bodyPr>
          <a:lstStyle/>
          <a:p>
            <a:pPr marL="57156" indent="-285750" defTabSz="914377">
              <a:lnSpc>
                <a:spcPct val="90000"/>
              </a:lnSpc>
              <a:spcBef>
                <a:spcPts val="1000"/>
              </a:spcBef>
              <a:buFont typeface="Wingdings" panose="05000000000000000000" pitchFamily="2" charset="2"/>
              <a:buChar char="Ø"/>
            </a:pPr>
            <a:r>
              <a:rPr lang="fr-FR" sz="1600" dirty="0">
                <a:solidFill>
                  <a:srgbClr val="13324A"/>
                </a:solidFill>
                <a:latin typeface="+mj-lt"/>
              </a:rPr>
              <a:t>La jointure </a:t>
            </a:r>
            <a:r>
              <a:rPr lang="fr-FR" sz="1600" b="1" dirty="0">
                <a:solidFill>
                  <a:srgbClr val="13324A"/>
                </a:solidFill>
                <a:latin typeface="+mj-lt"/>
              </a:rPr>
              <a:t>LEFT JOIN </a:t>
            </a:r>
            <a:r>
              <a:rPr lang="fr-FR" sz="1600" dirty="0">
                <a:solidFill>
                  <a:srgbClr val="13324A"/>
                </a:solidFill>
                <a:latin typeface="+mj-lt"/>
              </a:rPr>
              <a:t>renvoie toutes </a:t>
            </a:r>
            <a:r>
              <a:rPr lang="fr-FR" sz="1600" dirty="0" smtClean="0">
                <a:solidFill>
                  <a:srgbClr val="13324A"/>
                </a:solidFill>
                <a:latin typeface="+mj-lt"/>
              </a:rPr>
              <a:t>les lignes </a:t>
            </a:r>
            <a:r>
              <a:rPr lang="fr-FR" sz="1600" dirty="0">
                <a:solidFill>
                  <a:srgbClr val="13324A"/>
                </a:solidFill>
                <a:latin typeface="+mj-lt"/>
              </a:rPr>
              <a:t>de la table de gauche avec les lignes correspondantes de la table de droite.</a:t>
            </a:r>
          </a:p>
        </p:txBody>
      </p:sp>
      <p:pic>
        <p:nvPicPr>
          <p:cNvPr id="12" name="Image 11"/>
          <p:cNvPicPr>
            <a:picLocks noChangeAspect="1"/>
          </p:cNvPicPr>
          <p:nvPr/>
        </p:nvPicPr>
        <p:blipFill>
          <a:blip r:embed="rId7"/>
          <a:stretch>
            <a:fillRect/>
          </a:stretch>
        </p:blipFill>
        <p:spPr>
          <a:xfrm>
            <a:off x="4961309" y="2736180"/>
            <a:ext cx="1028660" cy="684499"/>
          </a:xfrm>
          <a:prstGeom prst="rect">
            <a:avLst/>
          </a:prstGeom>
        </p:spPr>
      </p:pic>
      <p:pic>
        <p:nvPicPr>
          <p:cNvPr id="13" name="Image 12"/>
          <p:cNvPicPr>
            <a:picLocks noChangeAspect="1"/>
          </p:cNvPicPr>
          <p:nvPr/>
        </p:nvPicPr>
        <p:blipFill>
          <a:blip r:embed="rId8"/>
          <a:stretch>
            <a:fillRect/>
          </a:stretch>
        </p:blipFill>
        <p:spPr>
          <a:xfrm>
            <a:off x="5015280" y="4848730"/>
            <a:ext cx="1027910" cy="684000"/>
          </a:xfrm>
          <a:prstGeom prst="rect">
            <a:avLst/>
          </a:prstGeom>
        </p:spPr>
      </p:pic>
      <p:pic>
        <p:nvPicPr>
          <p:cNvPr id="14" name="Image 13"/>
          <p:cNvPicPr>
            <a:picLocks noChangeAspect="1"/>
          </p:cNvPicPr>
          <p:nvPr/>
        </p:nvPicPr>
        <p:blipFill>
          <a:blip r:embed="rId9"/>
          <a:stretch>
            <a:fillRect/>
          </a:stretch>
        </p:blipFill>
        <p:spPr>
          <a:xfrm>
            <a:off x="11057365" y="2744905"/>
            <a:ext cx="1027910" cy="684000"/>
          </a:xfrm>
          <a:prstGeom prst="rect">
            <a:avLst/>
          </a:prstGeom>
        </p:spPr>
      </p:pic>
      <p:pic>
        <p:nvPicPr>
          <p:cNvPr id="70" name="Image 69"/>
          <p:cNvPicPr>
            <a:picLocks noChangeAspect="1"/>
          </p:cNvPicPr>
          <p:nvPr/>
        </p:nvPicPr>
        <p:blipFill>
          <a:blip r:embed="rId10"/>
          <a:stretch>
            <a:fillRect/>
          </a:stretch>
        </p:blipFill>
        <p:spPr>
          <a:xfrm>
            <a:off x="11057365" y="4907595"/>
            <a:ext cx="1027910" cy="684000"/>
          </a:xfrm>
          <a:prstGeom prst="rect">
            <a:avLst/>
          </a:prstGeom>
        </p:spPr>
      </p:pic>
      <p:sp>
        <p:nvSpPr>
          <p:cNvPr id="71" name="Rectangle 70"/>
          <p:cNvSpPr/>
          <p:nvPr/>
        </p:nvSpPr>
        <p:spPr>
          <a:xfrm>
            <a:off x="685800" y="966129"/>
            <a:ext cx="638175" cy="307777"/>
          </a:xfrm>
          <a:prstGeom prst="rect">
            <a:avLst/>
          </a:prstGeom>
        </p:spPr>
        <p:txBody>
          <a:bodyPr wrap="square" anchor="ctr">
            <a:spAutoFit/>
          </a:bodyPr>
          <a:lstStyle/>
          <a:p>
            <a:r>
              <a:rPr lang="fr-FR" sz="1400" b="1" dirty="0" smtClean="0">
                <a:solidFill>
                  <a:schemeClr val="tx2"/>
                </a:solidFill>
              </a:rPr>
              <a:t>Tab A</a:t>
            </a:r>
            <a:endParaRPr lang="fr-FR" sz="1400" dirty="0">
              <a:solidFill>
                <a:schemeClr val="tx2"/>
              </a:solidFill>
            </a:endParaRPr>
          </a:p>
        </p:txBody>
      </p:sp>
      <p:sp>
        <p:nvSpPr>
          <p:cNvPr id="72" name="Rectangle 71"/>
          <p:cNvSpPr/>
          <p:nvPr/>
        </p:nvSpPr>
        <p:spPr>
          <a:xfrm>
            <a:off x="2119257" y="966129"/>
            <a:ext cx="638175" cy="307777"/>
          </a:xfrm>
          <a:prstGeom prst="rect">
            <a:avLst/>
          </a:prstGeom>
        </p:spPr>
        <p:txBody>
          <a:bodyPr wrap="square" anchor="ctr">
            <a:spAutoFit/>
          </a:bodyPr>
          <a:lstStyle/>
          <a:p>
            <a:r>
              <a:rPr lang="fr-FR" sz="1400" b="1" dirty="0" smtClean="0">
                <a:solidFill>
                  <a:schemeClr val="tx2"/>
                </a:solidFill>
              </a:rPr>
              <a:t>Tab B</a:t>
            </a:r>
            <a:endParaRPr lang="fr-FR" sz="1400" dirty="0">
              <a:solidFill>
                <a:schemeClr val="tx2"/>
              </a:solidFill>
            </a:endParaRPr>
          </a:p>
        </p:txBody>
      </p:sp>
      <p:sp>
        <p:nvSpPr>
          <p:cNvPr id="73" name="Rectangle 72"/>
          <p:cNvSpPr/>
          <p:nvPr/>
        </p:nvSpPr>
        <p:spPr>
          <a:xfrm>
            <a:off x="6696076" y="3890169"/>
            <a:ext cx="5389199" cy="535531"/>
          </a:xfrm>
          <a:prstGeom prst="rect">
            <a:avLst/>
          </a:prstGeom>
        </p:spPr>
        <p:txBody>
          <a:bodyPr vert="horz" lIns="91440" tIns="45720" rIns="91440" bIns="45720" rtlCol="0">
            <a:noAutofit/>
          </a:bodyPr>
          <a:lstStyle/>
          <a:p>
            <a:pPr marL="57156" indent="-285750" defTabSz="914377">
              <a:lnSpc>
                <a:spcPct val="90000"/>
              </a:lnSpc>
              <a:spcBef>
                <a:spcPts val="1000"/>
              </a:spcBef>
              <a:buFont typeface="Wingdings" panose="05000000000000000000" pitchFamily="2" charset="2"/>
              <a:buChar char="Ø"/>
            </a:pPr>
            <a:r>
              <a:rPr lang="fr-FR" sz="1600" dirty="0">
                <a:solidFill>
                  <a:srgbClr val="13324A"/>
                </a:solidFill>
                <a:latin typeface="+mj-lt"/>
              </a:rPr>
              <a:t>La jointure </a:t>
            </a:r>
            <a:r>
              <a:rPr lang="fr-FR" sz="1600" b="1" dirty="0">
                <a:solidFill>
                  <a:srgbClr val="13324A"/>
                </a:solidFill>
                <a:latin typeface="+mj-lt"/>
              </a:rPr>
              <a:t>FULL JOIN </a:t>
            </a:r>
            <a:r>
              <a:rPr lang="fr-FR" sz="1600" dirty="0">
                <a:solidFill>
                  <a:srgbClr val="13324A"/>
                </a:solidFill>
                <a:latin typeface="+mj-lt"/>
              </a:rPr>
              <a:t>renvoie les toutes les lignes de la table de gauche et la table de droite.</a:t>
            </a:r>
          </a:p>
        </p:txBody>
      </p:sp>
      <p:sp>
        <p:nvSpPr>
          <p:cNvPr id="74" name="Rectangle 73"/>
          <p:cNvSpPr/>
          <p:nvPr/>
        </p:nvSpPr>
        <p:spPr>
          <a:xfrm>
            <a:off x="6696075" y="2046178"/>
            <a:ext cx="5495925" cy="757130"/>
          </a:xfrm>
          <a:prstGeom prst="rect">
            <a:avLst/>
          </a:prstGeom>
        </p:spPr>
        <p:txBody>
          <a:bodyPr vert="horz" lIns="91440" tIns="45720" rIns="91440" bIns="45720" rtlCol="0">
            <a:noAutofit/>
          </a:bodyPr>
          <a:lstStyle/>
          <a:p>
            <a:pPr marL="57156" indent="-285750" defTabSz="914377">
              <a:lnSpc>
                <a:spcPct val="90000"/>
              </a:lnSpc>
              <a:spcBef>
                <a:spcPts val="1000"/>
              </a:spcBef>
              <a:buFont typeface="Wingdings" panose="05000000000000000000" pitchFamily="2" charset="2"/>
              <a:buChar char="Ø"/>
            </a:pPr>
            <a:r>
              <a:rPr lang="fr-FR" sz="1600" dirty="0">
                <a:solidFill>
                  <a:srgbClr val="13324A"/>
                </a:solidFill>
                <a:latin typeface="+mj-lt"/>
              </a:rPr>
              <a:t>La jointure </a:t>
            </a:r>
            <a:r>
              <a:rPr lang="fr-FR" sz="1600" b="1" dirty="0">
                <a:solidFill>
                  <a:srgbClr val="13324A"/>
                </a:solidFill>
                <a:latin typeface="+mj-lt"/>
              </a:rPr>
              <a:t>RIGHT JOIN </a:t>
            </a:r>
            <a:r>
              <a:rPr lang="fr-FR" sz="1600" dirty="0">
                <a:solidFill>
                  <a:srgbClr val="13324A"/>
                </a:solidFill>
                <a:latin typeface="+mj-lt"/>
              </a:rPr>
              <a:t>renvoie toutes les lignes de la table de droite avec les lignes correspondantes de la table de gauche.</a:t>
            </a:r>
          </a:p>
        </p:txBody>
      </p:sp>
    </p:spTree>
    <p:extLst>
      <p:ext uri="{BB962C8B-B14F-4D97-AF65-F5344CB8AC3E}">
        <p14:creationId xmlns:p14="http://schemas.microsoft.com/office/powerpoint/2010/main" val="88963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Générateur de requêtes </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66</a:t>
            </a:fld>
            <a:endParaRPr lang="fr-FR" dirty="0">
              <a:solidFill>
                <a:prstClr val="black">
                  <a:tint val="75000"/>
                </a:prstClr>
              </a:solidFill>
            </a:endParaRPr>
          </a:p>
        </p:txBody>
      </p:sp>
      <p:sp>
        <p:nvSpPr>
          <p:cNvPr id="6"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smtClean="0"/>
              <a:t>Jointure paramétrage</a:t>
            </a:r>
            <a:endParaRPr lang="fr-FR" dirty="0"/>
          </a:p>
        </p:txBody>
      </p:sp>
      <p:pic>
        <p:nvPicPr>
          <p:cNvPr id="2" name="Image 1"/>
          <p:cNvPicPr>
            <a:picLocks noChangeAspect="1"/>
          </p:cNvPicPr>
          <p:nvPr/>
        </p:nvPicPr>
        <p:blipFill>
          <a:blip r:embed="rId2"/>
          <a:stretch>
            <a:fillRect/>
          </a:stretch>
        </p:blipFill>
        <p:spPr>
          <a:xfrm>
            <a:off x="2657475" y="978364"/>
            <a:ext cx="7725041" cy="5114263"/>
          </a:xfrm>
          <a:prstGeom prst="rect">
            <a:avLst/>
          </a:prstGeom>
        </p:spPr>
      </p:pic>
      <p:sp>
        <p:nvSpPr>
          <p:cNvPr id="23" name="Rectangle à coins arrondis 22"/>
          <p:cNvSpPr/>
          <p:nvPr/>
        </p:nvSpPr>
        <p:spPr>
          <a:xfrm>
            <a:off x="1867866" y="869750"/>
            <a:ext cx="2055469" cy="553705"/>
          </a:xfrm>
          <a:prstGeom prst="wedgeRoundRectCallout">
            <a:avLst>
              <a:gd name="adj1" fmla="val 73162"/>
              <a:gd name="adj2" fmla="val 129340"/>
              <a:gd name="adj3" fmla="val 16667"/>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600" dirty="0"/>
              <a:t>C</a:t>
            </a:r>
            <a:r>
              <a:rPr lang="fr-FR" sz="1600" dirty="0" smtClean="0"/>
              <a:t>liquez sur « Joindre les tables »</a:t>
            </a:r>
            <a:endParaRPr lang="fr-FR" sz="1600" dirty="0"/>
          </a:p>
        </p:txBody>
      </p:sp>
      <p:sp>
        <p:nvSpPr>
          <p:cNvPr id="24" name="Rectangle à coins arrondis 23"/>
          <p:cNvSpPr/>
          <p:nvPr/>
        </p:nvSpPr>
        <p:spPr>
          <a:xfrm>
            <a:off x="1139686" y="2452923"/>
            <a:ext cx="2055469" cy="477505"/>
          </a:xfrm>
          <a:prstGeom prst="wedgeRoundRectCallout">
            <a:avLst>
              <a:gd name="adj1" fmla="val 83357"/>
              <a:gd name="adj2" fmla="val -44203"/>
              <a:gd name="adj3" fmla="val 16667"/>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600" dirty="0" smtClean="0"/>
              <a:t>Ajoutez une table</a:t>
            </a:r>
            <a:endParaRPr lang="fr-FR" sz="1600" dirty="0"/>
          </a:p>
        </p:txBody>
      </p:sp>
      <p:sp>
        <p:nvSpPr>
          <p:cNvPr id="25" name="Rectangle à coins arrondis 24"/>
          <p:cNvSpPr/>
          <p:nvPr/>
        </p:nvSpPr>
        <p:spPr>
          <a:xfrm>
            <a:off x="712718" y="3776072"/>
            <a:ext cx="3099905" cy="857250"/>
          </a:xfrm>
          <a:prstGeom prst="wedgeRoundRectCallout">
            <a:avLst>
              <a:gd name="adj1" fmla="val 95666"/>
              <a:gd name="adj2" fmla="val -136513"/>
              <a:gd name="adj3" fmla="val 16667"/>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600" dirty="0"/>
              <a:t>F</a:t>
            </a:r>
            <a:r>
              <a:rPr lang="fr-FR" sz="1600" dirty="0" smtClean="0"/>
              <a:t>aîtes </a:t>
            </a:r>
            <a:r>
              <a:rPr lang="fr-FR" sz="1600" dirty="0"/>
              <a:t>un clic droit sur l’indicateur de jointure et cliquez sur modifier la jointure</a:t>
            </a:r>
          </a:p>
        </p:txBody>
      </p:sp>
      <p:sp>
        <p:nvSpPr>
          <p:cNvPr id="26" name="Rectangle à coins arrondis 25"/>
          <p:cNvSpPr/>
          <p:nvPr/>
        </p:nvSpPr>
        <p:spPr>
          <a:xfrm>
            <a:off x="9177337" y="4786251"/>
            <a:ext cx="1819275" cy="551392"/>
          </a:xfrm>
          <a:prstGeom prst="wedgeRoundRectCallout">
            <a:avLst>
              <a:gd name="adj1" fmla="val -71371"/>
              <a:gd name="adj2" fmla="val -69499"/>
              <a:gd name="adj3" fmla="val 16667"/>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600" dirty="0" smtClean="0"/>
              <a:t>Choisissez le type de jointure</a:t>
            </a:r>
            <a:endParaRPr lang="fr-FR" sz="1600" dirty="0"/>
          </a:p>
        </p:txBody>
      </p:sp>
      <p:sp>
        <p:nvSpPr>
          <p:cNvPr id="7" name="Rectangle 6"/>
          <p:cNvSpPr/>
          <p:nvPr/>
        </p:nvSpPr>
        <p:spPr>
          <a:xfrm>
            <a:off x="2513634" y="5562600"/>
            <a:ext cx="1143000" cy="5748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rot="5400000">
            <a:off x="9466537" y="516537"/>
            <a:ext cx="1143000" cy="14504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2513634" y="6018932"/>
            <a:ext cx="7868882" cy="424732"/>
          </a:xfrm>
          <a:prstGeom prst="rect">
            <a:avLst/>
          </a:prstGeom>
        </p:spPr>
        <p:txBody>
          <a:bodyPr vert="horz" lIns="91440" tIns="45720" rIns="91440" bIns="45720" rtlCol="0">
            <a:noAutofit/>
          </a:bodyPr>
          <a:lstStyle/>
          <a:p>
            <a:pPr indent="-228594" defTabSz="914377">
              <a:lnSpc>
                <a:spcPct val="90000"/>
              </a:lnSpc>
              <a:spcBef>
                <a:spcPts val="1000"/>
              </a:spcBef>
              <a:buFont typeface="Arial" panose="020B0604020202020204" pitchFamily="34" charset="0"/>
              <a:buNone/>
            </a:pPr>
            <a:r>
              <a:rPr lang="fr-FR" sz="1200" dirty="0">
                <a:latin typeface="+mj-lt"/>
              </a:rPr>
              <a:t>Le Générateur de requêtes essaie de joindre les tables à l’aide des champs ayant le même nom et le même type. Si aucun champ de même nom et de même type n’est trouvé, un message d’alerte vous demande de créer la jointure manuellement. </a:t>
            </a:r>
            <a:endParaRPr lang="fr-FR" sz="1200" dirty="0">
              <a:latin typeface="+mj-lt"/>
            </a:endParaRPr>
          </a:p>
        </p:txBody>
      </p:sp>
      <p:pic>
        <p:nvPicPr>
          <p:cNvPr id="28" name="Image 27"/>
          <p:cNvPicPr>
            <a:picLocks noChangeAspect="1"/>
          </p:cNvPicPr>
          <p:nvPr/>
        </p:nvPicPr>
        <p:blipFill rotWithShape="1">
          <a:blip r:embed="rId3"/>
          <a:srcRect r="2422"/>
          <a:stretch/>
        </p:blipFill>
        <p:spPr>
          <a:xfrm>
            <a:off x="1904597" y="6067040"/>
            <a:ext cx="390928" cy="328516"/>
          </a:xfrm>
          <a:prstGeom prst="rect">
            <a:avLst/>
          </a:prstGeom>
        </p:spPr>
      </p:pic>
    </p:spTree>
    <p:extLst>
      <p:ext uri="{BB962C8B-B14F-4D97-AF65-F5344CB8AC3E}">
        <p14:creationId xmlns:p14="http://schemas.microsoft.com/office/powerpoint/2010/main" val="2131921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smtClean="0"/>
              <a:t>Ajouter </a:t>
            </a:r>
            <a:r>
              <a:rPr lang="fr-FR" cap="all" dirty="0"/>
              <a:t>des tables</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67</a:t>
            </a:fld>
            <a:endParaRPr lang="fr-FR" dirty="0">
              <a:solidFill>
                <a:prstClr val="black">
                  <a:tint val="75000"/>
                </a:prstClr>
              </a:solidFill>
            </a:endParaRPr>
          </a:p>
        </p:txBody>
      </p:sp>
      <p:sp>
        <p:nvSpPr>
          <p:cNvPr id="6"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smtClean="0"/>
              <a:t>Description</a:t>
            </a:r>
            <a:endParaRPr lang="fr-FR" dirty="0"/>
          </a:p>
        </p:txBody>
      </p:sp>
      <p:sp>
        <p:nvSpPr>
          <p:cNvPr id="30" name="Rectangle 29"/>
          <p:cNvSpPr/>
          <p:nvPr/>
        </p:nvSpPr>
        <p:spPr>
          <a:xfrm rot="5400000">
            <a:off x="9466537" y="516537"/>
            <a:ext cx="1143000" cy="14504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u contenu 4"/>
          <p:cNvSpPr>
            <a:spLocks noGrp="1"/>
          </p:cNvSpPr>
          <p:nvPr>
            <p:ph idx="1"/>
          </p:nvPr>
        </p:nvSpPr>
        <p:spPr>
          <a:xfrm>
            <a:off x="152400" y="1172419"/>
            <a:ext cx="11372850" cy="1256456"/>
          </a:xfrm>
          <a:prstGeom prst="rect">
            <a:avLst/>
          </a:prstGeom>
        </p:spPr>
        <p:txBody>
          <a:bodyPr vert="horz" lIns="91440" tIns="45720" rIns="91440" bIns="45720" rtlCol="0">
            <a:noAutofit/>
          </a:bodyPr>
          <a:lstStyle/>
          <a:p>
            <a:pPr marL="0">
              <a:lnSpc>
                <a:spcPct val="100000"/>
              </a:lnSpc>
              <a:spcBef>
                <a:spcPts val="0"/>
              </a:spcBef>
              <a:buNone/>
            </a:pPr>
            <a:r>
              <a:rPr lang="fr-FR" sz="1600" dirty="0"/>
              <a:t>La tâche </a:t>
            </a:r>
            <a:r>
              <a:rPr lang="fr-FR" sz="1600" dirty="0" smtClean="0"/>
              <a:t>« </a:t>
            </a:r>
            <a:r>
              <a:rPr lang="fr-FR" sz="1600" b="1" dirty="0" smtClean="0"/>
              <a:t>Ajouter </a:t>
            </a:r>
            <a:r>
              <a:rPr lang="fr-FR" sz="1600" b="1" dirty="0"/>
              <a:t>une </a:t>
            </a:r>
            <a:r>
              <a:rPr lang="fr-FR" sz="1600" b="1" dirty="0" smtClean="0"/>
              <a:t>table</a:t>
            </a:r>
            <a:r>
              <a:rPr lang="fr-FR" sz="1600" dirty="0" smtClean="0"/>
              <a:t> » </a:t>
            </a:r>
            <a:r>
              <a:rPr lang="fr-FR" sz="1600" dirty="0"/>
              <a:t>concatène les données de différentes tables, l’une après l’autre, dans une seule et même </a:t>
            </a:r>
            <a:r>
              <a:rPr lang="fr-FR" sz="1600" dirty="0" smtClean="0"/>
              <a:t>table avec les contraintes suivantes : </a:t>
            </a:r>
          </a:p>
          <a:p>
            <a:pPr marL="0">
              <a:lnSpc>
                <a:spcPct val="100000"/>
              </a:lnSpc>
              <a:spcBef>
                <a:spcPts val="0"/>
              </a:spcBef>
              <a:buNone/>
            </a:pPr>
            <a:endParaRPr lang="fr-FR" sz="1600" dirty="0" smtClean="0"/>
          </a:p>
          <a:p>
            <a:pPr marL="542925" indent="-361950" defTabSz="266700">
              <a:lnSpc>
                <a:spcPct val="100000"/>
              </a:lnSpc>
              <a:spcBef>
                <a:spcPts val="0"/>
              </a:spcBef>
            </a:pPr>
            <a:r>
              <a:rPr lang="fr-FR" sz="1600" dirty="0" smtClean="0"/>
              <a:t>Les </a:t>
            </a:r>
            <a:r>
              <a:rPr lang="fr-FR" sz="1600" dirty="0"/>
              <a:t>données provenant d’une multitude de tables peuvent être </a:t>
            </a:r>
            <a:r>
              <a:rPr lang="fr-FR" sz="1600" dirty="0" smtClean="0"/>
              <a:t>ajoutées.</a:t>
            </a:r>
          </a:p>
          <a:p>
            <a:pPr marL="542925" indent="-361950" defTabSz="266700">
              <a:lnSpc>
                <a:spcPct val="100000"/>
              </a:lnSpc>
              <a:spcBef>
                <a:spcPts val="0"/>
              </a:spcBef>
            </a:pPr>
            <a:r>
              <a:rPr lang="fr-FR" sz="1600" dirty="0" smtClean="0"/>
              <a:t>La </a:t>
            </a:r>
            <a:r>
              <a:rPr lang="fr-FR" sz="1600" dirty="0"/>
              <a:t>structure des tables doit normalement être </a:t>
            </a:r>
            <a:r>
              <a:rPr lang="fr-FR" sz="1600" dirty="0" smtClean="0"/>
              <a:t>similaire.</a:t>
            </a:r>
          </a:p>
          <a:p>
            <a:pPr marL="542925" indent="-361950" defTabSz="266700">
              <a:lnSpc>
                <a:spcPct val="100000"/>
              </a:lnSpc>
              <a:spcBef>
                <a:spcPts val="0"/>
              </a:spcBef>
            </a:pPr>
            <a:r>
              <a:rPr lang="fr-FR" sz="1600" dirty="0" smtClean="0"/>
              <a:t>Les </a:t>
            </a:r>
            <a:r>
              <a:rPr lang="fr-FR" sz="1600" dirty="0"/>
              <a:t>colonnes de même nom doivent être de même type.</a:t>
            </a:r>
          </a:p>
          <a:p>
            <a:pPr marL="0">
              <a:buNone/>
            </a:pPr>
            <a:endParaRPr lang="fr-FR" sz="1600" dirty="0"/>
          </a:p>
        </p:txBody>
      </p:sp>
      <p:pic>
        <p:nvPicPr>
          <p:cNvPr id="5" name="Image 4"/>
          <p:cNvPicPr>
            <a:picLocks noChangeAspect="1"/>
          </p:cNvPicPr>
          <p:nvPr/>
        </p:nvPicPr>
        <p:blipFill>
          <a:blip r:embed="rId2"/>
          <a:stretch>
            <a:fillRect/>
          </a:stretch>
        </p:blipFill>
        <p:spPr>
          <a:xfrm>
            <a:off x="7277100" y="1913087"/>
            <a:ext cx="1333500" cy="1031575"/>
          </a:xfrm>
          <a:prstGeom prst="rect">
            <a:avLst/>
          </a:prstGeom>
        </p:spPr>
      </p:pic>
      <p:graphicFrame>
        <p:nvGraphicFramePr>
          <p:cNvPr id="16" name="Tableau 15"/>
          <p:cNvGraphicFramePr>
            <a:graphicFrameLocks noGrp="1"/>
          </p:cNvGraphicFramePr>
          <p:nvPr>
            <p:extLst>
              <p:ext uri="{D42A27DB-BD31-4B8C-83A1-F6EECF244321}">
                <p14:modId xmlns:p14="http://schemas.microsoft.com/office/powerpoint/2010/main" val="3918920284"/>
              </p:ext>
            </p:extLst>
          </p:nvPr>
        </p:nvGraphicFramePr>
        <p:xfrm>
          <a:off x="1955373" y="3864400"/>
          <a:ext cx="1700879" cy="640080"/>
        </p:xfrm>
        <a:graphic>
          <a:graphicData uri="http://schemas.openxmlformats.org/drawingml/2006/table">
            <a:tbl>
              <a:tblPr firstRow="1" bandRow="1">
                <a:tableStyleId>{BC89EF96-8CEA-46FF-86C4-4CE0E7609802}</a:tableStyleId>
              </a:tblPr>
              <a:tblGrid>
                <a:gridCol w="696635">
                  <a:extLst>
                    <a:ext uri="{9D8B030D-6E8A-4147-A177-3AD203B41FA5}">
                      <a16:colId xmlns:a16="http://schemas.microsoft.com/office/drawing/2014/main" val="2698694159"/>
                    </a:ext>
                  </a:extLst>
                </a:gridCol>
                <a:gridCol w="510165">
                  <a:extLst>
                    <a:ext uri="{9D8B030D-6E8A-4147-A177-3AD203B41FA5}">
                      <a16:colId xmlns:a16="http://schemas.microsoft.com/office/drawing/2014/main" val="311962072"/>
                    </a:ext>
                  </a:extLst>
                </a:gridCol>
                <a:gridCol w="494079">
                  <a:extLst>
                    <a:ext uri="{9D8B030D-6E8A-4147-A177-3AD203B41FA5}">
                      <a16:colId xmlns:a16="http://schemas.microsoft.com/office/drawing/2014/main" val="337555502"/>
                    </a:ext>
                  </a:extLst>
                </a:gridCol>
              </a:tblGrid>
              <a:tr h="195701">
                <a:tc>
                  <a:txBody>
                    <a:bodyPr/>
                    <a:lstStyle/>
                    <a:p>
                      <a:r>
                        <a:rPr lang="fr-FR" sz="800" dirty="0" smtClean="0"/>
                        <a:t>nom</a:t>
                      </a:r>
                      <a:endParaRPr lang="fr-FR" sz="800" dirty="0"/>
                    </a:p>
                  </a:txBody>
                  <a:tcPr/>
                </a:tc>
                <a:tc>
                  <a:txBody>
                    <a:bodyPr/>
                    <a:lstStyle/>
                    <a:p>
                      <a:r>
                        <a:rPr lang="fr-FR" sz="800" dirty="0" err="1" smtClean="0"/>
                        <a:t>note_a</a:t>
                      </a:r>
                      <a:endParaRPr lang="fr-FR" sz="800" dirty="0"/>
                    </a:p>
                  </a:txBody>
                  <a:tcPr/>
                </a:tc>
                <a:tc>
                  <a:txBody>
                    <a:bodyPr/>
                    <a:lstStyle/>
                    <a:p>
                      <a:r>
                        <a:rPr lang="fr-FR" sz="800" dirty="0" err="1" smtClean="0"/>
                        <a:t>note_b</a:t>
                      </a:r>
                      <a:endParaRPr lang="fr-FR" sz="800" dirty="0"/>
                    </a:p>
                  </a:txBody>
                  <a:tcPr/>
                </a:tc>
                <a:extLst>
                  <a:ext uri="{0D108BD9-81ED-4DB2-BD59-A6C34878D82A}">
                    <a16:rowId xmlns:a16="http://schemas.microsoft.com/office/drawing/2014/main" val="3307401713"/>
                  </a:ext>
                </a:extLst>
              </a:tr>
              <a:tr h="195701">
                <a:tc>
                  <a:txBody>
                    <a:bodyPr/>
                    <a:lstStyle/>
                    <a:p>
                      <a:r>
                        <a:rPr lang="fr-FR" sz="800" dirty="0" smtClean="0"/>
                        <a:t>tata</a:t>
                      </a:r>
                      <a:endParaRPr lang="fr-FR" sz="800" dirty="0"/>
                    </a:p>
                  </a:txBody>
                  <a:tcPr/>
                </a:tc>
                <a:tc>
                  <a:txBody>
                    <a:bodyPr/>
                    <a:lstStyle/>
                    <a:p>
                      <a:r>
                        <a:rPr lang="fr-FR" sz="800" dirty="0" smtClean="0"/>
                        <a:t>18</a:t>
                      </a:r>
                      <a:endParaRPr lang="fr-FR" sz="800" dirty="0"/>
                    </a:p>
                  </a:txBody>
                  <a:tcPr/>
                </a:tc>
                <a:tc>
                  <a:txBody>
                    <a:bodyPr/>
                    <a:lstStyle/>
                    <a:p>
                      <a:r>
                        <a:rPr lang="fr-FR" sz="800" dirty="0" smtClean="0"/>
                        <a:t>.</a:t>
                      </a:r>
                      <a:endParaRPr lang="fr-FR" sz="800" dirty="0"/>
                    </a:p>
                  </a:txBody>
                  <a:tcPr/>
                </a:tc>
                <a:extLst>
                  <a:ext uri="{0D108BD9-81ED-4DB2-BD59-A6C34878D82A}">
                    <a16:rowId xmlns:a16="http://schemas.microsoft.com/office/drawing/2014/main" val="529447938"/>
                  </a:ext>
                </a:extLst>
              </a:tr>
              <a:tr h="195701">
                <a:tc>
                  <a:txBody>
                    <a:bodyPr/>
                    <a:lstStyle/>
                    <a:p>
                      <a:r>
                        <a:rPr lang="fr-FR" sz="800" dirty="0" smtClean="0"/>
                        <a:t>titi</a:t>
                      </a:r>
                      <a:endParaRPr lang="fr-FR" sz="800" dirty="0"/>
                    </a:p>
                  </a:txBody>
                  <a:tcPr/>
                </a:tc>
                <a:tc>
                  <a:txBody>
                    <a:bodyPr/>
                    <a:lstStyle/>
                    <a:p>
                      <a:r>
                        <a:rPr lang="fr-FR" sz="800" dirty="0" smtClean="0"/>
                        <a:t>14</a:t>
                      </a:r>
                      <a:endParaRPr lang="fr-FR" sz="800" dirty="0"/>
                    </a:p>
                  </a:txBody>
                  <a:tcPr/>
                </a:tc>
                <a:tc>
                  <a:txBody>
                    <a:bodyPr/>
                    <a:lstStyle/>
                    <a:p>
                      <a:r>
                        <a:rPr lang="fr-FR" sz="800" dirty="0" smtClean="0"/>
                        <a:t>10</a:t>
                      </a:r>
                      <a:endParaRPr lang="fr-FR" sz="800" dirty="0"/>
                    </a:p>
                  </a:txBody>
                  <a:tcPr/>
                </a:tc>
                <a:extLst>
                  <a:ext uri="{0D108BD9-81ED-4DB2-BD59-A6C34878D82A}">
                    <a16:rowId xmlns:a16="http://schemas.microsoft.com/office/drawing/2014/main" val="3069501505"/>
                  </a:ext>
                </a:extLst>
              </a:tr>
            </a:tbl>
          </a:graphicData>
        </a:graphic>
      </p:graphicFrame>
      <p:graphicFrame>
        <p:nvGraphicFramePr>
          <p:cNvPr id="17" name="Tableau 16"/>
          <p:cNvGraphicFramePr>
            <a:graphicFrameLocks noGrp="1"/>
          </p:cNvGraphicFramePr>
          <p:nvPr>
            <p:extLst>
              <p:ext uri="{D42A27DB-BD31-4B8C-83A1-F6EECF244321}">
                <p14:modId xmlns:p14="http://schemas.microsoft.com/office/powerpoint/2010/main" val="373654501"/>
              </p:ext>
            </p:extLst>
          </p:nvPr>
        </p:nvGraphicFramePr>
        <p:xfrm>
          <a:off x="4980227" y="3864400"/>
          <a:ext cx="1700879" cy="640080"/>
        </p:xfrm>
        <a:graphic>
          <a:graphicData uri="http://schemas.openxmlformats.org/drawingml/2006/table">
            <a:tbl>
              <a:tblPr firstRow="1" bandRow="1">
                <a:tableStyleId>{BC89EF96-8CEA-46FF-86C4-4CE0E7609802}</a:tableStyleId>
              </a:tblPr>
              <a:tblGrid>
                <a:gridCol w="696635">
                  <a:extLst>
                    <a:ext uri="{9D8B030D-6E8A-4147-A177-3AD203B41FA5}">
                      <a16:colId xmlns:a16="http://schemas.microsoft.com/office/drawing/2014/main" val="2698694159"/>
                    </a:ext>
                  </a:extLst>
                </a:gridCol>
                <a:gridCol w="510165">
                  <a:extLst>
                    <a:ext uri="{9D8B030D-6E8A-4147-A177-3AD203B41FA5}">
                      <a16:colId xmlns:a16="http://schemas.microsoft.com/office/drawing/2014/main" val="311962072"/>
                    </a:ext>
                  </a:extLst>
                </a:gridCol>
                <a:gridCol w="494079">
                  <a:extLst>
                    <a:ext uri="{9D8B030D-6E8A-4147-A177-3AD203B41FA5}">
                      <a16:colId xmlns:a16="http://schemas.microsoft.com/office/drawing/2014/main" val="337555502"/>
                    </a:ext>
                  </a:extLst>
                </a:gridCol>
              </a:tblGrid>
              <a:tr h="195701">
                <a:tc>
                  <a:txBody>
                    <a:bodyPr/>
                    <a:lstStyle/>
                    <a:p>
                      <a:r>
                        <a:rPr lang="fr-FR" sz="800" dirty="0" smtClean="0"/>
                        <a:t>nom</a:t>
                      </a:r>
                      <a:endParaRPr lang="fr-FR" sz="800" dirty="0"/>
                    </a:p>
                  </a:txBody>
                  <a:tcPr/>
                </a:tc>
                <a:tc>
                  <a:txBody>
                    <a:bodyPr/>
                    <a:lstStyle/>
                    <a:p>
                      <a:r>
                        <a:rPr lang="fr-FR" sz="800" dirty="0" err="1" smtClean="0"/>
                        <a:t>note_a</a:t>
                      </a:r>
                      <a:endParaRPr lang="fr-FR" sz="800" dirty="0"/>
                    </a:p>
                  </a:txBody>
                  <a:tcPr/>
                </a:tc>
                <a:tc>
                  <a:txBody>
                    <a:bodyPr/>
                    <a:lstStyle/>
                    <a:p>
                      <a:r>
                        <a:rPr lang="fr-FR" sz="800" dirty="0" err="1" smtClean="0"/>
                        <a:t>note_b</a:t>
                      </a:r>
                      <a:endParaRPr lang="fr-FR" sz="800" dirty="0"/>
                    </a:p>
                  </a:txBody>
                  <a:tcPr/>
                </a:tc>
                <a:extLst>
                  <a:ext uri="{0D108BD9-81ED-4DB2-BD59-A6C34878D82A}">
                    <a16:rowId xmlns:a16="http://schemas.microsoft.com/office/drawing/2014/main" val="3307401713"/>
                  </a:ext>
                </a:extLst>
              </a:tr>
              <a:tr h="195701">
                <a:tc>
                  <a:txBody>
                    <a:bodyPr/>
                    <a:lstStyle/>
                    <a:p>
                      <a:r>
                        <a:rPr lang="fr-FR" sz="800" dirty="0" smtClean="0"/>
                        <a:t>toto</a:t>
                      </a:r>
                      <a:endParaRPr lang="fr-FR" sz="800" dirty="0"/>
                    </a:p>
                  </a:txBody>
                  <a:tcPr/>
                </a:tc>
                <a:tc>
                  <a:txBody>
                    <a:bodyPr/>
                    <a:lstStyle/>
                    <a:p>
                      <a:r>
                        <a:rPr lang="fr-FR" sz="800" dirty="0" smtClean="0"/>
                        <a:t>12</a:t>
                      </a:r>
                      <a:endParaRPr lang="fr-FR" sz="800" dirty="0"/>
                    </a:p>
                  </a:txBody>
                  <a:tcPr/>
                </a:tc>
                <a:tc>
                  <a:txBody>
                    <a:bodyPr/>
                    <a:lstStyle/>
                    <a:p>
                      <a:r>
                        <a:rPr lang="fr-FR" sz="800" dirty="0" smtClean="0"/>
                        <a:t>.</a:t>
                      </a:r>
                      <a:endParaRPr lang="fr-FR" sz="800" dirty="0"/>
                    </a:p>
                  </a:txBody>
                  <a:tcPr/>
                </a:tc>
                <a:extLst>
                  <a:ext uri="{0D108BD9-81ED-4DB2-BD59-A6C34878D82A}">
                    <a16:rowId xmlns:a16="http://schemas.microsoft.com/office/drawing/2014/main" val="411179341"/>
                  </a:ext>
                </a:extLst>
              </a:tr>
              <a:tr h="195701">
                <a:tc>
                  <a:txBody>
                    <a:bodyPr/>
                    <a:lstStyle/>
                    <a:p>
                      <a:r>
                        <a:rPr lang="fr-FR" sz="800" dirty="0" smtClean="0"/>
                        <a:t>tutu</a:t>
                      </a:r>
                      <a:endParaRPr lang="fr-FR" sz="800" dirty="0"/>
                    </a:p>
                  </a:txBody>
                  <a:tcPr/>
                </a:tc>
                <a:tc>
                  <a:txBody>
                    <a:bodyPr/>
                    <a:lstStyle/>
                    <a:p>
                      <a:r>
                        <a:rPr lang="fr-FR" sz="800" dirty="0" smtClean="0"/>
                        <a:t>.</a:t>
                      </a:r>
                      <a:endParaRPr lang="fr-FR" sz="800" dirty="0"/>
                    </a:p>
                  </a:txBody>
                  <a:tcPr/>
                </a:tc>
                <a:tc>
                  <a:txBody>
                    <a:bodyPr/>
                    <a:lstStyle/>
                    <a:p>
                      <a:r>
                        <a:rPr lang="fr-FR" sz="800" dirty="0" smtClean="0"/>
                        <a:t>8</a:t>
                      </a:r>
                      <a:endParaRPr lang="fr-FR" sz="800" dirty="0"/>
                    </a:p>
                  </a:txBody>
                  <a:tcPr/>
                </a:tc>
                <a:extLst>
                  <a:ext uri="{0D108BD9-81ED-4DB2-BD59-A6C34878D82A}">
                    <a16:rowId xmlns:a16="http://schemas.microsoft.com/office/drawing/2014/main" val="870832275"/>
                  </a:ext>
                </a:extLst>
              </a:tr>
            </a:tbl>
          </a:graphicData>
        </a:graphic>
      </p:graphicFrame>
      <p:sp>
        <p:nvSpPr>
          <p:cNvPr id="8" name="Plus 7"/>
          <p:cNvSpPr/>
          <p:nvPr/>
        </p:nvSpPr>
        <p:spPr>
          <a:xfrm>
            <a:off x="4046777" y="3919248"/>
            <a:ext cx="542925" cy="530384"/>
          </a:xfrm>
          <a:prstGeom prst="mathPlus">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droite 18"/>
          <p:cNvSpPr/>
          <p:nvPr/>
        </p:nvSpPr>
        <p:spPr>
          <a:xfrm>
            <a:off x="7164730" y="4021154"/>
            <a:ext cx="548640" cy="326571"/>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0" name="Tableau 19"/>
          <p:cNvGraphicFramePr>
            <a:graphicFrameLocks noGrp="1"/>
          </p:cNvGraphicFramePr>
          <p:nvPr>
            <p:extLst>
              <p:ext uri="{D42A27DB-BD31-4B8C-83A1-F6EECF244321}">
                <p14:modId xmlns:p14="http://schemas.microsoft.com/office/powerpoint/2010/main" val="996786902"/>
              </p:ext>
            </p:extLst>
          </p:nvPr>
        </p:nvGraphicFramePr>
        <p:xfrm>
          <a:off x="8005081" y="3695725"/>
          <a:ext cx="1700879" cy="1066800"/>
        </p:xfrm>
        <a:graphic>
          <a:graphicData uri="http://schemas.openxmlformats.org/drawingml/2006/table">
            <a:tbl>
              <a:tblPr firstRow="1" bandRow="1">
                <a:tableStyleId>{BC89EF96-8CEA-46FF-86C4-4CE0E7609802}</a:tableStyleId>
              </a:tblPr>
              <a:tblGrid>
                <a:gridCol w="696635">
                  <a:extLst>
                    <a:ext uri="{9D8B030D-6E8A-4147-A177-3AD203B41FA5}">
                      <a16:colId xmlns:a16="http://schemas.microsoft.com/office/drawing/2014/main" val="2698694159"/>
                    </a:ext>
                  </a:extLst>
                </a:gridCol>
                <a:gridCol w="510165">
                  <a:extLst>
                    <a:ext uri="{9D8B030D-6E8A-4147-A177-3AD203B41FA5}">
                      <a16:colId xmlns:a16="http://schemas.microsoft.com/office/drawing/2014/main" val="311962072"/>
                    </a:ext>
                  </a:extLst>
                </a:gridCol>
                <a:gridCol w="494079">
                  <a:extLst>
                    <a:ext uri="{9D8B030D-6E8A-4147-A177-3AD203B41FA5}">
                      <a16:colId xmlns:a16="http://schemas.microsoft.com/office/drawing/2014/main" val="337555502"/>
                    </a:ext>
                  </a:extLst>
                </a:gridCol>
              </a:tblGrid>
              <a:tr h="195701">
                <a:tc>
                  <a:txBody>
                    <a:bodyPr/>
                    <a:lstStyle/>
                    <a:p>
                      <a:r>
                        <a:rPr lang="fr-FR" sz="800" dirty="0" smtClean="0"/>
                        <a:t>nom</a:t>
                      </a:r>
                      <a:endParaRPr lang="fr-FR" sz="800" dirty="0"/>
                    </a:p>
                  </a:txBody>
                  <a:tcPr/>
                </a:tc>
                <a:tc>
                  <a:txBody>
                    <a:bodyPr/>
                    <a:lstStyle/>
                    <a:p>
                      <a:r>
                        <a:rPr lang="fr-FR" sz="800" dirty="0" err="1" smtClean="0"/>
                        <a:t>note_a</a:t>
                      </a:r>
                      <a:endParaRPr lang="fr-FR" sz="800" dirty="0"/>
                    </a:p>
                  </a:txBody>
                  <a:tcPr/>
                </a:tc>
                <a:tc>
                  <a:txBody>
                    <a:bodyPr/>
                    <a:lstStyle/>
                    <a:p>
                      <a:r>
                        <a:rPr lang="fr-FR" sz="800" dirty="0" err="1" smtClean="0"/>
                        <a:t>note_b</a:t>
                      </a:r>
                      <a:endParaRPr lang="fr-FR" sz="800" dirty="0"/>
                    </a:p>
                  </a:txBody>
                  <a:tcPr/>
                </a:tc>
                <a:extLst>
                  <a:ext uri="{0D108BD9-81ED-4DB2-BD59-A6C34878D82A}">
                    <a16:rowId xmlns:a16="http://schemas.microsoft.com/office/drawing/2014/main" val="3307401713"/>
                  </a:ext>
                </a:extLst>
              </a:tr>
              <a:tr h="195701">
                <a:tc>
                  <a:txBody>
                    <a:bodyPr/>
                    <a:lstStyle/>
                    <a:p>
                      <a:r>
                        <a:rPr lang="fr-FR" sz="800" dirty="0" smtClean="0"/>
                        <a:t>tata</a:t>
                      </a:r>
                      <a:endParaRPr lang="fr-FR" sz="800" dirty="0"/>
                    </a:p>
                  </a:txBody>
                  <a:tcPr/>
                </a:tc>
                <a:tc>
                  <a:txBody>
                    <a:bodyPr/>
                    <a:lstStyle/>
                    <a:p>
                      <a:r>
                        <a:rPr lang="fr-FR" sz="800" dirty="0" smtClean="0"/>
                        <a:t>18</a:t>
                      </a:r>
                      <a:endParaRPr lang="fr-FR" sz="800" dirty="0"/>
                    </a:p>
                  </a:txBody>
                  <a:tcPr/>
                </a:tc>
                <a:tc>
                  <a:txBody>
                    <a:bodyPr/>
                    <a:lstStyle/>
                    <a:p>
                      <a:r>
                        <a:rPr lang="fr-FR" sz="800" dirty="0" smtClean="0"/>
                        <a:t>.</a:t>
                      </a:r>
                      <a:endParaRPr lang="fr-FR" sz="800" dirty="0"/>
                    </a:p>
                  </a:txBody>
                  <a:tcPr/>
                </a:tc>
                <a:extLst>
                  <a:ext uri="{0D108BD9-81ED-4DB2-BD59-A6C34878D82A}">
                    <a16:rowId xmlns:a16="http://schemas.microsoft.com/office/drawing/2014/main" val="529447938"/>
                  </a:ext>
                </a:extLst>
              </a:tr>
              <a:tr h="195701">
                <a:tc>
                  <a:txBody>
                    <a:bodyPr/>
                    <a:lstStyle/>
                    <a:p>
                      <a:r>
                        <a:rPr lang="fr-FR" sz="800" dirty="0" smtClean="0"/>
                        <a:t>titi</a:t>
                      </a:r>
                      <a:endParaRPr lang="fr-FR" sz="800" dirty="0"/>
                    </a:p>
                  </a:txBody>
                  <a:tcPr/>
                </a:tc>
                <a:tc>
                  <a:txBody>
                    <a:bodyPr/>
                    <a:lstStyle/>
                    <a:p>
                      <a:r>
                        <a:rPr lang="fr-FR" sz="800" dirty="0" smtClean="0"/>
                        <a:t>14</a:t>
                      </a:r>
                      <a:endParaRPr lang="fr-FR" sz="800" dirty="0"/>
                    </a:p>
                  </a:txBody>
                  <a:tcPr/>
                </a:tc>
                <a:tc>
                  <a:txBody>
                    <a:bodyPr/>
                    <a:lstStyle/>
                    <a:p>
                      <a:r>
                        <a:rPr lang="fr-FR" sz="800" dirty="0" smtClean="0"/>
                        <a:t>10</a:t>
                      </a:r>
                      <a:endParaRPr lang="fr-FR" sz="800" dirty="0"/>
                    </a:p>
                  </a:txBody>
                  <a:tcPr/>
                </a:tc>
                <a:extLst>
                  <a:ext uri="{0D108BD9-81ED-4DB2-BD59-A6C34878D82A}">
                    <a16:rowId xmlns:a16="http://schemas.microsoft.com/office/drawing/2014/main" val="3069501505"/>
                  </a:ext>
                </a:extLst>
              </a:tr>
              <a:tr h="195701">
                <a:tc>
                  <a:txBody>
                    <a:bodyPr/>
                    <a:lstStyle/>
                    <a:p>
                      <a:r>
                        <a:rPr lang="fr-FR" sz="800" dirty="0" smtClean="0"/>
                        <a:t>toto</a:t>
                      </a:r>
                      <a:endParaRPr lang="fr-FR" sz="800" dirty="0"/>
                    </a:p>
                  </a:txBody>
                  <a:tcPr/>
                </a:tc>
                <a:tc>
                  <a:txBody>
                    <a:bodyPr/>
                    <a:lstStyle/>
                    <a:p>
                      <a:r>
                        <a:rPr lang="fr-FR" sz="800" dirty="0" smtClean="0"/>
                        <a:t>12</a:t>
                      </a:r>
                      <a:endParaRPr lang="fr-FR" sz="800" dirty="0"/>
                    </a:p>
                  </a:txBody>
                  <a:tcPr/>
                </a:tc>
                <a:tc>
                  <a:txBody>
                    <a:bodyPr/>
                    <a:lstStyle/>
                    <a:p>
                      <a:r>
                        <a:rPr lang="fr-FR" sz="800" dirty="0" smtClean="0"/>
                        <a:t>.</a:t>
                      </a:r>
                      <a:endParaRPr lang="fr-FR" sz="800" dirty="0"/>
                    </a:p>
                  </a:txBody>
                  <a:tcPr/>
                </a:tc>
                <a:extLst>
                  <a:ext uri="{0D108BD9-81ED-4DB2-BD59-A6C34878D82A}">
                    <a16:rowId xmlns:a16="http://schemas.microsoft.com/office/drawing/2014/main" val="411179341"/>
                  </a:ext>
                </a:extLst>
              </a:tr>
              <a:tr h="195701">
                <a:tc>
                  <a:txBody>
                    <a:bodyPr/>
                    <a:lstStyle/>
                    <a:p>
                      <a:r>
                        <a:rPr lang="fr-FR" sz="800" dirty="0" smtClean="0"/>
                        <a:t>tutu</a:t>
                      </a:r>
                      <a:endParaRPr lang="fr-FR" sz="800" dirty="0"/>
                    </a:p>
                  </a:txBody>
                  <a:tcPr/>
                </a:tc>
                <a:tc>
                  <a:txBody>
                    <a:bodyPr/>
                    <a:lstStyle/>
                    <a:p>
                      <a:r>
                        <a:rPr lang="fr-FR" sz="800" dirty="0" smtClean="0"/>
                        <a:t>.</a:t>
                      </a:r>
                      <a:endParaRPr lang="fr-FR" sz="800" dirty="0"/>
                    </a:p>
                  </a:txBody>
                  <a:tcPr/>
                </a:tc>
                <a:tc>
                  <a:txBody>
                    <a:bodyPr/>
                    <a:lstStyle/>
                    <a:p>
                      <a:r>
                        <a:rPr lang="fr-FR" sz="800" dirty="0" smtClean="0"/>
                        <a:t>8</a:t>
                      </a:r>
                      <a:endParaRPr lang="fr-FR" sz="800" dirty="0"/>
                    </a:p>
                  </a:txBody>
                  <a:tcPr/>
                </a:tc>
                <a:extLst>
                  <a:ext uri="{0D108BD9-81ED-4DB2-BD59-A6C34878D82A}">
                    <a16:rowId xmlns:a16="http://schemas.microsoft.com/office/drawing/2014/main" val="870832275"/>
                  </a:ext>
                </a:extLst>
              </a:tr>
            </a:tbl>
          </a:graphicData>
        </a:graphic>
      </p:graphicFrame>
    </p:spTree>
    <p:extLst>
      <p:ext uri="{BB962C8B-B14F-4D97-AF65-F5344CB8AC3E}">
        <p14:creationId xmlns:p14="http://schemas.microsoft.com/office/powerpoint/2010/main" val="35280793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smtClean="0"/>
              <a:t>AJOUTER </a:t>
            </a:r>
            <a:r>
              <a:rPr lang="fr-FR" cap="all" dirty="0"/>
              <a:t>des tables</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68</a:t>
            </a:fld>
            <a:endParaRPr lang="fr-FR" dirty="0">
              <a:solidFill>
                <a:prstClr val="black">
                  <a:tint val="75000"/>
                </a:prstClr>
              </a:solidFill>
            </a:endParaRPr>
          </a:p>
        </p:txBody>
      </p:sp>
      <p:sp>
        <p:nvSpPr>
          <p:cNvPr id="6"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smtClean="0"/>
              <a:t>Paramétrage</a:t>
            </a:r>
            <a:endParaRPr lang="fr-FR" dirty="0"/>
          </a:p>
        </p:txBody>
      </p:sp>
      <p:sp>
        <p:nvSpPr>
          <p:cNvPr id="30" name="Rectangle 29"/>
          <p:cNvSpPr/>
          <p:nvPr/>
        </p:nvSpPr>
        <p:spPr>
          <a:xfrm rot="5400000">
            <a:off x="9466537" y="516537"/>
            <a:ext cx="1143000" cy="14504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u contenu 4"/>
          <p:cNvSpPr>
            <a:spLocks noGrp="1"/>
          </p:cNvSpPr>
          <p:nvPr>
            <p:ph idx="1"/>
          </p:nvPr>
        </p:nvSpPr>
        <p:spPr>
          <a:xfrm>
            <a:off x="2194855" y="1715059"/>
            <a:ext cx="2105025" cy="312655"/>
          </a:xfrm>
          <a:prstGeom prst="rect">
            <a:avLst/>
          </a:prstGeom>
        </p:spPr>
        <p:txBody>
          <a:bodyPr vert="horz" lIns="91440" tIns="45720" rIns="91440" bIns="45720" rtlCol="0">
            <a:noAutofit/>
          </a:bodyPr>
          <a:lstStyle/>
          <a:p>
            <a:pPr marL="0">
              <a:lnSpc>
                <a:spcPct val="100000"/>
              </a:lnSpc>
              <a:spcBef>
                <a:spcPts val="0"/>
              </a:spcBef>
              <a:buNone/>
            </a:pPr>
            <a:r>
              <a:rPr lang="fr-FR" sz="1600" dirty="0" smtClean="0"/>
              <a:t>Onglet  : </a:t>
            </a:r>
            <a:r>
              <a:rPr lang="fr-FR" sz="1600" b="1" dirty="0" smtClean="0"/>
              <a:t>Tables</a:t>
            </a:r>
          </a:p>
          <a:p>
            <a:pPr marL="0">
              <a:buNone/>
            </a:pPr>
            <a:endParaRPr lang="fr-FR" sz="1600" dirty="0"/>
          </a:p>
        </p:txBody>
      </p:sp>
      <p:pic>
        <p:nvPicPr>
          <p:cNvPr id="2" name="Image 1"/>
          <p:cNvPicPr>
            <a:picLocks noChangeAspect="1"/>
          </p:cNvPicPr>
          <p:nvPr/>
        </p:nvPicPr>
        <p:blipFill>
          <a:blip r:embed="rId2"/>
          <a:stretch>
            <a:fillRect/>
          </a:stretch>
        </p:blipFill>
        <p:spPr>
          <a:xfrm>
            <a:off x="903562" y="2147347"/>
            <a:ext cx="4687613" cy="3415832"/>
          </a:xfrm>
          <a:prstGeom prst="rect">
            <a:avLst/>
          </a:prstGeom>
        </p:spPr>
      </p:pic>
      <p:sp>
        <p:nvSpPr>
          <p:cNvPr id="15" name="Espace réservé du contenu 4"/>
          <p:cNvSpPr txBox="1">
            <a:spLocks/>
          </p:cNvSpPr>
          <p:nvPr/>
        </p:nvSpPr>
        <p:spPr>
          <a:xfrm>
            <a:off x="8260310" y="1715059"/>
            <a:ext cx="2105025" cy="312655"/>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lang="fr-FR" sz="2400" kern="1200" dirty="0" smtClean="0">
                <a:solidFill>
                  <a:srgbClr val="13324A"/>
                </a:solidFill>
                <a:latin typeface="+mj-lt"/>
                <a:ea typeface="+mn-ea"/>
                <a:cs typeface="+mn-cs"/>
              </a:defRPr>
            </a:lvl1pPr>
            <a:lvl2pPr marL="685783" indent="-228594" algn="l" defTabSz="914377" rtl="0" eaLnBrk="1" latinLnBrk="0" hangingPunct="1">
              <a:lnSpc>
                <a:spcPct val="90000"/>
              </a:lnSpc>
              <a:spcBef>
                <a:spcPts val="500"/>
              </a:spcBef>
              <a:buFont typeface="Calibri Light" panose="020F0302020204030204" pitchFamily="34" charset="0"/>
              <a:buChar char="›"/>
              <a:defRPr sz="1800" kern="1200">
                <a:solidFill>
                  <a:srgbClr val="13324A"/>
                </a:solidFill>
                <a:latin typeface="+mj-lt"/>
                <a:ea typeface="+mn-ea"/>
                <a:cs typeface="+mn-cs"/>
              </a:defRPr>
            </a:lvl2pPr>
            <a:lvl3pPr marL="1142971" indent="-228594" algn="l" defTabSz="914377" rtl="0" eaLnBrk="1" latinLnBrk="0" hangingPunct="1">
              <a:lnSpc>
                <a:spcPct val="90000"/>
              </a:lnSpc>
              <a:spcBef>
                <a:spcPts val="500"/>
              </a:spcBef>
              <a:buFont typeface="Wingdings" panose="05000000000000000000" pitchFamily="2" charset="2"/>
              <a:buChar char="§"/>
              <a:defRPr sz="1400" kern="1200">
                <a:solidFill>
                  <a:srgbClr val="13324A"/>
                </a:solidFill>
                <a:latin typeface="+mj-lt"/>
                <a:ea typeface="+mn-ea"/>
                <a:cs typeface="+mn-cs"/>
              </a:defRPr>
            </a:lvl3pPr>
            <a:lvl4pPr marL="1600160" indent="-228594" algn="l" defTabSz="914377" rtl="0" eaLnBrk="1" latinLnBrk="0" hangingPunct="1">
              <a:lnSpc>
                <a:spcPct val="90000"/>
              </a:lnSpc>
              <a:spcBef>
                <a:spcPts val="500"/>
              </a:spcBef>
              <a:buFont typeface="Calibri Light" panose="020F0302020204030204" pitchFamily="34" charset="0"/>
              <a:buChar char="›"/>
              <a:defRPr sz="1200" kern="1200">
                <a:solidFill>
                  <a:srgbClr val="13324A"/>
                </a:solidFill>
                <a:latin typeface="+mj-lt"/>
                <a:ea typeface="+mn-ea"/>
                <a:cs typeface="+mn-cs"/>
              </a:defRPr>
            </a:lvl4pPr>
            <a:lvl5pPr marL="2057349" indent="-228594" algn="l" defTabSz="914377" rtl="0" eaLnBrk="1" latinLnBrk="0" hangingPunct="1">
              <a:lnSpc>
                <a:spcPct val="90000"/>
              </a:lnSpc>
              <a:spcBef>
                <a:spcPts val="500"/>
              </a:spcBef>
              <a:buFont typeface="Calibri Light" panose="020F0302020204030204" pitchFamily="34" charset="0"/>
              <a:buChar char="‒"/>
              <a:defRPr sz="1000" kern="1200">
                <a:solidFill>
                  <a:srgbClr val="13324A"/>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00000"/>
              </a:lnSpc>
              <a:spcBef>
                <a:spcPts val="0"/>
              </a:spcBef>
              <a:buFont typeface="Arial" panose="020B0604020202020204" pitchFamily="34" charset="0"/>
              <a:buNone/>
            </a:pPr>
            <a:r>
              <a:rPr lang="fr-FR" sz="1600" dirty="0" smtClean="0"/>
              <a:t>Onglet  : </a:t>
            </a:r>
            <a:r>
              <a:rPr lang="fr-FR" sz="1600" b="1" dirty="0" smtClean="0"/>
              <a:t>Résultats</a:t>
            </a:r>
          </a:p>
          <a:p>
            <a:pPr marL="0">
              <a:buFont typeface="Arial" panose="020B0604020202020204" pitchFamily="34" charset="0"/>
              <a:buNone/>
            </a:pPr>
            <a:endParaRPr lang="fr-FR" sz="1600" dirty="0"/>
          </a:p>
        </p:txBody>
      </p:sp>
      <p:sp>
        <p:nvSpPr>
          <p:cNvPr id="21" name="Rectangle à coins arrondis 20"/>
          <p:cNvSpPr/>
          <p:nvPr/>
        </p:nvSpPr>
        <p:spPr>
          <a:xfrm>
            <a:off x="836544" y="4152900"/>
            <a:ext cx="2182882" cy="632822"/>
          </a:xfrm>
          <a:prstGeom prst="wedgeRoundRectCallout">
            <a:avLst>
              <a:gd name="adj1" fmla="val -3889"/>
              <a:gd name="adj2" fmla="val 95709"/>
              <a:gd name="adj3" fmla="val 16667"/>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600" dirty="0" smtClean="0"/>
              <a:t>cliquez pour ajouter des tabes</a:t>
            </a:r>
            <a:endParaRPr lang="fr-FR" sz="1600" dirty="0"/>
          </a:p>
        </p:txBody>
      </p:sp>
      <p:pic>
        <p:nvPicPr>
          <p:cNvPr id="7" name="Image 6"/>
          <p:cNvPicPr>
            <a:picLocks noChangeAspect="1"/>
          </p:cNvPicPr>
          <p:nvPr/>
        </p:nvPicPr>
        <p:blipFill>
          <a:blip r:embed="rId3"/>
          <a:stretch>
            <a:fillRect/>
          </a:stretch>
        </p:blipFill>
        <p:spPr>
          <a:xfrm>
            <a:off x="6649481" y="2147347"/>
            <a:ext cx="4704319" cy="3415832"/>
          </a:xfrm>
          <a:prstGeom prst="rect">
            <a:avLst/>
          </a:prstGeom>
          <a:ln w="12700">
            <a:solidFill>
              <a:schemeClr val="bg1">
                <a:lumMod val="50000"/>
              </a:schemeClr>
            </a:solidFill>
          </a:ln>
        </p:spPr>
      </p:pic>
      <p:sp>
        <p:nvSpPr>
          <p:cNvPr id="22" name="Rectangle à coins arrondis 21"/>
          <p:cNvSpPr/>
          <p:nvPr/>
        </p:nvSpPr>
        <p:spPr>
          <a:xfrm>
            <a:off x="8211371" y="4029075"/>
            <a:ext cx="2313753" cy="632822"/>
          </a:xfrm>
          <a:prstGeom prst="wedgeRoundRectCallout">
            <a:avLst>
              <a:gd name="adj1" fmla="val -52760"/>
              <a:gd name="adj2" fmla="val -105983"/>
              <a:gd name="adj3" fmla="val 16667"/>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600" dirty="0" smtClean="0"/>
              <a:t>Vous pouvez modifier le nom de la table de sortie</a:t>
            </a:r>
            <a:endParaRPr lang="fr-FR" sz="1600" dirty="0"/>
          </a:p>
        </p:txBody>
      </p:sp>
    </p:spTree>
    <p:extLst>
      <p:ext uri="{BB962C8B-B14F-4D97-AF65-F5344CB8AC3E}">
        <p14:creationId xmlns:p14="http://schemas.microsoft.com/office/powerpoint/2010/main" val="10440024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Fractionner des colonnes</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69</a:t>
            </a:fld>
            <a:endParaRPr lang="fr-FR" dirty="0">
              <a:solidFill>
                <a:prstClr val="black">
                  <a:tint val="75000"/>
                </a:prstClr>
              </a:solidFill>
            </a:endParaRPr>
          </a:p>
        </p:txBody>
      </p:sp>
      <p:sp>
        <p:nvSpPr>
          <p:cNvPr id="6"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smtClean="0"/>
              <a:t>Description</a:t>
            </a:r>
            <a:endParaRPr lang="fr-FR" dirty="0"/>
          </a:p>
        </p:txBody>
      </p:sp>
      <p:sp>
        <p:nvSpPr>
          <p:cNvPr id="30" name="Rectangle 29"/>
          <p:cNvSpPr/>
          <p:nvPr/>
        </p:nvSpPr>
        <p:spPr>
          <a:xfrm rot="5400000">
            <a:off x="9466537" y="516537"/>
            <a:ext cx="1143000" cy="14504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contenu 4"/>
          <p:cNvSpPr>
            <a:spLocks noGrp="1"/>
          </p:cNvSpPr>
          <p:nvPr>
            <p:ph idx="1"/>
          </p:nvPr>
        </p:nvSpPr>
        <p:spPr>
          <a:xfrm>
            <a:off x="152400" y="1172419"/>
            <a:ext cx="11372850" cy="1256456"/>
          </a:xfrm>
          <a:prstGeom prst="rect">
            <a:avLst/>
          </a:prstGeom>
        </p:spPr>
        <p:txBody>
          <a:bodyPr vert="horz" lIns="91440" tIns="45720" rIns="91440" bIns="45720" rtlCol="0">
            <a:noAutofit/>
          </a:bodyPr>
          <a:lstStyle/>
          <a:p>
            <a:pPr marL="57156" indent="-285750"/>
            <a:r>
              <a:rPr lang="fr-FR" sz="1600" dirty="0"/>
              <a:t>La tâche « </a:t>
            </a:r>
            <a:r>
              <a:rPr lang="fr-FR" sz="1600" b="1" dirty="0"/>
              <a:t>Fractionner des colonnes</a:t>
            </a:r>
            <a:r>
              <a:rPr lang="fr-FR" sz="1600" dirty="0"/>
              <a:t> » crée une table de sortie en fractionnant la combinaison unique de valeurs des colonnes sélectionnées dans la table d'entrée en de multiples colonnes. Cette tâche est utile lorsqu'une table comporte une colonne qui contient plusieurs observations pour différents sous-groupes et que vous voulez fractionner les mesures des sous-groupes dans des colonnes distinctes. </a:t>
            </a:r>
          </a:p>
        </p:txBody>
      </p:sp>
      <p:sp>
        <p:nvSpPr>
          <p:cNvPr id="8" name="Flèche courbée vers le haut 7"/>
          <p:cNvSpPr/>
          <p:nvPr/>
        </p:nvSpPr>
        <p:spPr>
          <a:xfrm>
            <a:off x="3990974" y="4036199"/>
            <a:ext cx="2126005" cy="71282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9" name="Rectangle 8"/>
          <p:cNvSpPr/>
          <p:nvPr/>
        </p:nvSpPr>
        <p:spPr>
          <a:xfrm>
            <a:off x="1564030" y="5140398"/>
            <a:ext cx="8810624" cy="600330"/>
          </a:xfrm>
          <a:prstGeom prst="rect">
            <a:avLst/>
          </a:prstGeom>
        </p:spPr>
        <p:txBody>
          <a:bodyPr vert="horz" lIns="91440" tIns="45720" rIns="91440" bIns="45720" rtlCol="0">
            <a:noAutofit/>
          </a:bodyPr>
          <a:lstStyle/>
          <a:p>
            <a:pPr marL="57156" indent="-285750" defTabSz="914377">
              <a:lnSpc>
                <a:spcPct val="90000"/>
              </a:lnSpc>
              <a:spcBef>
                <a:spcPts val="1000"/>
              </a:spcBef>
              <a:buFont typeface="Wingdings" panose="05000000000000000000" pitchFamily="2" charset="2"/>
              <a:buChar char="Ø"/>
            </a:pPr>
            <a:r>
              <a:rPr lang="fr-FR" sz="1600" dirty="0">
                <a:solidFill>
                  <a:srgbClr val="13324A"/>
                </a:solidFill>
                <a:latin typeface="+mj-lt"/>
              </a:rPr>
              <a:t>La tâche Fractionner des colonnes permet de créer la table suivante en transposant les notes mensuelles de chaque élève dans une colonne pour chaque mois :</a:t>
            </a:r>
          </a:p>
        </p:txBody>
      </p:sp>
      <p:graphicFrame>
        <p:nvGraphicFramePr>
          <p:cNvPr id="12" name="Tableau 11"/>
          <p:cNvGraphicFramePr>
            <a:graphicFrameLocks noGrp="1"/>
          </p:cNvGraphicFramePr>
          <p:nvPr>
            <p:extLst>
              <p:ext uri="{D42A27DB-BD31-4B8C-83A1-F6EECF244321}">
                <p14:modId xmlns:p14="http://schemas.microsoft.com/office/powerpoint/2010/main" val="985258934"/>
              </p:ext>
            </p:extLst>
          </p:nvPr>
        </p:nvGraphicFramePr>
        <p:xfrm>
          <a:off x="6116979" y="2982331"/>
          <a:ext cx="4257675" cy="964224"/>
        </p:xfrm>
        <a:graphic>
          <a:graphicData uri="http://schemas.openxmlformats.org/drawingml/2006/table">
            <a:tbl>
              <a:tblPr firstRow="1" bandRow="1"/>
              <a:tblGrid>
                <a:gridCol w="851535">
                  <a:extLst>
                    <a:ext uri="{9D8B030D-6E8A-4147-A177-3AD203B41FA5}">
                      <a16:colId xmlns:a16="http://schemas.microsoft.com/office/drawing/2014/main" val="2758290454"/>
                    </a:ext>
                  </a:extLst>
                </a:gridCol>
                <a:gridCol w="851535">
                  <a:extLst>
                    <a:ext uri="{9D8B030D-6E8A-4147-A177-3AD203B41FA5}">
                      <a16:colId xmlns:a16="http://schemas.microsoft.com/office/drawing/2014/main" val="2998554814"/>
                    </a:ext>
                  </a:extLst>
                </a:gridCol>
                <a:gridCol w="851535">
                  <a:extLst>
                    <a:ext uri="{9D8B030D-6E8A-4147-A177-3AD203B41FA5}">
                      <a16:colId xmlns:a16="http://schemas.microsoft.com/office/drawing/2014/main" val="4147366921"/>
                    </a:ext>
                  </a:extLst>
                </a:gridCol>
                <a:gridCol w="851535">
                  <a:extLst>
                    <a:ext uri="{9D8B030D-6E8A-4147-A177-3AD203B41FA5}">
                      <a16:colId xmlns:a16="http://schemas.microsoft.com/office/drawing/2014/main" val="4014875232"/>
                    </a:ext>
                  </a:extLst>
                </a:gridCol>
                <a:gridCol w="851535">
                  <a:extLst>
                    <a:ext uri="{9D8B030D-6E8A-4147-A177-3AD203B41FA5}">
                      <a16:colId xmlns:a16="http://schemas.microsoft.com/office/drawing/2014/main" val="2589630459"/>
                    </a:ext>
                  </a:extLst>
                </a:gridCol>
              </a:tblGrid>
              <a:tr h="237754">
                <a:tc>
                  <a:txBody>
                    <a:bodyPr/>
                    <a:lstStyle/>
                    <a:p>
                      <a:pPr algn="ctr" rtl="0" fontAlgn="ctr"/>
                      <a:r>
                        <a:rPr lang="fr-FR" sz="800" b="1" i="0" u="none" strike="noStrike">
                          <a:solidFill>
                            <a:srgbClr val="000000"/>
                          </a:solidFill>
                          <a:effectLst/>
                          <a:latin typeface="Calibri" panose="020F0502020204030204" pitchFamily="34" charset="0"/>
                        </a:rPr>
                        <a:t>nom</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1" i="0" u="none" strike="noStrike">
                          <a:solidFill>
                            <a:srgbClr val="000000"/>
                          </a:solidFill>
                          <a:effectLst/>
                          <a:latin typeface="Calibri" panose="020F0502020204030204" pitchFamily="34" charset="0"/>
                        </a:rPr>
                        <a:t>Janvier</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1" i="0" u="none" strike="noStrike">
                          <a:solidFill>
                            <a:srgbClr val="000000"/>
                          </a:solidFill>
                          <a:effectLst/>
                          <a:latin typeface="Calibri" panose="020F0502020204030204" pitchFamily="34" charset="0"/>
                        </a:rPr>
                        <a:t>Février</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1" i="0" u="none" strike="noStrike">
                          <a:solidFill>
                            <a:srgbClr val="000000"/>
                          </a:solidFill>
                          <a:effectLst/>
                          <a:latin typeface="Calibri" panose="020F0502020204030204" pitchFamily="34" charset="0"/>
                        </a:rPr>
                        <a:t>Mars</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1" i="0" u="none" strike="noStrike" dirty="0">
                          <a:solidFill>
                            <a:srgbClr val="000000"/>
                          </a:solidFill>
                          <a:effectLst/>
                          <a:latin typeface="Calibri" panose="020F0502020204030204" pitchFamily="34" charset="0"/>
                        </a:rPr>
                        <a:t>Avril</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3615838803"/>
                  </a:ext>
                </a:extLst>
              </a:tr>
              <a:tr h="250962">
                <a:tc>
                  <a:txBody>
                    <a:bodyPr/>
                    <a:lstStyle/>
                    <a:p>
                      <a:pPr algn="ctr" rtl="0" fontAlgn="ctr"/>
                      <a:r>
                        <a:rPr lang="fr-FR" sz="800" b="0" i="0" u="none" strike="noStrike">
                          <a:solidFill>
                            <a:srgbClr val="000000"/>
                          </a:solidFill>
                          <a:effectLst/>
                          <a:latin typeface="Calibri" panose="020F0502020204030204" pitchFamily="34" charset="0"/>
                        </a:rPr>
                        <a:t>tata</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10</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dirty="0">
                          <a:solidFill>
                            <a:srgbClr val="000000"/>
                          </a:solidFill>
                          <a:effectLst/>
                          <a:latin typeface="Calibri" panose="020F0502020204030204" pitchFamily="34" charset="0"/>
                        </a:rPr>
                        <a:t>15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12</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1659912267"/>
                  </a:ext>
                </a:extLst>
              </a:tr>
              <a:tr h="237754">
                <a:tc>
                  <a:txBody>
                    <a:bodyPr/>
                    <a:lstStyle/>
                    <a:p>
                      <a:pPr algn="ctr" rtl="0" fontAlgn="ctr"/>
                      <a:r>
                        <a:rPr lang="fr-FR" sz="800" b="0" i="0" u="none" strike="noStrike">
                          <a:solidFill>
                            <a:srgbClr val="000000"/>
                          </a:solidFill>
                          <a:effectLst/>
                          <a:latin typeface="Calibri" panose="020F0502020204030204" pitchFamily="34" charset="0"/>
                        </a:rPr>
                        <a:t>titi</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a:solidFill>
                            <a:srgbClr val="000000"/>
                          </a:solidFill>
                          <a:effectLst/>
                          <a:latin typeface="Calibri" panose="020F0502020204030204" pitchFamily="34" charset="0"/>
                        </a:rPr>
                        <a:t>7</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a:solidFill>
                            <a:srgbClr val="000000"/>
                          </a:solidFill>
                          <a:effectLst/>
                          <a:latin typeface="Calibri" panose="020F0502020204030204" pitchFamily="34" charset="0"/>
                        </a:rPr>
                        <a:t>6</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a:solidFill>
                            <a:srgbClr val="000000"/>
                          </a:solidFill>
                          <a:effectLst/>
                          <a:latin typeface="Calibri" panose="020F0502020204030204" pitchFamily="34" charset="0"/>
                        </a:rPr>
                        <a:t>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3097868234"/>
                  </a:ext>
                </a:extLst>
              </a:tr>
              <a:tr h="237754">
                <a:tc>
                  <a:txBody>
                    <a:bodyPr/>
                    <a:lstStyle/>
                    <a:p>
                      <a:pPr algn="ctr" rtl="0" fontAlgn="ctr"/>
                      <a:r>
                        <a:rPr lang="fr-FR" sz="800" b="0" i="0" u="none" strike="noStrike">
                          <a:solidFill>
                            <a:srgbClr val="000000"/>
                          </a:solidFill>
                          <a:effectLst/>
                          <a:latin typeface="Calibri" panose="020F0502020204030204" pitchFamily="34" charset="0"/>
                        </a:rPr>
                        <a:t>toto</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dirty="0">
                          <a:solidFill>
                            <a:srgbClr val="000000"/>
                          </a:solidFill>
                          <a:effectLst/>
                          <a:latin typeface="Calibri" panose="020F0502020204030204" pitchFamily="34" charset="0"/>
                        </a:rPr>
                        <a:t>15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13</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15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dirty="0">
                          <a:solidFill>
                            <a:srgbClr val="000000"/>
                          </a:solidFill>
                          <a:effectLst/>
                          <a:latin typeface="Calibri" panose="020F0502020204030204" pitchFamily="34" charset="0"/>
                        </a:rPr>
                        <a:t>19</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3540686986"/>
                  </a:ext>
                </a:extLst>
              </a:tr>
            </a:tbl>
          </a:graphicData>
        </a:graphic>
      </p:graphicFrame>
      <p:graphicFrame>
        <p:nvGraphicFramePr>
          <p:cNvPr id="17" name="Tableau 16"/>
          <p:cNvGraphicFramePr>
            <a:graphicFrameLocks noGrp="1"/>
          </p:cNvGraphicFramePr>
          <p:nvPr>
            <p:extLst>
              <p:ext uri="{D42A27DB-BD31-4B8C-83A1-F6EECF244321}">
                <p14:modId xmlns:p14="http://schemas.microsoft.com/office/powerpoint/2010/main" val="3920817294"/>
              </p:ext>
            </p:extLst>
          </p:nvPr>
        </p:nvGraphicFramePr>
        <p:xfrm>
          <a:off x="1564030" y="2482500"/>
          <a:ext cx="2286000" cy="2318100"/>
        </p:xfrm>
        <a:graphic>
          <a:graphicData uri="http://schemas.openxmlformats.org/drawingml/2006/table">
            <a:tbl>
              <a:tblPr firstRow="1" bandRow="1"/>
              <a:tblGrid>
                <a:gridCol w="762000">
                  <a:extLst>
                    <a:ext uri="{9D8B030D-6E8A-4147-A177-3AD203B41FA5}">
                      <a16:colId xmlns:a16="http://schemas.microsoft.com/office/drawing/2014/main" val="1401063001"/>
                    </a:ext>
                  </a:extLst>
                </a:gridCol>
                <a:gridCol w="762000">
                  <a:extLst>
                    <a:ext uri="{9D8B030D-6E8A-4147-A177-3AD203B41FA5}">
                      <a16:colId xmlns:a16="http://schemas.microsoft.com/office/drawing/2014/main" val="4254370028"/>
                    </a:ext>
                  </a:extLst>
                </a:gridCol>
                <a:gridCol w="762000">
                  <a:extLst>
                    <a:ext uri="{9D8B030D-6E8A-4147-A177-3AD203B41FA5}">
                      <a16:colId xmlns:a16="http://schemas.microsoft.com/office/drawing/2014/main" val="378237928"/>
                    </a:ext>
                  </a:extLst>
                </a:gridCol>
              </a:tblGrid>
              <a:tr h="171450">
                <a:tc>
                  <a:txBody>
                    <a:bodyPr/>
                    <a:lstStyle/>
                    <a:p>
                      <a:pPr algn="ctr" rtl="0" fontAlgn="ctr"/>
                      <a:r>
                        <a:rPr lang="fr-FR" sz="800" b="1" i="0" u="none" strike="noStrike" dirty="0">
                          <a:solidFill>
                            <a:srgbClr val="000000"/>
                          </a:solidFill>
                          <a:effectLst/>
                          <a:latin typeface="Calibri" panose="020F0502020204030204" pitchFamily="34" charset="0"/>
                        </a:rPr>
                        <a:t>nom</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1" i="0" u="none" strike="noStrike">
                          <a:solidFill>
                            <a:srgbClr val="000000"/>
                          </a:solidFill>
                          <a:effectLst/>
                          <a:latin typeface="Calibri" panose="020F0502020204030204" pitchFamily="34" charset="0"/>
                        </a:rPr>
                        <a:t>Mois</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1" i="0" u="none" strike="noStrike" dirty="0">
                          <a:solidFill>
                            <a:srgbClr val="000000"/>
                          </a:solidFill>
                          <a:effectLst/>
                          <a:latin typeface="Calibri" panose="020F0502020204030204" pitchFamily="34" charset="0"/>
                        </a:rPr>
                        <a:t>note</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704379954"/>
                  </a:ext>
                </a:extLst>
              </a:tr>
              <a:tr h="251175">
                <a:tc>
                  <a:txBody>
                    <a:bodyPr/>
                    <a:lstStyle/>
                    <a:p>
                      <a:pPr algn="ctr" rtl="0" fontAlgn="ctr"/>
                      <a:r>
                        <a:rPr lang="fr-FR" sz="800" b="0" i="0" u="none" strike="noStrike">
                          <a:solidFill>
                            <a:srgbClr val="000000"/>
                          </a:solidFill>
                          <a:effectLst/>
                          <a:latin typeface="Calibri" panose="020F0502020204030204" pitchFamily="34" charset="0"/>
                        </a:rPr>
                        <a:t>tata</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Janvier</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10</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891204855"/>
                  </a:ext>
                </a:extLst>
              </a:tr>
              <a:tr h="171450">
                <a:tc>
                  <a:txBody>
                    <a:bodyPr/>
                    <a:lstStyle/>
                    <a:p>
                      <a:pPr algn="ctr" rtl="0" fontAlgn="ctr"/>
                      <a:r>
                        <a:rPr lang="fr-FR" sz="800" b="0" i="0" u="none" strike="noStrike">
                          <a:solidFill>
                            <a:srgbClr val="000000"/>
                          </a:solidFill>
                          <a:effectLst/>
                          <a:latin typeface="Calibri" panose="020F0502020204030204" pitchFamily="34" charset="0"/>
                        </a:rPr>
                        <a:t>tata</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a:solidFill>
                            <a:srgbClr val="000000"/>
                          </a:solidFill>
                          <a:effectLst/>
                          <a:latin typeface="Calibri" panose="020F0502020204030204" pitchFamily="34" charset="0"/>
                        </a:rPr>
                        <a:t>Février</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dirty="0">
                          <a:solidFill>
                            <a:srgbClr val="000000"/>
                          </a:solidFill>
                          <a:effectLst/>
                          <a:latin typeface="Calibri" panose="020F0502020204030204" pitchFamily="34" charset="0"/>
                        </a:rPr>
                        <a:t>15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2934789506"/>
                  </a:ext>
                </a:extLst>
              </a:tr>
              <a:tr h="171450">
                <a:tc>
                  <a:txBody>
                    <a:bodyPr/>
                    <a:lstStyle/>
                    <a:p>
                      <a:pPr algn="ctr" rtl="0" fontAlgn="ctr"/>
                      <a:r>
                        <a:rPr lang="fr-FR" sz="800" b="0" i="0" u="none" strike="noStrike">
                          <a:solidFill>
                            <a:srgbClr val="000000"/>
                          </a:solidFill>
                          <a:effectLst/>
                          <a:latin typeface="Calibri" panose="020F0502020204030204" pitchFamily="34" charset="0"/>
                        </a:rPr>
                        <a:t>tata</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Mars</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12</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2670293743"/>
                  </a:ext>
                </a:extLst>
              </a:tr>
              <a:tr h="171450">
                <a:tc>
                  <a:txBody>
                    <a:bodyPr/>
                    <a:lstStyle/>
                    <a:p>
                      <a:pPr algn="ctr" rtl="0" fontAlgn="ctr"/>
                      <a:r>
                        <a:rPr lang="fr-FR" sz="800" b="0" i="0" u="none" strike="noStrike">
                          <a:solidFill>
                            <a:srgbClr val="000000"/>
                          </a:solidFill>
                          <a:effectLst/>
                          <a:latin typeface="Calibri" panose="020F0502020204030204" pitchFamily="34" charset="0"/>
                        </a:rPr>
                        <a:t>tata</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a:solidFill>
                            <a:srgbClr val="000000"/>
                          </a:solidFill>
                          <a:effectLst/>
                          <a:latin typeface="Calibri" panose="020F0502020204030204" pitchFamily="34" charset="0"/>
                        </a:rPr>
                        <a:t>Avril</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156725696"/>
                  </a:ext>
                </a:extLst>
              </a:tr>
              <a:tr h="161925">
                <a:tc>
                  <a:txBody>
                    <a:bodyPr/>
                    <a:lstStyle/>
                    <a:p>
                      <a:pPr algn="ctr" rtl="0" fontAlgn="ctr"/>
                      <a:r>
                        <a:rPr lang="fr-FR" sz="800" b="0" i="0" u="none" strike="noStrike">
                          <a:solidFill>
                            <a:srgbClr val="000000"/>
                          </a:solidFill>
                          <a:effectLst/>
                          <a:latin typeface="Calibri" panose="020F0502020204030204" pitchFamily="34" charset="0"/>
                        </a:rPr>
                        <a:t>titi</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Janvier</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7</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1780780096"/>
                  </a:ext>
                </a:extLst>
              </a:tr>
              <a:tr h="171450">
                <a:tc>
                  <a:txBody>
                    <a:bodyPr/>
                    <a:lstStyle/>
                    <a:p>
                      <a:pPr algn="ctr" rtl="0" fontAlgn="ctr"/>
                      <a:r>
                        <a:rPr lang="fr-FR" sz="800" b="0" i="0" u="none" strike="noStrike">
                          <a:solidFill>
                            <a:srgbClr val="000000"/>
                          </a:solidFill>
                          <a:effectLst/>
                          <a:latin typeface="Calibri" panose="020F0502020204030204" pitchFamily="34" charset="0"/>
                        </a:rPr>
                        <a:t>titi</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a:solidFill>
                            <a:srgbClr val="000000"/>
                          </a:solidFill>
                          <a:effectLst/>
                          <a:latin typeface="Calibri" panose="020F0502020204030204" pitchFamily="34" charset="0"/>
                        </a:rPr>
                        <a:t>Février</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dirty="0">
                          <a:solidFill>
                            <a:srgbClr val="000000"/>
                          </a:solidFill>
                          <a:effectLst/>
                          <a:latin typeface="Calibri" panose="020F0502020204030204" pitchFamily="34" charset="0"/>
                        </a:rPr>
                        <a:t>6</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2804015575"/>
                  </a:ext>
                </a:extLst>
              </a:tr>
              <a:tr h="171450">
                <a:tc>
                  <a:txBody>
                    <a:bodyPr/>
                    <a:lstStyle/>
                    <a:p>
                      <a:pPr algn="ctr" rtl="0" fontAlgn="ctr"/>
                      <a:r>
                        <a:rPr lang="fr-FR" sz="800" b="0" i="0" u="none" strike="noStrike">
                          <a:solidFill>
                            <a:srgbClr val="000000"/>
                          </a:solidFill>
                          <a:effectLst/>
                          <a:latin typeface="Calibri" panose="020F0502020204030204" pitchFamily="34" charset="0"/>
                        </a:rPr>
                        <a:t>titi</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Mars</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dirty="0">
                          <a:solidFill>
                            <a:srgbClr val="000000"/>
                          </a:solidFill>
                          <a:effectLst/>
                          <a:latin typeface="Calibri" panose="020F0502020204030204" pitchFamily="34" charset="0"/>
                        </a:rPr>
                        <a:t>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4084155236"/>
                  </a:ext>
                </a:extLst>
              </a:tr>
              <a:tr h="171450">
                <a:tc>
                  <a:txBody>
                    <a:bodyPr/>
                    <a:lstStyle/>
                    <a:p>
                      <a:pPr algn="ctr" rtl="0" fontAlgn="ctr"/>
                      <a:r>
                        <a:rPr lang="fr-FR" sz="800" b="0" i="0" u="none" strike="noStrike">
                          <a:solidFill>
                            <a:srgbClr val="000000"/>
                          </a:solidFill>
                          <a:effectLst/>
                          <a:latin typeface="Calibri" panose="020F0502020204030204" pitchFamily="34" charset="0"/>
                        </a:rPr>
                        <a:t>titi</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dirty="0">
                          <a:solidFill>
                            <a:srgbClr val="000000"/>
                          </a:solidFill>
                          <a:effectLst/>
                          <a:latin typeface="Calibri" panose="020F0502020204030204" pitchFamily="34" charset="0"/>
                        </a:rPr>
                        <a:t>Avril</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467438156"/>
                  </a:ext>
                </a:extLst>
              </a:tr>
              <a:tr h="180975">
                <a:tc>
                  <a:txBody>
                    <a:bodyPr/>
                    <a:lstStyle/>
                    <a:p>
                      <a:pPr algn="ctr" rtl="0" fontAlgn="ctr"/>
                      <a:r>
                        <a:rPr lang="fr-FR" sz="800" b="0" i="0" u="none" strike="noStrike">
                          <a:solidFill>
                            <a:srgbClr val="000000"/>
                          </a:solidFill>
                          <a:effectLst/>
                          <a:latin typeface="Calibri" panose="020F0502020204030204" pitchFamily="34" charset="0"/>
                        </a:rPr>
                        <a:t>toto</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Janvier</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dirty="0">
                          <a:solidFill>
                            <a:srgbClr val="000000"/>
                          </a:solidFill>
                          <a:effectLst/>
                          <a:latin typeface="Calibri" panose="020F0502020204030204" pitchFamily="34" charset="0"/>
                        </a:rPr>
                        <a:t>15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1788150253"/>
                  </a:ext>
                </a:extLst>
              </a:tr>
              <a:tr h="171450">
                <a:tc>
                  <a:txBody>
                    <a:bodyPr/>
                    <a:lstStyle/>
                    <a:p>
                      <a:pPr algn="ctr" rtl="0" fontAlgn="ctr"/>
                      <a:r>
                        <a:rPr lang="fr-FR" sz="800" b="0" i="0" u="none" strike="noStrike">
                          <a:solidFill>
                            <a:srgbClr val="000000"/>
                          </a:solidFill>
                          <a:effectLst/>
                          <a:latin typeface="Calibri" panose="020F0502020204030204" pitchFamily="34" charset="0"/>
                        </a:rPr>
                        <a:t>toto</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a:solidFill>
                            <a:srgbClr val="000000"/>
                          </a:solidFill>
                          <a:effectLst/>
                          <a:latin typeface="Calibri" panose="020F0502020204030204" pitchFamily="34" charset="0"/>
                        </a:rPr>
                        <a:t>Février</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dirty="0">
                          <a:solidFill>
                            <a:srgbClr val="000000"/>
                          </a:solidFill>
                          <a:effectLst/>
                          <a:latin typeface="Calibri" panose="020F0502020204030204" pitchFamily="34" charset="0"/>
                        </a:rPr>
                        <a:t>13</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3599053887"/>
                  </a:ext>
                </a:extLst>
              </a:tr>
              <a:tr h="171450">
                <a:tc>
                  <a:txBody>
                    <a:bodyPr/>
                    <a:lstStyle/>
                    <a:p>
                      <a:pPr algn="ctr" rtl="0" fontAlgn="ctr"/>
                      <a:r>
                        <a:rPr lang="fr-FR" sz="800" b="0" i="0" u="none" strike="noStrike">
                          <a:solidFill>
                            <a:srgbClr val="000000"/>
                          </a:solidFill>
                          <a:effectLst/>
                          <a:latin typeface="Calibri" panose="020F0502020204030204" pitchFamily="34" charset="0"/>
                        </a:rPr>
                        <a:t>toto</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Mars</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dirty="0">
                          <a:solidFill>
                            <a:srgbClr val="000000"/>
                          </a:solidFill>
                          <a:effectLst/>
                          <a:latin typeface="Calibri" panose="020F0502020204030204" pitchFamily="34" charset="0"/>
                        </a:rPr>
                        <a:t>15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2753942251"/>
                  </a:ext>
                </a:extLst>
              </a:tr>
              <a:tr h="180975">
                <a:tc>
                  <a:txBody>
                    <a:bodyPr/>
                    <a:lstStyle/>
                    <a:p>
                      <a:pPr algn="ctr" rtl="0" fontAlgn="ctr"/>
                      <a:r>
                        <a:rPr lang="fr-FR" sz="800" b="0" i="0" u="none" strike="noStrike">
                          <a:solidFill>
                            <a:srgbClr val="000000"/>
                          </a:solidFill>
                          <a:effectLst/>
                          <a:latin typeface="Calibri" panose="020F0502020204030204" pitchFamily="34" charset="0"/>
                        </a:rPr>
                        <a:t>toto</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a:solidFill>
                            <a:srgbClr val="000000"/>
                          </a:solidFill>
                          <a:effectLst/>
                          <a:latin typeface="Calibri" panose="020F0502020204030204" pitchFamily="34" charset="0"/>
                        </a:rPr>
                        <a:t>Avril</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dirty="0">
                          <a:solidFill>
                            <a:srgbClr val="000000"/>
                          </a:solidFill>
                          <a:effectLst/>
                          <a:latin typeface="Calibri" panose="020F0502020204030204" pitchFamily="34" charset="0"/>
                        </a:rPr>
                        <a:t>19</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2288714249"/>
                  </a:ext>
                </a:extLst>
              </a:tr>
            </a:tbl>
          </a:graphicData>
        </a:graphic>
      </p:graphicFrame>
    </p:spTree>
    <p:extLst>
      <p:ext uri="{BB962C8B-B14F-4D97-AF65-F5344CB8AC3E}">
        <p14:creationId xmlns:p14="http://schemas.microsoft.com/office/powerpoint/2010/main" val="18852448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a:bodyPr>
          <a:lstStyle/>
          <a:p>
            <a:pPr marL="0" indent="0">
              <a:buNone/>
            </a:pPr>
            <a:r>
              <a:rPr lang="fr-FR" sz="1600" dirty="0"/>
              <a:t>SAS Enterprise Guide (SEG) est une interface graphique qui permet d'utiliser toute la puissance de traitement du logiciel </a:t>
            </a:r>
            <a:r>
              <a:rPr lang="fr-FR" sz="1600" dirty="0" smtClean="0"/>
              <a:t>SAS. L’interface de SAS Entreprise Guide peut </a:t>
            </a:r>
            <a:r>
              <a:rPr lang="fr-FR" sz="1600" dirty="0"/>
              <a:t>être </a:t>
            </a:r>
            <a:r>
              <a:rPr lang="fr-FR" sz="1600" dirty="0" smtClean="0"/>
              <a:t>utilisée : </a:t>
            </a:r>
          </a:p>
          <a:p>
            <a:r>
              <a:rPr lang="fr-FR" sz="1600" dirty="0"/>
              <a:t>c</a:t>
            </a:r>
            <a:r>
              <a:rPr lang="fr-FR" sz="1600" dirty="0" smtClean="0"/>
              <a:t>omme une interface de programmation : pour écrire </a:t>
            </a:r>
            <a:r>
              <a:rPr lang="fr-FR" sz="1600" dirty="0"/>
              <a:t>et soumettre du </a:t>
            </a:r>
            <a:r>
              <a:rPr lang="fr-FR" sz="1600" dirty="0" smtClean="0"/>
              <a:t>code SAS (L4G) </a:t>
            </a:r>
          </a:p>
          <a:p>
            <a:pPr marL="0" indent="0">
              <a:buNone/>
            </a:pPr>
            <a:endParaRPr lang="fr-FR" sz="1600" dirty="0" smtClean="0"/>
          </a:p>
          <a:p>
            <a:pPr marL="0" indent="0">
              <a:buNone/>
            </a:pPr>
            <a:endParaRPr lang="fr-FR" sz="1600" dirty="0"/>
          </a:p>
          <a:p>
            <a:endParaRPr lang="fr-FR" sz="1600" dirty="0" smtClean="0"/>
          </a:p>
          <a:p>
            <a:endParaRPr lang="fr-FR" sz="1600" dirty="0" smtClean="0"/>
          </a:p>
          <a:p>
            <a:endParaRPr lang="fr-FR" sz="1600" dirty="0" smtClean="0"/>
          </a:p>
          <a:p>
            <a:r>
              <a:rPr lang="fr-FR" sz="1600" dirty="0" smtClean="0"/>
              <a:t>comme une </a:t>
            </a:r>
            <a:r>
              <a:rPr lang="fr-FR" sz="1600" dirty="0"/>
              <a:t>interface</a:t>
            </a:r>
            <a:r>
              <a:rPr lang="fr-FR" sz="1600" dirty="0" smtClean="0"/>
              <a:t> </a:t>
            </a:r>
            <a:r>
              <a:rPr lang="fr-FR" sz="1600" dirty="0"/>
              <a:t>de </a:t>
            </a:r>
            <a:r>
              <a:rPr lang="fr-FR" sz="1600" dirty="0" smtClean="0"/>
              <a:t>programmation visuelle : pour soumettre des instructions à SAS sans écrire de code SAS</a:t>
            </a:r>
            <a:endParaRPr lang="fr-FR" sz="1600" dirty="0"/>
          </a:p>
        </p:txBody>
      </p:sp>
      <p:sp>
        <p:nvSpPr>
          <p:cNvPr id="3" name="Titre 2"/>
          <p:cNvSpPr>
            <a:spLocks noGrp="1"/>
          </p:cNvSpPr>
          <p:nvPr>
            <p:ph type="title"/>
          </p:nvPr>
        </p:nvSpPr>
        <p:spPr/>
        <p:txBody>
          <a:bodyPr vert="horz" lIns="91440" tIns="45720" rIns="91440" bIns="45720" rtlCol="0" anchor="ctr">
            <a:normAutofit/>
          </a:bodyPr>
          <a:lstStyle/>
          <a:p>
            <a:r>
              <a:rPr lang="fr-FR" cap="all" dirty="0"/>
              <a:t>programmation </a:t>
            </a:r>
            <a:r>
              <a:rPr lang="fr-FR" cap="all" dirty="0" smtClean="0"/>
              <a:t>visuelle vs </a:t>
            </a:r>
            <a:r>
              <a:rPr lang="fr-FR" cap="all" dirty="0"/>
              <a:t>code</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7</a:t>
            </a:fld>
            <a:endParaRPr lang="fr-FR" dirty="0">
              <a:solidFill>
                <a:prstClr val="black">
                  <a:tint val="75000"/>
                </a:prstClr>
              </a:solidFill>
            </a:endParaRPr>
          </a:p>
        </p:txBody>
      </p:sp>
      <p:pic>
        <p:nvPicPr>
          <p:cNvPr id="5" name="Image 4"/>
          <p:cNvPicPr>
            <a:picLocks noChangeAspect="1"/>
          </p:cNvPicPr>
          <p:nvPr/>
        </p:nvPicPr>
        <p:blipFill rotWithShape="1">
          <a:blip r:embed="rId2"/>
          <a:srcRect l="33739" t="7316" r="1270" b="58045"/>
          <a:stretch/>
        </p:blipFill>
        <p:spPr>
          <a:xfrm>
            <a:off x="3333210" y="4674236"/>
            <a:ext cx="5658929" cy="1723783"/>
          </a:xfrm>
          <a:prstGeom prst="rect">
            <a:avLst/>
          </a:prstGeom>
        </p:spPr>
      </p:pic>
      <p:pic>
        <p:nvPicPr>
          <p:cNvPr id="6" name="Image 5"/>
          <p:cNvPicPr>
            <a:picLocks noChangeAspect="1"/>
          </p:cNvPicPr>
          <p:nvPr/>
        </p:nvPicPr>
        <p:blipFill>
          <a:blip r:embed="rId3"/>
          <a:stretch>
            <a:fillRect/>
          </a:stretch>
        </p:blipFill>
        <p:spPr>
          <a:xfrm>
            <a:off x="3333210" y="2285475"/>
            <a:ext cx="6619875" cy="1609725"/>
          </a:xfrm>
          <a:prstGeom prst="rect">
            <a:avLst/>
          </a:prstGeom>
        </p:spPr>
      </p:pic>
    </p:spTree>
    <p:extLst>
      <p:ext uri="{BB962C8B-B14F-4D97-AF65-F5344CB8AC3E}">
        <p14:creationId xmlns:p14="http://schemas.microsoft.com/office/powerpoint/2010/main" val="234036653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Fractionner des colonnes</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70</a:t>
            </a:fld>
            <a:endParaRPr lang="fr-FR" dirty="0">
              <a:solidFill>
                <a:prstClr val="black">
                  <a:tint val="75000"/>
                </a:prstClr>
              </a:solidFill>
            </a:endParaRPr>
          </a:p>
        </p:txBody>
      </p:sp>
      <p:sp>
        <p:nvSpPr>
          <p:cNvPr id="6"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a:t>Attribuer des </a:t>
            </a:r>
            <a:r>
              <a:rPr lang="fr-FR" dirty="0" smtClean="0"/>
              <a:t>variables</a:t>
            </a:r>
            <a:endParaRPr lang="fr-FR" dirty="0"/>
          </a:p>
        </p:txBody>
      </p:sp>
      <p:sp>
        <p:nvSpPr>
          <p:cNvPr id="30" name="Rectangle 29"/>
          <p:cNvSpPr/>
          <p:nvPr/>
        </p:nvSpPr>
        <p:spPr>
          <a:xfrm rot="5400000">
            <a:off x="9466537" y="516537"/>
            <a:ext cx="1143000" cy="14504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rotWithShape="1">
          <a:blip r:embed="rId2"/>
          <a:srcRect t="743" b="640"/>
          <a:stretch/>
        </p:blipFill>
        <p:spPr>
          <a:xfrm>
            <a:off x="149567" y="1552575"/>
            <a:ext cx="6060733" cy="3819525"/>
          </a:xfrm>
          <a:prstGeom prst="rect">
            <a:avLst/>
          </a:prstGeom>
          <a:ln w="3175">
            <a:solidFill>
              <a:schemeClr val="bg1">
                <a:lumMod val="50000"/>
              </a:schemeClr>
            </a:solidFill>
          </a:ln>
        </p:spPr>
      </p:pic>
      <p:graphicFrame>
        <p:nvGraphicFramePr>
          <p:cNvPr id="7" name="Tableau 6"/>
          <p:cNvGraphicFramePr>
            <a:graphicFrameLocks noGrp="1"/>
          </p:cNvGraphicFramePr>
          <p:nvPr>
            <p:extLst>
              <p:ext uri="{D42A27DB-BD31-4B8C-83A1-F6EECF244321}">
                <p14:modId xmlns:p14="http://schemas.microsoft.com/office/powerpoint/2010/main" val="2001402012"/>
              </p:ext>
            </p:extLst>
          </p:nvPr>
        </p:nvGraphicFramePr>
        <p:xfrm>
          <a:off x="6469610" y="1253693"/>
          <a:ext cx="5686425" cy="5098920"/>
        </p:xfrm>
        <a:graphic>
          <a:graphicData uri="http://schemas.openxmlformats.org/drawingml/2006/table">
            <a:tbl>
              <a:tblPr/>
              <a:tblGrid>
                <a:gridCol w="1424973">
                  <a:extLst>
                    <a:ext uri="{9D8B030D-6E8A-4147-A177-3AD203B41FA5}">
                      <a16:colId xmlns:a16="http://schemas.microsoft.com/office/drawing/2014/main" val="668705442"/>
                    </a:ext>
                  </a:extLst>
                </a:gridCol>
                <a:gridCol w="4261452">
                  <a:extLst>
                    <a:ext uri="{9D8B030D-6E8A-4147-A177-3AD203B41FA5}">
                      <a16:colId xmlns:a16="http://schemas.microsoft.com/office/drawing/2014/main" val="3009310412"/>
                    </a:ext>
                  </a:extLst>
                </a:gridCol>
              </a:tblGrid>
              <a:tr h="79127">
                <a:tc>
                  <a:txBody>
                    <a:bodyPr/>
                    <a:lstStyle/>
                    <a:p>
                      <a:pPr algn="l"/>
                      <a:r>
                        <a:rPr lang="fr-FR" sz="1200" b="1" i="0" dirty="0">
                          <a:solidFill>
                            <a:schemeClr val="tx2"/>
                          </a:solidFill>
                          <a:effectLst/>
                        </a:rPr>
                        <a:t>Colonnes à fractionner</a:t>
                      </a:r>
                      <a:endParaRPr lang="fr-FR" sz="1200" i="0" dirty="0">
                        <a:solidFill>
                          <a:schemeClr val="tx2"/>
                        </a:solidFill>
                        <a:effectLst/>
                      </a:endParaRPr>
                    </a:p>
                  </a:txBody>
                  <a:tcPr marL="40290" marR="40290" marT="20145" marB="20145">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fr-FR" sz="1200" i="0" dirty="0">
                          <a:solidFill>
                            <a:schemeClr val="tx2"/>
                          </a:solidFill>
                          <a:effectLst/>
                        </a:rPr>
                        <a:t>La colonne que vous attribuez à cette fonction contient les valeurs qui sont transposées dans les nouvelles colonnes. Vous ne devez attribuer qu'une seule variable à cette fonction.</a:t>
                      </a:r>
                    </a:p>
                  </a:txBody>
                  <a:tcPr marL="40290" marR="40290" marT="20145" marB="20145">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05362132"/>
                  </a:ext>
                </a:extLst>
              </a:tr>
              <a:tr h="954319">
                <a:tc>
                  <a:txBody>
                    <a:bodyPr/>
                    <a:lstStyle/>
                    <a:p>
                      <a:pPr algn="l"/>
                      <a:r>
                        <a:rPr lang="fr-FR" sz="1200" b="1" i="0" dirty="0">
                          <a:solidFill>
                            <a:schemeClr val="tx2"/>
                          </a:solidFill>
                          <a:effectLst/>
                        </a:rPr>
                        <a:t>Colonne de l'identifiant de la valeur</a:t>
                      </a:r>
                      <a:endParaRPr lang="fr-FR" sz="1200" i="0" dirty="0">
                        <a:solidFill>
                          <a:schemeClr val="tx2"/>
                        </a:solidFill>
                        <a:effectLst/>
                      </a:endParaRPr>
                    </a:p>
                  </a:txBody>
                  <a:tcPr marL="40290" marR="40290" marT="20145" marB="20145">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fr-FR" sz="1200" i="0" dirty="0">
                          <a:solidFill>
                            <a:schemeClr val="tx2"/>
                          </a:solidFill>
                          <a:effectLst/>
                        </a:rPr>
                        <a:t>La colonne que vous attribuez à cette fonction fournit le nom des nouvelles colonnes contenant les valeurs transposées de </a:t>
                      </a:r>
                      <a:r>
                        <a:rPr lang="fr-FR" sz="1200" b="1" i="0" dirty="0">
                          <a:solidFill>
                            <a:schemeClr val="tx2"/>
                          </a:solidFill>
                          <a:effectLst/>
                        </a:rPr>
                        <a:t>Colonnes à fractionner</a:t>
                      </a:r>
                      <a:r>
                        <a:rPr lang="fr-FR" sz="1200" i="0" dirty="0">
                          <a:solidFill>
                            <a:schemeClr val="tx2"/>
                          </a:solidFill>
                          <a:effectLst/>
                        </a:rPr>
                        <a:t>. L'ordre des valeurs uniques de cette colonne identifie quelles lignes seront transposées dans les nouvelles colonnes. Si vous n'attribuez pas de variables de groupe, cette colonne ne doit contenir qu'un ensemble de valeurs uniques, et les valeurs de </a:t>
                      </a:r>
                      <a:r>
                        <a:rPr lang="fr-FR" sz="1200" b="1" i="0" dirty="0">
                          <a:solidFill>
                            <a:schemeClr val="tx2"/>
                          </a:solidFill>
                          <a:effectLst/>
                        </a:rPr>
                        <a:t>Colonnes à fractionner</a:t>
                      </a:r>
                      <a:r>
                        <a:rPr lang="fr-FR" sz="1200" i="0" dirty="0">
                          <a:solidFill>
                            <a:schemeClr val="tx2"/>
                          </a:solidFill>
                          <a:effectLst/>
                        </a:rPr>
                        <a:t> sont transposées dans une ligne de la table de sortie.</a:t>
                      </a:r>
                    </a:p>
                    <a:p>
                      <a:pPr algn="l"/>
                      <a:r>
                        <a:rPr lang="fr-FR" sz="1200" i="0" dirty="0">
                          <a:solidFill>
                            <a:schemeClr val="tx2"/>
                          </a:solidFill>
                          <a:effectLst/>
                        </a:rPr>
                        <a:t>Vous devez attribuer une colonne à la fonction </a:t>
                      </a:r>
                      <a:r>
                        <a:rPr lang="fr-FR" sz="1200" b="1" i="0" dirty="0">
                          <a:solidFill>
                            <a:schemeClr val="tx2"/>
                          </a:solidFill>
                          <a:effectLst/>
                        </a:rPr>
                        <a:t>Colonne de l'identifiant de la valeur</a:t>
                      </a:r>
                      <a:r>
                        <a:rPr lang="fr-FR" sz="1200" i="0" dirty="0">
                          <a:solidFill>
                            <a:schemeClr val="tx2"/>
                          </a:solidFill>
                          <a:effectLst/>
                        </a:rPr>
                        <a:t>. Pour sélectionner une variable de groupe, attribuez une colonne à la fonction </a:t>
                      </a:r>
                      <a:r>
                        <a:rPr lang="fr-FR" sz="1200" b="1" i="0" dirty="0">
                          <a:solidFill>
                            <a:schemeClr val="tx2"/>
                          </a:solidFill>
                          <a:effectLst/>
                        </a:rPr>
                        <a:t>Grouper l'analyse par</a:t>
                      </a:r>
                      <a:r>
                        <a:rPr lang="fr-FR" sz="1200" i="0" dirty="0">
                          <a:solidFill>
                            <a:schemeClr val="tx2"/>
                          </a:solidFill>
                          <a:effectLst/>
                        </a:rPr>
                        <a:t>.</a:t>
                      </a:r>
                    </a:p>
                  </a:txBody>
                  <a:tcPr marL="40290" marR="40290" marT="20145" marB="20145">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17240748"/>
                  </a:ext>
                </a:extLst>
              </a:tr>
              <a:tr h="225175">
                <a:tc>
                  <a:txBody>
                    <a:bodyPr/>
                    <a:lstStyle/>
                    <a:p>
                      <a:pPr algn="l"/>
                      <a:r>
                        <a:rPr lang="fr-FR" sz="1200" b="1" i="0">
                          <a:solidFill>
                            <a:schemeClr val="tx2"/>
                          </a:solidFill>
                          <a:effectLst/>
                        </a:rPr>
                        <a:t>Colonne du libellé de la valeur</a:t>
                      </a:r>
                      <a:endParaRPr lang="fr-FR" sz="1200" i="0">
                        <a:solidFill>
                          <a:schemeClr val="tx2"/>
                        </a:solidFill>
                        <a:effectLst/>
                      </a:endParaRPr>
                    </a:p>
                  </a:txBody>
                  <a:tcPr marL="40290" marR="40290" marT="20145" marB="20145">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fr-FR" sz="1200" i="0" dirty="0">
                          <a:solidFill>
                            <a:schemeClr val="tx2"/>
                          </a:solidFill>
                          <a:effectLst/>
                        </a:rPr>
                        <a:t>La colonne que vous attribuez à cette fonction fournit les libellés des nouvelles colonnes contenant les valeurs transposées de </a:t>
                      </a:r>
                      <a:r>
                        <a:rPr lang="fr-FR" sz="1200" b="1" i="0" dirty="0">
                          <a:solidFill>
                            <a:schemeClr val="tx2"/>
                          </a:solidFill>
                          <a:effectLst/>
                        </a:rPr>
                        <a:t>Colonnes à fractionner</a:t>
                      </a:r>
                      <a:r>
                        <a:rPr lang="fr-FR" sz="1200" i="0" dirty="0">
                          <a:solidFill>
                            <a:schemeClr val="tx2"/>
                          </a:solidFill>
                          <a:effectLst/>
                        </a:rPr>
                        <a:t>.</a:t>
                      </a:r>
                    </a:p>
                    <a:p>
                      <a:pPr algn="l"/>
                      <a:r>
                        <a:rPr lang="fr-FR" sz="1200" b="1" i="0" dirty="0">
                          <a:solidFill>
                            <a:schemeClr val="tx2"/>
                          </a:solidFill>
                          <a:effectLst/>
                        </a:rPr>
                        <a:t>Remarque :</a:t>
                      </a:r>
                      <a:r>
                        <a:rPr lang="fr-FR" sz="1200" i="0" dirty="0">
                          <a:solidFill>
                            <a:schemeClr val="tx2"/>
                          </a:solidFill>
                          <a:effectLst/>
                        </a:rPr>
                        <a:t> pour voir l'effet de cette colonne, affichez les propriétés des nouvelles colonnes dans la table de sortie.</a:t>
                      </a:r>
                    </a:p>
                  </a:txBody>
                  <a:tcPr marL="40290" marR="40290" marT="20145" marB="20145">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13544211"/>
                  </a:ext>
                </a:extLst>
              </a:tr>
              <a:tr h="591984">
                <a:tc>
                  <a:txBody>
                    <a:bodyPr/>
                    <a:lstStyle/>
                    <a:p>
                      <a:pPr algn="l"/>
                      <a:r>
                        <a:rPr lang="fr-FR" sz="1200" b="1" i="0">
                          <a:solidFill>
                            <a:schemeClr val="tx2"/>
                          </a:solidFill>
                          <a:effectLst/>
                        </a:rPr>
                        <a:t>Grouper l'analyse par</a:t>
                      </a:r>
                      <a:endParaRPr lang="fr-FR" sz="1200" i="0">
                        <a:solidFill>
                          <a:schemeClr val="tx2"/>
                        </a:solidFill>
                        <a:effectLst/>
                      </a:endParaRPr>
                    </a:p>
                  </a:txBody>
                  <a:tcPr marL="40290" marR="40290" marT="20145" marB="20145">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fr-FR" sz="1200" i="0" dirty="0">
                          <a:solidFill>
                            <a:schemeClr val="tx2"/>
                          </a:solidFill>
                          <a:effectLst/>
                        </a:rPr>
                        <a:t>Chaque variable que vous attribuez à cette fonction est utilisée pour segmenter les lignes de </a:t>
                      </a:r>
                      <a:r>
                        <a:rPr lang="fr-FR" sz="1200" b="1" i="0" dirty="0">
                          <a:solidFill>
                            <a:schemeClr val="tx2"/>
                          </a:solidFill>
                          <a:effectLst/>
                        </a:rPr>
                        <a:t>Colonne à fractionner</a:t>
                      </a:r>
                      <a:r>
                        <a:rPr lang="fr-FR" sz="1200" i="0" dirty="0">
                          <a:solidFill>
                            <a:schemeClr val="tx2"/>
                          </a:solidFill>
                          <a:effectLst/>
                        </a:rPr>
                        <a:t> en sous-groupes qui sont transposés dans les nouvelles colonnes. Chaque sous-groupe, défini par une combinaison unique de valeurs des variables de groupe, devient une ligne dans la table de sortie. Le nombre de lignes formant un sous-groupe est déterminé par le nombre de valeurs uniques dans la </a:t>
                      </a:r>
                      <a:r>
                        <a:rPr lang="fr-FR" sz="1200" b="1" i="0" dirty="0">
                          <a:solidFill>
                            <a:schemeClr val="tx2"/>
                          </a:solidFill>
                          <a:effectLst/>
                        </a:rPr>
                        <a:t>Colonne de l'identifiant de la valeur</a:t>
                      </a:r>
                      <a:endParaRPr lang="fr-FR" sz="1200" i="0" dirty="0">
                        <a:solidFill>
                          <a:schemeClr val="tx2"/>
                        </a:solidFill>
                        <a:effectLst/>
                      </a:endParaRPr>
                    </a:p>
                  </a:txBody>
                  <a:tcPr marL="40290" marR="40290" marT="20145" marB="20145">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62966328"/>
                  </a:ext>
                </a:extLst>
              </a:tr>
            </a:tbl>
          </a:graphicData>
        </a:graphic>
      </p:graphicFrame>
    </p:spTree>
    <p:extLst>
      <p:ext uri="{BB962C8B-B14F-4D97-AF65-F5344CB8AC3E}">
        <p14:creationId xmlns:p14="http://schemas.microsoft.com/office/powerpoint/2010/main" val="144646482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smtClean="0"/>
              <a:t>Fractionner </a:t>
            </a:r>
            <a:r>
              <a:rPr lang="fr-FR" cap="all" dirty="0"/>
              <a:t>des colonnes</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71</a:t>
            </a:fld>
            <a:endParaRPr lang="fr-FR" dirty="0">
              <a:solidFill>
                <a:prstClr val="black">
                  <a:tint val="75000"/>
                </a:prstClr>
              </a:solidFill>
            </a:endParaRPr>
          </a:p>
        </p:txBody>
      </p:sp>
      <p:sp>
        <p:nvSpPr>
          <p:cNvPr id="6"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a:t>Définition des options des résultats</a:t>
            </a:r>
          </a:p>
        </p:txBody>
      </p:sp>
      <p:sp>
        <p:nvSpPr>
          <p:cNvPr id="30" name="Rectangle 29"/>
          <p:cNvSpPr/>
          <p:nvPr/>
        </p:nvSpPr>
        <p:spPr>
          <a:xfrm rot="5400000">
            <a:off x="9466537" y="516537"/>
            <a:ext cx="1143000" cy="14504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rotWithShape="1">
          <a:blip r:embed="rId2"/>
          <a:srcRect b="874"/>
          <a:stretch/>
        </p:blipFill>
        <p:spPr>
          <a:xfrm>
            <a:off x="1928681" y="1331521"/>
            <a:ext cx="7676753" cy="4832676"/>
          </a:xfrm>
          <a:prstGeom prst="rect">
            <a:avLst/>
          </a:prstGeom>
          <a:ln>
            <a:solidFill>
              <a:schemeClr val="bg1">
                <a:lumMod val="50000"/>
              </a:schemeClr>
            </a:solidFill>
          </a:ln>
        </p:spPr>
      </p:pic>
      <p:sp>
        <p:nvSpPr>
          <p:cNvPr id="10" name="Rectangle à coins arrondis 9"/>
          <p:cNvSpPr/>
          <p:nvPr/>
        </p:nvSpPr>
        <p:spPr>
          <a:xfrm>
            <a:off x="4295775" y="4015258"/>
            <a:ext cx="7677150" cy="1458876"/>
          </a:xfrm>
          <a:prstGeom prst="wedgeRoundRectCallout">
            <a:avLst>
              <a:gd name="adj1" fmla="val -64870"/>
              <a:gd name="adj2" fmla="val -116260"/>
              <a:gd name="adj3" fmla="val 16667"/>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fr-FR" sz="1600" dirty="0"/>
              <a:t>Vous pouvez ajouter un préfixe aux noms des colonnes de la table de sortie. Par défaut, les noms des colonnes sont créés à partir des valeurs uniques de la Colonne de l'identifiant de la valeur. Pour indiquer un préfixe, activez la case à cocher Utiliser le préfixe et saisissez-le dans le champ de saisie. Le préfixe par défaut est Colonne.</a:t>
            </a:r>
          </a:p>
        </p:txBody>
      </p:sp>
      <p:sp>
        <p:nvSpPr>
          <p:cNvPr id="13" name="Rectangle à coins arrondis 12"/>
          <p:cNvSpPr/>
          <p:nvPr/>
        </p:nvSpPr>
        <p:spPr>
          <a:xfrm>
            <a:off x="7237949" y="2454602"/>
            <a:ext cx="3125251" cy="678439"/>
          </a:xfrm>
          <a:prstGeom prst="wedgeRoundRectCallout">
            <a:avLst>
              <a:gd name="adj1" fmla="val -99965"/>
              <a:gd name="adj2" fmla="val -52546"/>
              <a:gd name="adj3" fmla="val 16667"/>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fr-FR" dirty="0"/>
              <a:t>Vous pouvez attribuer un autre nom à la table de sortie.</a:t>
            </a:r>
            <a:endParaRPr lang="fr-FR" sz="1600" dirty="0"/>
          </a:p>
        </p:txBody>
      </p:sp>
    </p:spTree>
    <p:extLst>
      <p:ext uri="{BB962C8B-B14F-4D97-AF65-F5344CB8AC3E}">
        <p14:creationId xmlns:p14="http://schemas.microsoft.com/office/powerpoint/2010/main" val="12942555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Empiler des colonnes</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72</a:t>
            </a:fld>
            <a:endParaRPr lang="fr-FR" dirty="0">
              <a:solidFill>
                <a:prstClr val="black">
                  <a:tint val="75000"/>
                </a:prstClr>
              </a:solidFill>
            </a:endParaRPr>
          </a:p>
        </p:txBody>
      </p:sp>
      <p:sp>
        <p:nvSpPr>
          <p:cNvPr id="6"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smtClean="0"/>
              <a:t>Description</a:t>
            </a:r>
            <a:endParaRPr lang="fr-FR" dirty="0"/>
          </a:p>
        </p:txBody>
      </p:sp>
      <p:sp>
        <p:nvSpPr>
          <p:cNvPr id="30" name="Rectangle 29"/>
          <p:cNvSpPr/>
          <p:nvPr/>
        </p:nvSpPr>
        <p:spPr>
          <a:xfrm rot="5400000">
            <a:off x="9466537" y="516537"/>
            <a:ext cx="1143000" cy="14504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contenu 4"/>
          <p:cNvSpPr>
            <a:spLocks noGrp="1"/>
          </p:cNvSpPr>
          <p:nvPr>
            <p:ph idx="1"/>
          </p:nvPr>
        </p:nvSpPr>
        <p:spPr>
          <a:xfrm>
            <a:off x="152400" y="1172419"/>
            <a:ext cx="11372850" cy="1256456"/>
          </a:xfrm>
          <a:prstGeom prst="rect">
            <a:avLst/>
          </a:prstGeom>
        </p:spPr>
        <p:txBody>
          <a:bodyPr vert="horz" lIns="91440" tIns="45720" rIns="91440" bIns="45720" rtlCol="0">
            <a:noAutofit/>
          </a:bodyPr>
          <a:lstStyle/>
          <a:p>
            <a:pPr marL="57156" indent="-285750"/>
            <a:r>
              <a:rPr lang="fr-FR" sz="1600" dirty="0"/>
              <a:t>La tâche </a:t>
            </a:r>
            <a:r>
              <a:rPr lang="fr-FR" sz="1600" b="1" dirty="0"/>
              <a:t>Empiler colonnes </a:t>
            </a:r>
            <a:r>
              <a:rPr lang="fr-FR" sz="1600" dirty="0"/>
              <a:t>crée une table de sortie en restructurant les colonnes sélectionnées </a:t>
            </a:r>
            <a:r>
              <a:rPr lang="fr-FR" sz="1600" dirty="0" smtClean="0"/>
              <a:t>pour qu’elles soient </a:t>
            </a:r>
            <a:r>
              <a:rPr lang="fr-FR" sz="1600" dirty="0"/>
              <a:t>transposées dans les </a:t>
            </a:r>
            <a:r>
              <a:rPr lang="fr-FR" sz="1600" dirty="0" smtClean="0"/>
              <a:t>observations. </a:t>
            </a:r>
            <a:r>
              <a:rPr lang="fr-FR" sz="1600" dirty="0"/>
              <a:t>Si vous groupez les observations, les colonnes sélectionnées sont divisées en sous-groupes qui sont basés sur les combinaisons uniques des valeurs de groupe. Chaque sous-groupe forme une ligne de la table de </a:t>
            </a:r>
            <a:r>
              <a:rPr lang="fr-FR" sz="1600" dirty="0" smtClean="0"/>
              <a:t>sortie. Cette </a:t>
            </a:r>
            <a:r>
              <a:rPr lang="fr-FR" sz="1600" dirty="0"/>
              <a:t>tâche est utile si vous disposez d'une table dans laquelle chaque observation contient le même type de données dans plusieurs colonnes et que vous voulez analyser ces données sur plusieurs colonnes. </a:t>
            </a:r>
          </a:p>
        </p:txBody>
      </p:sp>
      <p:sp>
        <p:nvSpPr>
          <p:cNvPr id="8" name="Flèche courbée vers le haut 7"/>
          <p:cNvSpPr/>
          <p:nvPr/>
        </p:nvSpPr>
        <p:spPr>
          <a:xfrm>
            <a:off x="4669179" y="3979977"/>
            <a:ext cx="2126005" cy="71282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9" name="Rectangle 8"/>
          <p:cNvSpPr/>
          <p:nvPr/>
        </p:nvSpPr>
        <p:spPr>
          <a:xfrm>
            <a:off x="1564030" y="5140398"/>
            <a:ext cx="8810624" cy="600330"/>
          </a:xfrm>
          <a:prstGeom prst="rect">
            <a:avLst/>
          </a:prstGeom>
        </p:spPr>
        <p:txBody>
          <a:bodyPr vert="horz" lIns="91440" tIns="45720" rIns="91440" bIns="45720" rtlCol="0">
            <a:noAutofit/>
          </a:bodyPr>
          <a:lstStyle/>
          <a:p>
            <a:pPr marL="57156" indent="-285750" defTabSz="914377">
              <a:lnSpc>
                <a:spcPct val="90000"/>
              </a:lnSpc>
              <a:spcBef>
                <a:spcPts val="1000"/>
              </a:spcBef>
              <a:buFont typeface="Wingdings" panose="05000000000000000000" pitchFamily="2" charset="2"/>
              <a:buChar char="Ø"/>
            </a:pPr>
            <a:r>
              <a:rPr lang="fr-FR" sz="1600" dirty="0">
                <a:solidFill>
                  <a:srgbClr val="13324A"/>
                </a:solidFill>
                <a:latin typeface="+mj-lt"/>
              </a:rPr>
              <a:t>La tâche Empiler colonnes permet d’empiler les colonnes avec les notes mensuelles par élève afin de créer la table de sortie. Elle représente l’étape inverse de Fractionner des colonnes</a:t>
            </a:r>
          </a:p>
        </p:txBody>
      </p:sp>
      <p:graphicFrame>
        <p:nvGraphicFramePr>
          <p:cNvPr id="12" name="Tableau 11"/>
          <p:cNvGraphicFramePr>
            <a:graphicFrameLocks noGrp="1"/>
          </p:cNvGraphicFramePr>
          <p:nvPr>
            <p:extLst>
              <p:ext uri="{D42A27DB-BD31-4B8C-83A1-F6EECF244321}">
                <p14:modId xmlns:p14="http://schemas.microsoft.com/office/powerpoint/2010/main" val="462843442"/>
              </p:ext>
            </p:extLst>
          </p:nvPr>
        </p:nvGraphicFramePr>
        <p:xfrm>
          <a:off x="411504" y="2911125"/>
          <a:ext cx="4257675" cy="964224"/>
        </p:xfrm>
        <a:graphic>
          <a:graphicData uri="http://schemas.openxmlformats.org/drawingml/2006/table">
            <a:tbl>
              <a:tblPr firstRow="1" bandRow="1"/>
              <a:tblGrid>
                <a:gridCol w="851535">
                  <a:extLst>
                    <a:ext uri="{9D8B030D-6E8A-4147-A177-3AD203B41FA5}">
                      <a16:colId xmlns:a16="http://schemas.microsoft.com/office/drawing/2014/main" val="2758290454"/>
                    </a:ext>
                  </a:extLst>
                </a:gridCol>
                <a:gridCol w="851535">
                  <a:extLst>
                    <a:ext uri="{9D8B030D-6E8A-4147-A177-3AD203B41FA5}">
                      <a16:colId xmlns:a16="http://schemas.microsoft.com/office/drawing/2014/main" val="2998554814"/>
                    </a:ext>
                  </a:extLst>
                </a:gridCol>
                <a:gridCol w="851535">
                  <a:extLst>
                    <a:ext uri="{9D8B030D-6E8A-4147-A177-3AD203B41FA5}">
                      <a16:colId xmlns:a16="http://schemas.microsoft.com/office/drawing/2014/main" val="4147366921"/>
                    </a:ext>
                  </a:extLst>
                </a:gridCol>
                <a:gridCol w="851535">
                  <a:extLst>
                    <a:ext uri="{9D8B030D-6E8A-4147-A177-3AD203B41FA5}">
                      <a16:colId xmlns:a16="http://schemas.microsoft.com/office/drawing/2014/main" val="4014875232"/>
                    </a:ext>
                  </a:extLst>
                </a:gridCol>
                <a:gridCol w="851535">
                  <a:extLst>
                    <a:ext uri="{9D8B030D-6E8A-4147-A177-3AD203B41FA5}">
                      <a16:colId xmlns:a16="http://schemas.microsoft.com/office/drawing/2014/main" val="2589630459"/>
                    </a:ext>
                  </a:extLst>
                </a:gridCol>
              </a:tblGrid>
              <a:tr h="237754">
                <a:tc>
                  <a:txBody>
                    <a:bodyPr/>
                    <a:lstStyle/>
                    <a:p>
                      <a:pPr algn="ctr" rtl="0" fontAlgn="ctr"/>
                      <a:r>
                        <a:rPr lang="fr-FR" sz="800" b="1" i="0" u="none" strike="noStrike" dirty="0">
                          <a:solidFill>
                            <a:srgbClr val="000000"/>
                          </a:solidFill>
                          <a:effectLst/>
                          <a:latin typeface="Calibri" panose="020F0502020204030204" pitchFamily="34" charset="0"/>
                        </a:rPr>
                        <a:t>nom</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1" i="0" u="none" strike="noStrike">
                          <a:solidFill>
                            <a:srgbClr val="000000"/>
                          </a:solidFill>
                          <a:effectLst/>
                          <a:latin typeface="Calibri" panose="020F0502020204030204" pitchFamily="34" charset="0"/>
                        </a:rPr>
                        <a:t>Janvier</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1" i="0" u="none" strike="noStrike">
                          <a:solidFill>
                            <a:srgbClr val="000000"/>
                          </a:solidFill>
                          <a:effectLst/>
                          <a:latin typeface="Calibri" panose="020F0502020204030204" pitchFamily="34" charset="0"/>
                        </a:rPr>
                        <a:t>Février</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1" i="0" u="none" strike="noStrike">
                          <a:solidFill>
                            <a:srgbClr val="000000"/>
                          </a:solidFill>
                          <a:effectLst/>
                          <a:latin typeface="Calibri" panose="020F0502020204030204" pitchFamily="34" charset="0"/>
                        </a:rPr>
                        <a:t>Mars</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1" i="0" u="none" strike="noStrike" dirty="0">
                          <a:solidFill>
                            <a:srgbClr val="000000"/>
                          </a:solidFill>
                          <a:effectLst/>
                          <a:latin typeface="Calibri" panose="020F0502020204030204" pitchFamily="34" charset="0"/>
                        </a:rPr>
                        <a:t>Avril</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3615838803"/>
                  </a:ext>
                </a:extLst>
              </a:tr>
              <a:tr h="250962">
                <a:tc>
                  <a:txBody>
                    <a:bodyPr/>
                    <a:lstStyle/>
                    <a:p>
                      <a:pPr algn="ctr" rtl="0" fontAlgn="ctr"/>
                      <a:r>
                        <a:rPr lang="fr-FR" sz="800" b="0" i="0" u="none" strike="noStrike">
                          <a:solidFill>
                            <a:srgbClr val="000000"/>
                          </a:solidFill>
                          <a:effectLst/>
                          <a:latin typeface="Calibri" panose="020F0502020204030204" pitchFamily="34" charset="0"/>
                        </a:rPr>
                        <a:t>tata</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10</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dirty="0">
                          <a:solidFill>
                            <a:srgbClr val="000000"/>
                          </a:solidFill>
                          <a:effectLst/>
                          <a:latin typeface="Calibri" panose="020F0502020204030204" pitchFamily="34" charset="0"/>
                        </a:rPr>
                        <a:t>15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12</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1659912267"/>
                  </a:ext>
                </a:extLst>
              </a:tr>
              <a:tr h="237754">
                <a:tc>
                  <a:txBody>
                    <a:bodyPr/>
                    <a:lstStyle/>
                    <a:p>
                      <a:pPr algn="ctr" rtl="0" fontAlgn="ctr"/>
                      <a:r>
                        <a:rPr lang="fr-FR" sz="800" b="0" i="0" u="none" strike="noStrike">
                          <a:solidFill>
                            <a:srgbClr val="000000"/>
                          </a:solidFill>
                          <a:effectLst/>
                          <a:latin typeface="Calibri" panose="020F0502020204030204" pitchFamily="34" charset="0"/>
                        </a:rPr>
                        <a:t>titi</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a:solidFill>
                            <a:srgbClr val="000000"/>
                          </a:solidFill>
                          <a:effectLst/>
                          <a:latin typeface="Calibri" panose="020F0502020204030204" pitchFamily="34" charset="0"/>
                        </a:rPr>
                        <a:t>7</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a:solidFill>
                            <a:srgbClr val="000000"/>
                          </a:solidFill>
                          <a:effectLst/>
                          <a:latin typeface="Calibri" panose="020F0502020204030204" pitchFamily="34" charset="0"/>
                        </a:rPr>
                        <a:t>6</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a:solidFill>
                            <a:srgbClr val="000000"/>
                          </a:solidFill>
                          <a:effectLst/>
                          <a:latin typeface="Calibri" panose="020F0502020204030204" pitchFamily="34" charset="0"/>
                        </a:rPr>
                        <a:t>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3097868234"/>
                  </a:ext>
                </a:extLst>
              </a:tr>
              <a:tr h="237754">
                <a:tc>
                  <a:txBody>
                    <a:bodyPr/>
                    <a:lstStyle/>
                    <a:p>
                      <a:pPr algn="ctr" rtl="0" fontAlgn="ctr"/>
                      <a:r>
                        <a:rPr lang="fr-FR" sz="800" b="0" i="0" u="none" strike="noStrike">
                          <a:solidFill>
                            <a:srgbClr val="000000"/>
                          </a:solidFill>
                          <a:effectLst/>
                          <a:latin typeface="Calibri" panose="020F0502020204030204" pitchFamily="34" charset="0"/>
                        </a:rPr>
                        <a:t>toto</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15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13</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15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dirty="0">
                          <a:solidFill>
                            <a:srgbClr val="000000"/>
                          </a:solidFill>
                          <a:effectLst/>
                          <a:latin typeface="Calibri" panose="020F0502020204030204" pitchFamily="34" charset="0"/>
                        </a:rPr>
                        <a:t>19</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3540686986"/>
                  </a:ext>
                </a:extLst>
              </a:tr>
            </a:tbl>
          </a:graphicData>
        </a:graphic>
      </p:graphicFrame>
      <p:graphicFrame>
        <p:nvGraphicFramePr>
          <p:cNvPr id="17" name="Tableau 16"/>
          <p:cNvGraphicFramePr>
            <a:graphicFrameLocks noGrp="1"/>
          </p:cNvGraphicFramePr>
          <p:nvPr>
            <p:extLst>
              <p:ext uri="{D42A27DB-BD31-4B8C-83A1-F6EECF244321}">
                <p14:modId xmlns:p14="http://schemas.microsoft.com/office/powerpoint/2010/main" val="332031160"/>
              </p:ext>
            </p:extLst>
          </p:nvPr>
        </p:nvGraphicFramePr>
        <p:xfrm>
          <a:off x="6883741" y="2514486"/>
          <a:ext cx="2286000" cy="2318100"/>
        </p:xfrm>
        <a:graphic>
          <a:graphicData uri="http://schemas.openxmlformats.org/drawingml/2006/table">
            <a:tbl>
              <a:tblPr firstRow="1" bandRow="1"/>
              <a:tblGrid>
                <a:gridCol w="762000">
                  <a:extLst>
                    <a:ext uri="{9D8B030D-6E8A-4147-A177-3AD203B41FA5}">
                      <a16:colId xmlns:a16="http://schemas.microsoft.com/office/drawing/2014/main" val="1401063001"/>
                    </a:ext>
                  </a:extLst>
                </a:gridCol>
                <a:gridCol w="762000">
                  <a:extLst>
                    <a:ext uri="{9D8B030D-6E8A-4147-A177-3AD203B41FA5}">
                      <a16:colId xmlns:a16="http://schemas.microsoft.com/office/drawing/2014/main" val="4254370028"/>
                    </a:ext>
                  </a:extLst>
                </a:gridCol>
                <a:gridCol w="762000">
                  <a:extLst>
                    <a:ext uri="{9D8B030D-6E8A-4147-A177-3AD203B41FA5}">
                      <a16:colId xmlns:a16="http://schemas.microsoft.com/office/drawing/2014/main" val="378237928"/>
                    </a:ext>
                  </a:extLst>
                </a:gridCol>
              </a:tblGrid>
              <a:tr h="171450">
                <a:tc>
                  <a:txBody>
                    <a:bodyPr/>
                    <a:lstStyle/>
                    <a:p>
                      <a:pPr algn="ctr" rtl="0" fontAlgn="ctr"/>
                      <a:r>
                        <a:rPr lang="fr-FR" sz="800" b="1" i="0" u="none" strike="noStrike" dirty="0">
                          <a:solidFill>
                            <a:srgbClr val="000000"/>
                          </a:solidFill>
                          <a:effectLst/>
                          <a:latin typeface="Calibri" panose="020F0502020204030204" pitchFamily="34" charset="0"/>
                        </a:rPr>
                        <a:t>nom</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1" i="0" u="none" strike="noStrike">
                          <a:solidFill>
                            <a:srgbClr val="000000"/>
                          </a:solidFill>
                          <a:effectLst/>
                          <a:latin typeface="Calibri" panose="020F0502020204030204" pitchFamily="34" charset="0"/>
                        </a:rPr>
                        <a:t>Mois</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1" i="0" u="none" strike="noStrike" dirty="0">
                          <a:solidFill>
                            <a:srgbClr val="000000"/>
                          </a:solidFill>
                          <a:effectLst/>
                          <a:latin typeface="Calibri" panose="020F0502020204030204" pitchFamily="34" charset="0"/>
                        </a:rPr>
                        <a:t>note</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704379954"/>
                  </a:ext>
                </a:extLst>
              </a:tr>
              <a:tr h="251175">
                <a:tc>
                  <a:txBody>
                    <a:bodyPr/>
                    <a:lstStyle/>
                    <a:p>
                      <a:pPr algn="ctr" rtl="0" fontAlgn="ctr"/>
                      <a:r>
                        <a:rPr lang="fr-FR" sz="800" b="0" i="0" u="none" strike="noStrike">
                          <a:solidFill>
                            <a:srgbClr val="000000"/>
                          </a:solidFill>
                          <a:effectLst/>
                          <a:latin typeface="Calibri" panose="020F0502020204030204" pitchFamily="34" charset="0"/>
                        </a:rPr>
                        <a:t>tata</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Janvier</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10</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891204855"/>
                  </a:ext>
                </a:extLst>
              </a:tr>
              <a:tr h="171450">
                <a:tc>
                  <a:txBody>
                    <a:bodyPr/>
                    <a:lstStyle/>
                    <a:p>
                      <a:pPr algn="ctr" rtl="0" fontAlgn="ctr"/>
                      <a:r>
                        <a:rPr lang="fr-FR" sz="800" b="0" i="0" u="none" strike="noStrike">
                          <a:solidFill>
                            <a:srgbClr val="000000"/>
                          </a:solidFill>
                          <a:effectLst/>
                          <a:latin typeface="Calibri" panose="020F0502020204030204" pitchFamily="34" charset="0"/>
                        </a:rPr>
                        <a:t>tata</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a:solidFill>
                            <a:srgbClr val="000000"/>
                          </a:solidFill>
                          <a:effectLst/>
                          <a:latin typeface="Calibri" panose="020F0502020204030204" pitchFamily="34" charset="0"/>
                        </a:rPr>
                        <a:t>Février</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dirty="0">
                          <a:solidFill>
                            <a:srgbClr val="000000"/>
                          </a:solidFill>
                          <a:effectLst/>
                          <a:latin typeface="Calibri" panose="020F0502020204030204" pitchFamily="34" charset="0"/>
                        </a:rPr>
                        <a:t>15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2934789506"/>
                  </a:ext>
                </a:extLst>
              </a:tr>
              <a:tr h="171450">
                <a:tc>
                  <a:txBody>
                    <a:bodyPr/>
                    <a:lstStyle/>
                    <a:p>
                      <a:pPr algn="ctr" rtl="0" fontAlgn="ctr"/>
                      <a:r>
                        <a:rPr lang="fr-FR" sz="800" b="0" i="0" u="none" strike="noStrike">
                          <a:solidFill>
                            <a:srgbClr val="000000"/>
                          </a:solidFill>
                          <a:effectLst/>
                          <a:latin typeface="Calibri" panose="020F0502020204030204" pitchFamily="34" charset="0"/>
                        </a:rPr>
                        <a:t>tata</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Mars</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12</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2670293743"/>
                  </a:ext>
                </a:extLst>
              </a:tr>
              <a:tr h="171450">
                <a:tc>
                  <a:txBody>
                    <a:bodyPr/>
                    <a:lstStyle/>
                    <a:p>
                      <a:pPr algn="ctr" rtl="0" fontAlgn="ctr"/>
                      <a:r>
                        <a:rPr lang="fr-FR" sz="800" b="0" i="0" u="none" strike="noStrike">
                          <a:solidFill>
                            <a:srgbClr val="000000"/>
                          </a:solidFill>
                          <a:effectLst/>
                          <a:latin typeface="Calibri" panose="020F0502020204030204" pitchFamily="34" charset="0"/>
                        </a:rPr>
                        <a:t>tata</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dirty="0">
                          <a:solidFill>
                            <a:srgbClr val="000000"/>
                          </a:solidFill>
                          <a:effectLst/>
                          <a:latin typeface="Calibri" panose="020F0502020204030204" pitchFamily="34" charset="0"/>
                        </a:rPr>
                        <a:t>Avril</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dirty="0">
                          <a:solidFill>
                            <a:srgbClr val="000000"/>
                          </a:solidFill>
                          <a:effectLst/>
                          <a:latin typeface="Calibri" panose="020F0502020204030204" pitchFamily="34" charset="0"/>
                        </a:rPr>
                        <a:t>3</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1156725696"/>
                  </a:ext>
                </a:extLst>
              </a:tr>
              <a:tr h="161925">
                <a:tc>
                  <a:txBody>
                    <a:bodyPr/>
                    <a:lstStyle/>
                    <a:p>
                      <a:pPr algn="ctr" rtl="0" fontAlgn="ctr"/>
                      <a:r>
                        <a:rPr lang="fr-FR" sz="800" b="0" i="0" u="none" strike="noStrike">
                          <a:solidFill>
                            <a:srgbClr val="000000"/>
                          </a:solidFill>
                          <a:effectLst/>
                          <a:latin typeface="Calibri" panose="020F0502020204030204" pitchFamily="34" charset="0"/>
                        </a:rPr>
                        <a:t>titi</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Janvier</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7</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1780780096"/>
                  </a:ext>
                </a:extLst>
              </a:tr>
              <a:tr h="171450">
                <a:tc>
                  <a:txBody>
                    <a:bodyPr/>
                    <a:lstStyle/>
                    <a:p>
                      <a:pPr algn="ctr" rtl="0" fontAlgn="ctr"/>
                      <a:r>
                        <a:rPr lang="fr-FR" sz="800" b="0" i="0" u="none" strike="noStrike">
                          <a:solidFill>
                            <a:srgbClr val="000000"/>
                          </a:solidFill>
                          <a:effectLst/>
                          <a:latin typeface="Calibri" panose="020F0502020204030204" pitchFamily="34" charset="0"/>
                        </a:rPr>
                        <a:t>titi</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a:solidFill>
                            <a:srgbClr val="000000"/>
                          </a:solidFill>
                          <a:effectLst/>
                          <a:latin typeface="Calibri" panose="020F0502020204030204" pitchFamily="34" charset="0"/>
                        </a:rPr>
                        <a:t>Février</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dirty="0">
                          <a:solidFill>
                            <a:srgbClr val="000000"/>
                          </a:solidFill>
                          <a:effectLst/>
                          <a:latin typeface="Calibri" panose="020F0502020204030204" pitchFamily="34" charset="0"/>
                        </a:rPr>
                        <a:t>6</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2804015575"/>
                  </a:ext>
                </a:extLst>
              </a:tr>
              <a:tr h="171450">
                <a:tc>
                  <a:txBody>
                    <a:bodyPr/>
                    <a:lstStyle/>
                    <a:p>
                      <a:pPr algn="ctr" rtl="0" fontAlgn="ctr"/>
                      <a:r>
                        <a:rPr lang="fr-FR" sz="800" b="0" i="0" u="none" strike="noStrike">
                          <a:solidFill>
                            <a:srgbClr val="000000"/>
                          </a:solidFill>
                          <a:effectLst/>
                          <a:latin typeface="Calibri" panose="020F0502020204030204" pitchFamily="34" charset="0"/>
                        </a:rPr>
                        <a:t>titi</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Mars</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dirty="0">
                          <a:solidFill>
                            <a:srgbClr val="000000"/>
                          </a:solidFill>
                          <a:effectLst/>
                          <a:latin typeface="Calibri" panose="020F0502020204030204" pitchFamily="34" charset="0"/>
                        </a:rPr>
                        <a:t>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4084155236"/>
                  </a:ext>
                </a:extLst>
              </a:tr>
              <a:tr h="171450">
                <a:tc>
                  <a:txBody>
                    <a:bodyPr/>
                    <a:lstStyle/>
                    <a:p>
                      <a:pPr algn="ctr" rtl="0" fontAlgn="ctr"/>
                      <a:r>
                        <a:rPr lang="fr-FR" sz="800" b="0" i="0" u="none" strike="noStrike">
                          <a:solidFill>
                            <a:srgbClr val="000000"/>
                          </a:solidFill>
                          <a:effectLst/>
                          <a:latin typeface="Calibri" panose="020F0502020204030204" pitchFamily="34" charset="0"/>
                        </a:rPr>
                        <a:t>titi</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dirty="0">
                          <a:solidFill>
                            <a:srgbClr val="000000"/>
                          </a:solidFill>
                          <a:effectLst/>
                          <a:latin typeface="Calibri" panose="020F0502020204030204" pitchFamily="34" charset="0"/>
                        </a:rPr>
                        <a:t>Avril</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467438156"/>
                  </a:ext>
                </a:extLst>
              </a:tr>
              <a:tr h="180975">
                <a:tc>
                  <a:txBody>
                    <a:bodyPr/>
                    <a:lstStyle/>
                    <a:p>
                      <a:pPr algn="ctr" rtl="0" fontAlgn="ctr"/>
                      <a:r>
                        <a:rPr lang="fr-FR" sz="800" b="0" i="0" u="none" strike="noStrike">
                          <a:solidFill>
                            <a:srgbClr val="000000"/>
                          </a:solidFill>
                          <a:effectLst/>
                          <a:latin typeface="Calibri" panose="020F0502020204030204" pitchFamily="34" charset="0"/>
                        </a:rPr>
                        <a:t>toto</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Janvier</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dirty="0">
                          <a:solidFill>
                            <a:srgbClr val="000000"/>
                          </a:solidFill>
                          <a:effectLst/>
                          <a:latin typeface="Calibri" panose="020F0502020204030204" pitchFamily="34" charset="0"/>
                        </a:rPr>
                        <a:t>15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1788150253"/>
                  </a:ext>
                </a:extLst>
              </a:tr>
              <a:tr h="171450">
                <a:tc>
                  <a:txBody>
                    <a:bodyPr/>
                    <a:lstStyle/>
                    <a:p>
                      <a:pPr algn="ctr" rtl="0" fontAlgn="ctr"/>
                      <a:r>
                        <a:rPr lang="fr-FR" sz="800" b="0" i="0" u="none" strike="noStrike">
                          <a:solidFill>
                            <a:srgbClr val="000000"/>
                          </a:solidFill>
                          <a:effectLst/>
                          <a:latin typeface="Calibri" panose="020F0502020204030204" pitchFamily="34" charset="0"/>
                        </a:rPr>
                        <a:t>toto</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a:solidFill>
                            <a:srgbClr val="000000"/>
                          </a:solidFill>
                          <a:effectLst/>
                          <a:latin typeface="Calibri" panose="020F0502020204030204" pitchFamily="34" charset="0"/>
                        </a:rPr>
                        <a:t>Février</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dirty="0">
                          <a:solidFill>
                            <a:srgbClr val="000000"/>
                          </a:solidFill>
                          <a:effectLst/>
                          <a:latin typeface="Calibri" panose="020F0502020204030204" pitchFamily="34" charset="0"/>
                        </a:rPr>
                        <a:t>13</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3599053887"/>
                  </a:ext>
                </a:extLst>
              </a:tr>
              <a:tr h="171450">
                <a:tc>
                  <a:txBody>
                    <a:bodyPr/>
                    <a:lstStyle/>
                    <a:p>
                      <a:pPr algn="ctr" rtl="0" fontAlgn="ctr"/>
                      <a:r>
                        <a:rPr lang="fr-FR" sz="800" b="0" i="0" u="none" strike="noStrike">
                          <a:solidFill>
                            <a:srgbClr val="000000"/>
                          </a:solidFill>
                          <a:effectLst/>
                          <a:latin typeface="Calibri" panose="020F0502020204030204" pitchFamily="34" charset="0"/>
                        </a:rPr>
                        <a:t>toto</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Mars</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dirty="0">
                          <a:solidFill>
                            <a:srgbClr val="000000"/>
                          </a:solidFill>
                          <a:effectLst/>
                          <a:latin typeface="Calibri" panose="020F0502020204030204" pitchFamily="34" charset="0"/>
                        </a:rPr>
                        <a:t>15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2753942251"/>
                  </a:ext>
                </a:extLst>
              </a:tr>
              <a:tr h="180975">
                <a:tc>
                  <a:txBody>
                    <a:bodyPr/>
                    <a:lstStyle/>
                    <a:p>
                      <a:pPr algn="ctr" rtl="0" fontAlgn="ctr"/>
                      <a:r>
                        <a:rPr lang="fr-FR" sz="800" b="0" i="0" u="none" strike="noStrike">
                          <a:solidFill>
                            <a:srgbClr val="000000"/>
                          </a:solidFill>
                          <a:effectLst/>
                          <a:latin typeface="Calibri" panose="020F0502020204030204" pitchFamily="34" charset="0"/>
                        </a:rPr>
                        <a:t>toto</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dirty="0">
                          <a:solidFill>
                            <a:srgbClr val="000000"/>
                          </a:solidFill>
                          <a:effectLst/>
                          <a:latin typeface="Calibri" panose="020F0502020204030204" pitchFamily="34" charset="0"/>
                        </a:rPr>
                        <a:t>Avril</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dirty="0">
                          <a:solidFill>
                            <a:srgbClr val="000000"/>
                          </a:solidFill>
                          <a:effectLst/>
                          <a:latin typeface="Calibri" panose="020F0502020204030204" pitchFamily="34" charset="0"/>
                        </a:rPr>
                        <a:t>19</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2288714249"/>
                  </a:ext>
                </a:extLst>
              </a:tr>
            </a:tbl>
          </a:graphicData>
        </a:graphic>
      </p:graphicFrame>
    </p:spTree>
    <p:extLst>
      <p:ext uri="{BB962C8B-B14F-4D97-AF65-F5344CB8AC3E}">
        <p14:creationId xmlns:p14="http://schemas.microsoft.com/office/powerpoint/2010/main" val="14395849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Empiler des colonnes</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73</a:t>
            </a:fld>
            <a:endParaRPr lang="fr-FR" dirty="0">
              <a:solidFill>
                <a:prstClr val="black">
                  <a:tint val="75000"/>
                </a:prstClr>
              </a:solidFill>
            </a:endParaRPr>
          </a:p>
        </p:txBody>
      </p:sp>
      <p:sp>
        <p:nvSpPr>
          <p:cNvPr id="6"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a:t>Attribuer des </a:t>
            </a:r>
            <a:r>
              <a:rPr lang="fr-FR" dirty="0" smtClean="0"/>
              <a:t>variables</a:t>
            </a:r>
            <a:endParaRPr lang="fr-FR" dirty="0"/>
          </a:p>
        </p:txBody>
      </p:sp>
      <p:sp>
        <p:nvSpPr>
          <p:cNvPr id="30" name="Rectangle 29"/>
          <p:cNvSpPr/>
          <p:nvPr/>
        </p:nvSpPr>
        <p:spPr>
          <a:xfrm rot="5400000">
            <a:off x="9466537" y="516537"/>
            <a:ext cx="1143000" cy="14504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2"/>
          <a:stretch>
            <a:fillRect/>
          </a:stretch>
        </p:blipFill>
        <p:spPr>
          <a:xfrm>
            <a:off x="118846" y="1393744"/>
            <a:ext cx="5998134" cy="3819600"/>
          </a:xfrm>
          <a:prstGeom prst="rect">
            <a:avLst/>
          </a:prstGeom>
          <a:ln>
            <a:solidFill>
              <a:schemeClr val="bg1">
                <a:lumMod val="50000"/>
              </a:schemeClr>
            </a:solidFill>
          </a:ln>
        </p:spPr>
      </p:pic>
      <p:graphicFrame>
        <p:nvGraphicFramePr>
          <p:cNvPr id="5" name="Tableau 4"/>
          <p:cNvGraphicFramePr>
            <a:graphicFrameLocks noGrp="1"/>
          </p:cNvGraphicFramePr>
          <p:nvPr>
            <p:extLst>
              <p:ext uri="{D42A27DB-BD31-4B8C-83A1-F6EECF244321}">
                <p14:modId xmlns:p14="http://schemas.microsoft.com/office/powerpoint/2010/main" val="4240036168"/>
              </p:ext>
            </p:extLst>
          </p:nvPr>
        </p:nvGraphicFramePr>
        <p:xfrm>
          <a:off x="6257924" y="1393744"/>
          <a:ext cx="5934075" cy="3819600"/>
        </p:xfrm>
        <a:graphic>
          <a:graphicData uri="http://schemas.openxmlformats.org/drawingml/2006/table">
            <a:tbl>
              <a:tblPr/>
              <a:tblGrid>
                <a:gridCol w="1466851">
                  <a:extLst>
                    <a:ext uri="{9D8B030D-6E8A-4147-A177-3AD203B41FA5}">
                      <a16:colId xmlns:a16="http://schemas.microsoft.com/office/drawing/2014/main" val="432373218"/>
                    </a:ext>
                  </a:extLst>
                </a:gridCol>
                <a:gridCol w="4467224">
                  <a:extLst>
                    <a:ext uri="{9D8B030D-6E8A-4147-A177-3AD203B41FA5}">
                      <a16:colId xmlns:a16="http://schemas.microsoft.com/office/drawing/2014/main" val="4200887002"/>
                    </a:ext>
                  </a:extLst>
                </a:gridCol>
              </a:tblGrid>
              <a:tr h="2593272">
                <a:tc>
                  <a:txBody>
                    <a:bodyPr/>
                    <a:lstStyle/>
                    <a:p>
                      <a:pPr algn="l"/>
                      <a:r>
                        <a:rPr lang="fr-FR" sz="1200" b="1" i="0" dirty="0">
                          <a:solidFill>
                            <a:schemeClr val="tx2"/>
                          </a:solidFill>
                          <a:effectLst/>
                        </a:rPr>
                        <a:t>Colonnes à empiler</a:t>
                      </a:r>
                      <a:endParaRPr lang="fr-FR" sz="1200" i="0" dirty="0">
                        <a:solidFill>
                          <a:schemeClr val="tx2"/>
                        </a:solidFill>
                        <a:effectLst/>
                      </a:endParaRPr>
                    </a:p>
                  </a:txBody>
                  <a:tcPr marL="51192" marR="51192" marT="25596" marB="25596">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fr-FR" sz="1200" i="0" dirty="0">
                          <a:solidFill>
                            <a:schemeClr val="tx2"/>
                          </a:solidFill>
                          <a:effectLst/>
                        </a:rPr>
                        <a:t>Chaque colonne que vous attribuez à cette fonction devient une ou plusieurs lignes de la table de sortie. Lorsque vous sélectionnez une ou plusieurs variables de groupe, ces variables sont utilisées pour segmenter chaque colonne en sous-colonnes, dont chacune est transformée en une ligne. Dans ce cas, une colonne est transposée dans un nombre de lignes égal au nombre de groupes définis par les variables de groupe.</a:t>
                      </a:r>
                    </a:p>
                    <a:p>
                      <a:pPr algn="l"/>
                      <a:r>
                        <a:rPr lang="fr-FR" sz="1200" i="0" dirty="0">
                          <a:solidFill>
                            <a:schemeClr val="tx2"/>
                          </a:solidFill>
                          <a:effectLst/>
                        </a:rPr>
                        <a:t>Vous devez attribuer au moins une colonne à la fonction </a:t>
                      </a:r>
                      <a:r>
                        <a:rPr lang="fr-FR" sz="1200" b="1" i="0" dirty="0">
                          <a:solidFill>
                            <a:schemeClr val="tx2"/>
                          </a:solidFill>
                          <a:effectLst/>
                        </a:rPr>
                        <a:t>Colonnes à empiler</a:t>
                      </a:r>
                      <a:r>
                        <a:rPr lang="fr-FR" sz="1200" i="0" dirty="0">
                          <a:solidFill>
                            <a:schemeClr val="tx2"/>
                          </a:solidFill>
                          <a:effectLst/>
                        </a:rPr>
                        <a:t>. Pour sélectionner une variable de groupe, attribuez une colonne à la fonction </a:t>
                      </a:r>
                      <a:r>
                        <a:rPr lang="fr-FR" sz="1200" b="1" i="0" dirty="0">
                          <a:solidFill>
                            <a:schemeClr val="tx2"/>
                          </a:solidFill>
                          <a:effectLst/>
                        </a:rPr>
                        <a:t>Grouper l'analyse par</a:t>
                      </a:r>
                      <a:r>
                        <a:rPr lang="fr-FR" sz="1200" i="0" dirty="0">
                          <a:solidFill>
                            <a:schemeClr val="tx2"/>
                          </a:solidFill>
                          <a:effectLst/>
                        </a:rPr>
                        <a:t>.</a:t>
                      </a:r>
                    </a:p>
                    <a:p>
                      <a:pPr algn="l"/>
                      <a:r>
                        <a:rPr lang="fr-FR" sz="1200" b="1" i="0" dirty="0">
                          <a:solidFill>
                            <a:schemeClr val="tx2"/>
                          </a:solidFill>
                          <a:effectLst/>
                        </a:rPr>
                        <a:t>Remarque :</a:t>
                      </a:r>
                      <a:r>
                        <a:rPr lang="fr-FR" sz="1200" i="0" dirty="0">
                          <a:solidFill>
                            <a:schemeClr val="tx2"/>
                          </a:solidFill>
                          <a:effectLst/>
                        </a:rPr>
                        <a:t> si vous n'attribuez pas de variables de groupe, la table d'entrée doit contenir une seule observation et chaque colonne devient une ligne de la table de sortie.</a:t>
                      </a:r>
                    </a:p>
                  </a:txBody>
                  <a:tcPr marL="51192" marR="51192" marT="25596" marB="25596">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99185974"/>
                  </a:ext>
                </a:extLst>
              </a:tr>
              <a:tr h="1226328">
                <a:tc>
                  <a:txBody>
                    <a:bodyPr/>
                    <a:lstStyle/>
                    <a:p>
                      <a:pPr algn="l"/>
                      <a:r>
                        <a:rPr lang="fr-FR" sz="1200" b="1" i="0">
                          <a:solidFill>
                            <a:schemeClr val="tx2"/>
                          </a:solidFill>
                          <a:effectLst/>
                        </a:rPr>
                        <a:t>Grouper l'analyse par</a:t>
                      </a:r>
                      <a:endParaRPr lang="fr-FR" sz="1200" i="0">
                        <a:solidFill>
                          <a:schemeClr val="tx2"/>
                        </a:solidFill>
                        <a:effectLst/>
                      </a:endParaRPr>
                    </a:p>
                  </a:txBody>
                  <a:tcPr marL="51192" marR="51192" marT="25596" marB="25596">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fr-FR" sz="1200" i="0" dirty="0">
                          <a:solidFill>
                            <a:schemeClr val="tx2"/>
                          </a:solidFill>
                          <a:effectLst/>
                        </a:rPr>
                        <a:t>Chaque variable que vous attribuez à cette fonction est utilisée pour segmenter les colonnes à empiler dans des sous-groupes qui sont transposés séparément. Chaque sous-groupe, défini par une combinaison unique de valeurs des variables de groupe, devient une ligne de la table de sortie. Chaque combinaison unique des valeurs de la variable de groupe n'existe qu'une fois</a:t>
                      </a:r>
                    </a:p>
                  </a:txBody>
                  <a:tcPr marL="51192" marR="51192" marT="25596" marB="25596">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06284965"/>
                  </a:ext>
                </a:extLst>
              </a:tr>
            </a:tbl>
          </a:graphicData>
        </a:graphic>
      </p:graphicFrame>
    </p:spTree>
    <p:extLst>
      <p:ext uri="{BB962C8B-B14F-4D97-AF65-F5344CB8AC3E}">
        <p14:creationId xmlns:p14="http://schemas.microsoft.com/office/powerpoint/2010/main" val="235225574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Empiler des colonnes</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74</a:t>
            </a:fld>
            <a:endParaRPr lang="fr-FR" dirty="0">
              <a:solidFill>
                <a:prstClr val="black">
                  <a:tint val="75000"/>
                </a:prstClr>
              </a:solidFill>
            </a:endParaRPr>
          </a:p>
        </p:txBody>
      </p:sp>
      <p:sp>
        <p:nvSpPr>
          <p:cNvPr id="6"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a:t>Définir les options des noms de colonne</a:t>
            </a:r>
          </a:p>
        </p:txBody>
      </p:sp>
      <p:sp>
        <p:nvSpPr>
          <p:cNvPr id="30" name="Rectangle 29"/>
          <p:cNvSpPr/>
          <p:nvPr/>
        </p:nvSpPr>
        <p:spPr>
          <a:xfrm rot="5400000">
            <a:off x="9466537" y="516537"/>
            <a:ext cx="1143000" cy="14504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p:cNvPicPr>
            <a:picLocks noChangeAspect="1"/>
          </p:cNvPicPr>
          <p:nvPr/>
        </p:nvPicPr>
        <p:blipFill>
          <a:blip r:embed="rId2"/>
          <a:stretch>
            <a:fillRect/>
          </a:stretch>
        </p:blipFill>
        <p:spPr>
          <a:xfrm>
            <a:off x="104514" y="1393744"/>
            <a:ext cx="6012466" cy="3819600"/>
          </a:xfrm>
          <a:prstGeom prst="rect">
            <a:avLst/>
          </a:prstGeom>
        </p:spPr>
      </p:pic>
      <p:graphicFrame>
        <p:nvGraphicFramePr>
          <p:cNvPr id="2" name="Tableau 1"/>
          <p:cNvGraphicFramePr>
            <a:graphicFrameLocks noGrp="1"/>
          </p:cNvGraphicFramePr>
          <p:nvPr>
            <p:extLst>
              <p:ext uri="{D42A27DB-BD31-4B8C-83A1-F6EECF244321}">
                <p14:modId xmlns:p14="http://schemas.microsoft.com/office/powerpoint/2010/main" val="2931818237"/>
              </p:ext>
            </p:extLst>
          </p:nvPr>
        </p:nvGraphicFramePr>
        <p:xfrm>
          <a:off x="6276975" y="1576628"/>
          <a:ext cx="5915025" cy="4169225"/>
        </p:xfrm>
        <a:graphic>
          <a:graphicData uri="http://schemas.openxmlformats.org/drawingml/2006/table">
            <a:tbl>
              <a:tblPr/>
              <a:tblGrid>
                <a:gridCol w="2009775">
                  <a:extLst>
                    <a:ext uri="{9D8B030D-6E8A-4147-A177-3AD203B41FA5}">
                      <a16:colId xmlns:a16="http://schemas.microsoft.com/office/drawing/2014/main" val="1911023674"/>
                    </a:ext>
                  </a:extLst>
                </a:gridCol>
                <a:gridCol w="3905250">
                  <a:extLst>
                    <a:ext uri="{9D8B030D-6E8A-4147-A177-3AD203B41FA5}">
                      <a16:colId xmlns:a16="http://schemas.microsoft.com/office/drawing/2014/main" val="1048346141"/>
                    </a:ext>
                  </a:extLst>
                </a:gridCol>
              </a:tblGrid>
              <a:tr h="1279760">
                <a:tc>
                  <a:txBody>
                    <a:bodyPr/>
                    <a:lstStyle/>
                    <a:p>
                      <a:pPr algn="l"/>
                      <a:r>
                        <a:rPr lang="fr-FR" sz="1200" b="1" i="0" dirty="0">
                          <a:solidFill>
                            <a:schemeClr val="tx2"/>
                          </a:solidFill>
                          <a:effectLst/>
                        </a:rPr>
                        <a:t>Indiquer un nom et un libellé pour la nouvelle colonne</a:t>
                      </a:r>
                      <a:endParaRPr lang="fr-FR" sz="1200" i="0" dirty="0">
                        <a:solidFill>
                          <a:schemeClr val="tx2"/>
                        </a:solidFill>
                        <a:effectLst/>
                      </a:endParaRPr>
                    </a:p>
                  </a:txBody>
                  <a:tcPr marL="30643" marR="30643" marT="15322" marB="15322">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fr-FR" sz="1200" i="0" dirty="0">
                          <a:solidFill>
                            <a:schemeClr val="tx2"/>
                          </a:solidFill>
                          <a:effectLst/>
                        </a:rPr>
                        <a:t>Vous créez une nouvelle colonne en transposant les valeurs d'une observation de la table d'entrée dans les valeurs d'une variable de la table de sortie. Pour indiquer un en-tête pour la colonne de sortie contenant ces valeurs transposées, saisissez un en-tête dans la zone </a:t>
                      </a:r>
                      <a:r>
                        <a:rPr lang="fr-FR" sz="1200" b="1" i="0" dirty="0">
                          <a:solidFill>
                            <a:schemeClr val="tx2"/>
                          </a:solidFill>
                          <a:effectLst/>
                        </a:rPr>
                        <a:t>Nom</a:t>
                      </a:r>
                      <a:r>
                        <a:rPr lang="fr-FR" sz="1200" i="0" dirty="0">
                          <a:solidFill>
                            <a:schemeClr val="tx2"/>
                          </a:solidFill>
                          <a:effectLst/>
                        </a:rPr>
                        <a:t> de la zone </a:t>
                      </a:r>
                      <a:r>
                        <a:rPr lang="fr-FR" sz="1200" b="1" i="0" dirty="0">
                          <a:solidFill>
                            <a:schemeClr val="tx2"/>
                          </a:solidFill>
                          <a:effectLst/>
                        </a:rPr>
                        <a:t>Nouvelle colonne de valeurs</a:t>
                      </a:r>
                      <a:r>
                        <a:rPr lang="fr-FR" sz="1200" i="0" dirty="0">
                          <a:solidFill>
                            <a:schemeClr val="tx2"/>
                          </a:solidFill>
                          <a:effectLst/>
                        </a:rPr>
                        <a:t>. Au départ, la zone </a:t>
                      </a:r>
                      <a:r>
                        <a:rPr lang="fr-FR" sz="1200" b="1" i="0" dirty="0">
                          <a:solidFill>
                            <a:schemeClr val="tx2"/>
                          </a:solidFill>
                          <a:effectLst/>
                        </a:rPr>
                        <a:t>Nom</a:t>
                      </a:r>
                      <a:r>
                        <a:rPr lang="fr-FR" sz="1200" i="0" dirty="0">
                          <a:solidFill>
                            <a:schemeClr val="tx2"/>
                          </a:solidFill>
                          <a:effectLst/>
                        </a:rPr>
                        <a:t> contient l'en-tête par défaut, Valeurs empilées</a:t>
                      </a:r>
                      <a:r>
                        <a:rPr lang="fr-FR" sz="1200" i="0" dirty="0" smtClean="0">
                          <a:solidFill>
                            <a:schemeClr val="tx2"/>
                          </a:solidFill>
                          <a:effectLst/>
                        </a:rPr>
                        <a:t>.</a:t>
                      </a:r>
                      <a:endParaRPr lang="fr-FR" sz="1200" i="0" dirty="0">
                        <a:solidFill>
                          <a:schemeClr val="tx2"/>
                        </a:solidFill>
                        <a:effectLst/>
                      </a:endParaRPr>
                    </a:p>
                  </a:txBody>
                  <a:tcPr marL="30643" marR="30643" marT="15322" marB="15322">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52738079"/>
                  </a:ext>
                </a:extLst>
              </a:tr>
              <a:tr h="1279760">
                <a:tc>
                  <a:txBody>
                    <a:bodyPr/>
                    <a:lstStyle/>
                    <a:p>
                      <a:pPr algn="l"/>
                      <a:r>
                        <a:rPr lang="fr-FR" sz="1200" b="1" i="0">
                          <a:solidFill>
                            <a:schemeClr val="tx2"/>
                          </a:solidFill>
                          <a:effectLst/>
                        </a:rPr>
                        <a:t>Indiquer un nom et un libellé pour la colonne dérivée</a:t>
                      </a:r>
                      <a:endParaRPr lang="fr-FR" sz="1200" i="0">
                        <a:solidFill>
                          <a:schemeClr val="tx2"/>
                        </a:solidFill>
                        <a:effectLst/>
                      </a:endParaRPr>
                    </a:p>
                  </a:txBody>
                  <a:tcPr marL="30643" marR="30643" marT="15322" marB="15322">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fr-FR" sz="1200" i="0" dirty="0">
                          <a:solidFill>
                            <a:schemeClr val="tx2"/>
                          </a:solidFill>
                          <a:effectLst/>
                        </a:rPr>
                        <a:t>Chaque ligne de la table de sortie contient le nom de la variable de la table d'entrée qui est transposée pour créer l'observation en cours. Afin d'indiquer un en-tête pour la colonne de sortie contenant ces noms de variables, saisissez l'en-tête dans la zone </a:t>
                      </a:r>
                      <a:r>
                        <a:rPr lang="fr-FR" sz="1200" b="1" i="0" dirty="0">
                          <a:solidFill>
                            <a:schemeClr val="tx2"/>
                          </a:solidFill>
                          <a:effectLst/>
                        </a:rPr>
                        <a:t>Nom</a:t>
                      </a:r>
                      <a:r>
                        <a:rPr lang="fr-FR" sz="1200" i="0" dirty="0">
                          <a:solidFill>
                            <a:schemeClr val="tx2"/>
                          </a:solidFill>
                          <a:effectLst/>
                        </a:rPr>
                        <a:t> de la zone </a:t>
                      </a:r>
                      <a:r>
                        <a:rPr lang="fr-FR" sz="1200" b="1" i="0" dirty="0">
                          <a:solidFill>
                            <a:schemeClr val="tx2"/>
                          </a:solidFill>
                          <a:effectLst/>
                        </a:rPr>
                        <a:t>Colonne dérivée</a:t>
                      </a:r>
                      <a:r>
                        <a:rPr lang="fr-FR" sz="1200" i="0" dirty="0">
                          <a:solidFill>
                            <a:schemeClr val="tx2"/>
                          </a:solidFill>
                          <a:effectLst/>
                        </a:rPr>
                        <a:t>. Au départ, la zone </a:t>
                      </a:r>
                      <a:r>
                        <a:rPr lang="fr-FR" sz="1200" b="1" i="0" dirty="0">
                          <a:solidFill>
                            <a:schemeClr val="tx2"/>
                          </a:solidFill>
                          <a:effectLst/>
                        </a:rPr>
                        <a:t>Nom</a:t>
                      </a:r>
                      <a:r>
                        <a:rPr lang="fr-FR" sz="1200" i="0" dirty="0">
                          <a:solidFill>
                            <a:schemeClr val="tx2"/>
                          </a:solidFill>
                          <a:effectLst/>
                        </a:rPr>
                        <a:t> contient l'en-tête par défaut, Source de la valeur</a:t>
                      </a:r>
                      <a:r>
                        <a:rPr lang="fr-FR" sz="1200" i="0" dirty="0" smtClean="0">
                          <a:solidFill>
                            <a:schemeClr val="tx2"/>
                          </a:solidFill>
                          <a:effectLst/>
                        </a:rPr>
                        <a:t>.</a:t>
                      </a:r>
                      <a:endParaRPr lang="fr-FR" sz="1200" i="0" dirty="0">
                        <a:solidFill>
                          <a:schemeClr val="tx2"/>
                        </a:solidFill>
                        <a:effectLst/>
                      </a:endParaRPr>
                    </a:p>
                  </a:txBody>
                  <a:tcPr marL="30643" marR="30643" marT="15322" marB="15322">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26511030"/>
                  </a:ext>
                </a:extLst>
              </a:tr>
              <a:tr h="1547617">
                <a:tc>
                  <a:txBody>
                    <a:bodyPr/>
                    <a:lstStyle/>
                    <a:p>
                      <a:pPr algn="l"/>
                      <a:r>
                        <a:rPr lang="fr-FR" sz="1200" b="1" i="0">
                          <a:solidFill>
                            <a:schemeClr val="tx2"/>
                          </a:solidFill>
                          <a:effectLst/>
                        </a:rPr>
                        <a:t>Indiquer un nom et un libellé pour la colonne Description</a:t>
                      </a:r>
                      <a:endParaRPr lang="fr-FR" sz="1200" i="0">
                        <a:solidFill>
                          <a:schemeClr val="tx2"/>
                        </a:solidFill>
                        <a:effectLst/>
                      </a:endParaRPr>
                    </a:p>
                  </a:txBody>
                  <a:tcPr marL="30643" marR="30643" marT="15322" marB="15322">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fr-FR" sz="1200" i="0" dirty="0">
                          <a:solidFill>
                            <a:schemeClr val="tx2"/>
                          </a:solidFill>
                          <a:effectLst/>
                        </a:rPr>
                        <a:t>Chaque ligne de la table de sortie contient le libellé de la variable de la table d'entrée à laquelle les valeurs de cette sortie appartiennent. Afin d'indiquer un en-tête pour la colonne de sortie contenant ces noms de variables, saisissez l'en-tête dans la zone </a:t>
                      </a:r>
                      <a:r>
                        <a:rPr lang="fr-FR" sz="1200" b="1" i="0" dirty="0">
                          <a:solidFill>
                            <a:schemeClr val="tx2"/>
                          </a:solidFill>
                          <a:effectLst/>
                        </a:rPr>
                        <a:t>Nom</a:t>
                      </a:r>
                      <a:r>
                        <a:rPr lang="fr-FR" sz="1200" i="0" dirty="0">
                          <a:solidFill>
                            <a:schemeClr val="tx2"/>
                          </a:solidFill>
                          <a:effectLst/>
                        </a:rPr>
                        <a:t> de la zone </a:t>
                      </a:r>
                      <a:r>
                        <a:rPr lang="fr-FR" sz="1200" b="1" i="0" dirty="0">
                          <a:solidFill>
                            <a:schemeClr val="tx2"/>
                          </a:solidFill>
                          <a:effectLst/>
                        </a:rPr>
                        <a:t>Colonne Description</a:t>
                      </a:r>
                      <a:r>
                        <a:rPr lang="fr-FR" sz="1200" i="0" dirty="0">
                          <a:solidFill>
                            <a:schemeClr val="tx2"/>
                          </a:solidFill>
                          <a:effectLst/>
                        </a:rPr>
                        <a:t>. Au départ, la zone </a:t>
                      </a:r>
                      <a:r>
                        <a:rPr lang="fr-FR" sz="1200" b="1" i="0" dirty="0">
                          <a:solidFill>
                            <a:schemeClr val="tx2"/>
                          </a:solidFill>
                          <a:effectLst/>
                        </a:rPr>
                        <a:t>Nom</a:t>
                      </a:r>
                      <a:r>
                        <a:rPr lang="fr-FR" sz="1200" i="0" dirty="0">
                          <a:solidFill>
                            <a:schemeClr val="tx2"/>
                          </a:solidFill>
                          <a:effectLst/>
                        </a:rPr>
                        <a:t> contient l'en-tête par défaut, Description de la </a:t>
                      </a:r>
                      <a:r>
                        <a:rPr lang="fr-FR" sz="1200" i="0" dirty="0" smtClean="0">
                          <a:solidFill>
                            <a:schemeClr val="tx2"/>
                          </a:solidFill>
                          <a:effectLst/>
                        </a:rPr>
                        <a:t>valeur.</a:t>
                      </a:r>
                      <a:endParaRPr lang="fr-FR" sz="1200" i="0" dirty="0">
                        <a:solidFill>
                          <a:schemeClr val="tx2"/>
                        </a:solidFill>
                        <a:effectLst/>
                      </a:endParaRPr>
                    </a:p>
                  </a:txBody>
                  <a:tcPr marL="30643" marR="30643" marT="15322" marB="15322">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14265753"/>
                  </a:ext>
                </a:extLst>
              </a:tr>
            </a:tbl>
          </a:graphicData>
        </a:graphic>
      </p:graphicFrame>
      <p:sp>
        <p:nvSpPr>
          <p:cNvPr id="7" name="Rectangle 6"/>
          <p:cNvSpPr/>
          <p:nvPr/>
        </p:nvSpPr>
        <p:spPr>
          <a:xfrm>
            <a:off x="8021027" y="6093299"/>
            <a:ext cx="3439083" cy="276999"/>
          </a:xfrm>
          <a:prstGeom prst="rect">
            <a:avLst/>
          </a:prstGeom>
        </p:spPr>
        <p:txBody>
          <a:bodyPr wrap="none">
            <a:spAutoFit/>
          </a:bodyPr>
          <a:lstStyle/>
          <a:p>
            <a:r>
              <a:rPr lang="fr-FR" sz="1200" dirty="0" smtClean="0"/>
              <a:t>La libellé </a:t>
            </a:r>
            <a:r>
              <a:rPr lang="fr-FR" sz="1200" dirty="0"/>
              <a:t>peut comporter 256 caractères maximum. </a:t>
            </a:r>
          </a:p>
        </p:txBody>
      </p:sp>
      <p:pic>
        <p:nvPicPr>
          <p:cNvPr id="11" name="Image 10"/>
          <p:cNvPicPr>
            <a:picLocks noChangeAspect="1"/>
          </p:cNvPicPr>
          <p:nvPr/>
        </p:nvPicPr>
        <p:blipFill rotWithShape="1">
          <a:blip r:embed="rId3"/>
          <a:srcRect r="2422"/>
          <a:stretch/>
        </p:blipFill>
        <p:spPr>
          <a:xfrm>
            <a:off x="7630099" y="6067540"/>
            <a:ext cx="390928" cy="328516"/>
          </a:xfrm>
          <a:prstGeom prst="rect">
            <a:avLst/>
          </a:prstGeom>
        </p:spPr>
      </p:pic>
    </p:spTree>
    <p:extLst>
      <p:ext uri="{BB962C8B-B14F-4D97-AF65-F5344CB8AC3E}">
        <p14:creationId xmlns:p14="http://schemas.microsoft.com/office/powerpoint/2010/main" val="12209678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Transposer</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75</a:t>
            </a:fld>
            <a:endParaRPr lang="fr-FR" dirty="0">
              <a:solidFill>
                <a:prstClr val="black">
                  <a:tint val="75000"/>
                </a:prstClr>
              </a:solidFill>
            </a:endParaRPr>
          </a:p>
        </p:txBody>
      </p:sp>
      <p:sp>
        <p:nvSpPr>
          <p:cNvPr id="6"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smtClean="0"/>
              <a:t>Description</a:t>
            </a:r>
            <a:endParaRPr lang="fr-FR" dirty="0"/>
          </a:p>
        </p:txBody>
      </p:sp>
      <p:sp>
        <p:nvSpPr>
          <p:cNvPr id="30" name="Rectangle 29"/>
          <p:cNvSpPr/>
          <p:nvPr/>
        </p:nvSpPr>
        <p:spPr>
          <a:xfrm rot="5400000">
            <a:off x="9466537" y="516537"/>
            <a:ext cx="1143000" cy="14504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contenu 4"/>
          <p:cNvSpPr>
            <a:spLocks noGrp="1"/>
          </p:cNvSpPr>
          <p:nvPr>
            <p:ph idx="1"/>
          </p:nvPr>
        </p:nvSpPr>
        <p:spPr>
          <a:xfrm>
            <a:off x="152400" y="1172419"/>
            <a:ext cx="11372850" cy="745460"/>
          </a:xfrm>
          <a:prstGeom prst="rect">
            <a:avLst/>
          </a:prstGeom>
        </p:spPr>
        <p:txBody>
          <a:bodyPr vert="horz" lIns="91440" tIns="45720" rIns="91440" bIns="45720" rtlCol="0">
            <a:noAutofit/>
          </a:bodyPr>
          <a:lstStyle/>
          <a:p>
            <a:pPr marL="57156" indent="-285750"/>
            <a:r>
              <a:rPr lang="fr-FR" sz="1600" dirty="0"/>
              <a:t>La tâche </a:t>
            </a:r>
            <a:r>
              <a:rPr lang="fr-FR" sz="1600" b="1" dirty="0"/>
              <a:t>Transposer</a:t>
            </a:r>
            <a:r>
              <a:rPr lang="fr-FR" sz="1600" dirty="0"/>
              <a:t> transforme les colonnes sélectionnées d'une table </a:t>
            </a:r>
            <a:r>
              <a:rPr lang="fr-FR" sz="1600" dirty="0" smtClean="0"/>
              <a:t>en lignes. </a:t>
            </a:r>
            <a:r>
              <a:rPr lang="fr-FR" sz="1600" dirty="0"/>
              <a:t>Si vous n'utilisez pas de variables de groupe, chaque colonne sélectionnée devient une seule ligne. Si vous utilisez des variables de groupe, les colonnes sélectionnées sont divisées en sous-colonnes basées sur les valeurs des variables de groupe, et chaque sous-colonne devient une ligne de la table de sortie.</a:t>
            </a:r>
          </a:p>
        </p:txBody>
      </p:sp>
      <p:sp>
        <p:nvSpPr>
          <p:cNvPr id="8" name="Flèche courbée vers le haut 7"/>
          <p:cNvSpPr/>
          <p:nvPr/>
        </p:nvSpPr>
        <p:spPr>
          <a:xfrm>
            <a:off x="4669179" y="3979977"/>
            <a:ext cx="2126005" cy="71282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graphicFrame>
        <p:nvGraphicFramePr>
          <p:cNvPr id="12" name="Tableau 11"/>
          <p:cNvGraphicFramePr>
            <a:graphicFrameLocks noGrp="1"/>
          </p:cNvGraphicFramePr>
          <p:nvPr/>
        </p:nvGraphicFramePr>
        <p:xfrm>
          <a:off x="411504" y="2911125"/>
          <a:ext cx="4257675" cy="964224"/>
        </p:xfrm>
        <a:graphic>
          <a:graphicData uri="http://schemas.openxmlformats.org/drawingml/2006/table">
            <a:tbl>
              <a:tblPr firstRow="1" bandRow="1"/>
              <a:tblGrid>
                <a:gridCol w="851535">
                  <a:extLst>
                    <a:ext uri="{9D8B030D-6E8A-4147-A177-3AD203B41FA5}">
                      <a16:colId xmlns:a16="http://schemas.microsoft.com/office/drawing/2014/main" val="2758290454"/>
                    </a:ext>
                  </a:extLst>
                </a:gridCol>
                <a:gridCol w="851535">
                  <a:extLst>
                    <a:ext uri="{9D8B030D-6E8A-4147-A177-3AD203B41FA5}">
                      <a16:colId xmlns:a16="http://schemas.microsoft.com/office/drawing/2014/main" val="2998554814"/>
                    </a:ext>
                  </a:extLst>
                </a:gridCol>
                <a:gridCol w="851535">
                  <a:extLst>
                    <a:ext uri="{9D8B030D-6E8A-4147-A177-3AD203B41FA5}">
                      <a16:colId xmlns:a16="http://schemas.microsoft.com/office/drawing/2014/main" val="4147366921"/>
                    </a:ext>
                  </a:extLst>
                </a:gridCol>
                <a:gridCol w="851535">
                  <a:extLst>
                    <a:ext uri="{9D8B030D-6E8A-4147-A177-3AD203B41FA5}">
                      <a16:colId xmlns:a16="http://schemas.microsoft.com/office/drawing/2014/main" val="4014875232"/>
                    </a:ext>
                  </a:extLst>
                </a:gridCol>
                <a:gridCol w="851535">
                  <a:extLst>
                    <a:ext uri="{9D8B030D-6E8A-4147-A177-3AD203B41FA5}">
                      <a16:colId xmlns:a16="http://schemas.microsoft.com/office/drawing/2014/main" val="2589630459"/>
                    </a:ext>
                  </a:extLst>
                </a:gridCol>
              </a:tblGrid>
              <a:tr h="237754">
                <a:tc>
                  <a:txBody>
                    <a:bodyPr/>
                    <a:lstStyle/>
                    <a:p>
                      <a:pPr algn="ctr" rtl="0" fontAlgn="ctr"/>
                      <a:r>
                        <a:rPr lang="fr-FR" sz="800" b="1" i="0" u="none" strike="noStrike" dirty="0">
                          <a:solidFill>
                            <a:srgbClr val="000000"/>
                          </a:solidFill>
                          <a:effectLst/>
                          <a:latin typeface="Calibri" panose="020F0502020204030204" pitchFamily="34" charset="0"/>
                        </a:rPr>
                        <a:t>nom</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1" i="0" u="none" strike="noStrike">
                          <a:solidFill>
                            <a:srgbClr val="000000"/>
                          </a:solidFill>
                          <a:effectLst/>
                          <a:latin typeface="Calibri" panose="020F0502020204030204" pitchFamily="34" charset="0"/>
                        </a:rPr>
                        <a:t>Janvier</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1" i="0" u="none" strike="noStrike">
                          <a:solidFill>
                            <a:srgbClr val="000000"/>
                          </a:solidFill>
                          <a:effectLst/>
                          <a:latin typeface="Calibri" panose="020F0502020204030204" pitchFamily="34" charset="0"/>
                        </a:rPr>
                        <a:t>Février</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1" i="0" u="none" strike="noStrike">
                          <a:solidFill>
                            <a:srgbClr val="000000"/>
                          </a:solidFill>
                          <a:effectLst/>
                          <a:latin typeface="Calibri" panose="020F0502020204030204" pitchFamily="34" charset="0"/>
                        </a:rPr>
                        <a:t>Mars</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1" i="0" u="none" strike="noStrike" dirty="0">
                          <a:solidFill>
                            <a:srgbClr val="000000"/>
                          </a:solidFill>
                          <a:effectLst/>
                          <a:latin typeface="Calibri" panose="020F0502020204030204" pitchFamily="34" charset="0"/>
                        </a:rPr>
                        <a:t>Avril</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3615838803"/>
                  </a:ext>
                </a:extLst>
              </a:tr>
              <a:tr h="250962">
                <a:tc>
                  <a:txBody>
                    <a:bodyPr/>
                    <a:lstStyle/>
                    <a:p>
                      <a:pPr algn="ctr" rtl="0" fontAlgn="ctr"/>
                      <a:r>
                        <a:rPr lang="fr-FR" sz="800" b="0" i="0" u="none" strike="noStrike">
                          <a:solidFill>
                            <a:srgbClr val="000000"/>
                          </a:solidFill>
                          <a:effectLst/>
                          <a:latin typeface="Calibri" panose="020F0502020204030204" pitchFamily="34" charset="0"/>
                        </a:rPr>
                        <a:t>tata</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10</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dirty="0">
                          <a:solidFill>
                            <a:srgbClr val="000000"/>
                          </a:solidFill>
                          <a:effectLst/>
                          <a:latin typeface="Calibri" panose="020F0502020204030204" pitchFamily="34" charset="0"/>
                        </a:rPr>
                        <a:t>15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12</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1659912267"/>
                  </a:ext>
                </a:extLst>
              </a:tr>
              <a:tr h="237754">
                <a:tc>
                  <a:txBody>
                    <a:bodyPr/>
                    <a:lstStyle/>
                    <a:p>
                      <a:pPr algn="ctr" rtl="0" fontAlgn="ctr"/>
                      <a:r>
                        <a:rPr lang="fr-FR" sz="800" b="0" i="0" u="none" strike="noStrike">
                          <a:solidFill>
                            <a:srgbClr val="000000"/>
                          </a:solidFill>
                          <a:effectLst/>
                          <a:latin typeface="Calibri" panose="020F0502020204030204" pitchFamily="34" charset="0"/>
                        </a:rPr>
                        <a:t>titi</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a:solidFill>
                            <a:srgbClr val="000000"/>
                          </a:solidFill>
                          <a:effectLst/>
                          <a:latin typeface="Calibri" panose="020F0502020204030204" pitchFamily="34" charset="0"/>
                        </a:rPr>
                        <a:t>7</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a:solidFill>
                            <a:srgbClr val="000000"/>
                          </a:solidFill>
                          <a:effectLst/>
                          <a:latin typeface="Calibri" panose="020F0502020204030204" pitchFamily="34" charset="0"/>
                        </a:rPr>
                        <a:t>6</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a:solidFill>
                            <a:srgbClr val="000000"/>
                          </a:solidFill>
                          <a:effectLst/>
                          <a:latin typeface="Calibri" panose="020F0502020204030204" pitchFamily="34" charset="0"/>
                        </a:rPr>
                        <a:t>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dirty="0">
                          <a:solidFill>
                            <a:srgbClr val="000000"/>
                          </a:solidFill>
                          <a:effectLst/>
                          <a:latin typeface="Calibri" panose="020F0502020204030204" pitchFamily="34" charset="0"/>
                        </a:rPr>
                        <a:t>4</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3097868234"/>
                  </a:ext>
                </a:extLst>
              </a:tr>
              <a:tr h="237754">
                <a:tc>
                  <a:txBody>
                    <a:bodyPr/>
                    <a:lstStyle/>
                    <a:p>
                      <a:pPr algn="ctr" rtl="0" fontAlgn="ctr"/>
                      <a:r>
                        <a:rPr lang="fr-FR" sz="800" b="0" i="0" u="none" strike="noStrike">
                          <a:solidFill>
                            <a:srgbClr val="000000"/>
                          </a:solidFill>
                          <a:effectLst/>
                          <a:latin typeface="Calibri" panose="020F0502020204030204" pitchFamily="34" charset="0"/>
                        </a:rPr>
                        <a:t>toto</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15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13</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15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dirty="0">
                          <a:solidFill>
                            <a:srgbClr val="000000"/>
                          </a:solidFill>
                          <a:effectLst/>
                          <a:latin typeface="Calibri" panose="020F0502020204030204" pitchFamily="34" charset="0"/>
                        </a:rPr>
                        <a:t>19</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3540686986"/>
                  </a:ext>
                </a:extLst>
              </a:tr>
            </a:tbl>
          </a:graphicData>
        </a:graphic>
      </p:graphicFrame>
      <p:graphicFrame>
        <p:nvGraphicFramePr>
          <p:cNvPr id="7" name="Tableau 6"/>
          <p:cNvGraphicFramePr>
            <a:graphicFrameLocks noGrp="1"/>
          </p:cNvGraphicFramePr>
          <p:nvPr>
            <p:extLst>
              <p:ext uri="{D42A27DB-BD31-4B8C-83A1-F6EECF244321}">
                <p14:modId xmlns:p14="http://schemas.microsoft.com/office/powerpoint/2010/main" val="3442711156"/>
              </p:ext>
            </p:extLst>
          </p:nvPr>
        </p:nvGraphicFramePr>
        <p:xfrm>
          <a:off x="6562724" y="2666999"/>
          <a:ext cx="4410076" cy="1245689"/>
        </p:xfrm>
        <a:graphic>
          <a:graphicData uri="http://schemas.openxmlformats.org/drawingml/2006/table">
            <a:tbl>
              <a:tblPr firstRow="1" bandRow="1"/>
              <a:tblGrid>
                <a:gridCol w="1102519">
                  <a:extLst>
                    <a:ext uri="{9D8B030D-6E8A-4147-A177-3AD203B41FA5}">
                      <a16:colId xmlns:a16="http://schemas.microsoft.com/office/drawing/2014/main" val="4051789217"/>
                    </a:ext>
                  </a:extLst>
                </a:gridCol>
                <a:gridCol w="1102519">
                  <a:extLst>
                    <a:ext uri="{9D8B030D-6E8A-4147-A177-3AD203B41FA5}">
                      <a16:colId xmlns:a16="http://schemas.microsoft.com/office/drawing/2014/main" val="1655748371"/>
                    </a:ext>
                  </a:extLst>
                </a:gridCol>
                <a:gridCol w="1102519">
                  <a:extLst>
                    <a:ext uri="{9D8B030D-6E8A-4147-A177-3AD203B41FA5}">
                      <a16:colId xmlns:a16="http://schemas.microsoft.com/office/drawing/2014/main" val="2144447924"/>
                    </a:ext>
                  </a:extLst>
                </a:gridCol>
                <a:gridCol w="1102519">
                  <a:extLst>
                    <a:ext uri="{9D8B030D-6E8A-4147-A177-3AD203B41FA5}">
                      <a16:colId xmlns:a16="http://schemas.microsoft.com/office/drawing/2014/main" val="1154951287"/>
                    </a:ext>
                  </a:extLst>
                </a:gridCol>
              </a:tblGrid>
              <a:tr h="246400">
                <a:tc>
                  <a:txBody>
                    <a:bodyPr/>
                    <a:lstStyle/>
                    <a:p>
                      <a:pPr algn="ctr" rtl="0" fontAlgn="ctr"/>
                      <a:r>
                        <a:rPr lang="fr-FR" sz="800" b="1" i="0" u="none" strike="noStrike">
                          <a:solidFill>
                            <a:srgbClr val="000000"/>
                          </a:solidFill>
                          <a:effectLst/>
                          <a:latin typeface="Calibri" panose="020F0502020204030204" pitchFamily="34" charset="0"/>
                        </a:rPr>
                        <a:t>Mois</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1" i="0" u="none" strike="noStrike">
                          <a:solidFill>
                            <a:srgbClr val="000000"/>
                          </a:solidFill>
                          <a:effectLst/>
                          <a:latin typeface="Calibri" panose="020F0502020204030204" pitchFamily="34" charset="0"/>
                        </a:rPr>
                        <a:t>tata</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1" i="0" u="none" strike="noStrike">
                          <a:solidFill>
                            <a:srgbClr val="000000"/>
                          </a:solidFill>
                          <a:effectLst/>
                          <a:latin typeface="Calibri" panose="020F0502020204030204" pitchFamily="34" charset="0"/>
                        </a:rPr>
                        <a:t>titi</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1" i="0" u="none" strike="noStrike" dirty="0">
                          <a:solidFill>
                            <a:srgbClr val="000000"/>
                          </a:solidFill>
                          <a:effectLst/>
                          <a:latin typeface="Calibri" panose="020F0502020204030204" pitchFamily="34" charset="0"/>
                        </a:rPr>
                        <a:t>toto</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880473470"/>
                  </a:ext>
                </a:extLst>
              </a:tr>
              <a:tr h="260089">
                <a:tc>
                  <a:txBody>
                    <a:bodyPr/>
                    <a:lstStyle/>
                    <a:p>
                      <a:pPr algn="ctr" rtl="0" fontAlgn="ctr"/>
                      <a:r>
                        <a:rPr lang="fr-FR" sz="800" b="0" i="0" u="none" strike="noStrike">
                          <a:solidFill>
                            <a:srgbClr val="000000"/>
                          </a:solidFill>
                          <a:effectLst/>
                          <a:latin typeface="Calibri" panose="020F0502020204030204" pitchFamily="34" charset="0"/>
                        </a:rPr>
                        <a:t>Janvier</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10</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7</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15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905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1452850482"/>
                  </a:ext>
                </a:extLst>
              </a:tr>
              <a:tr h="246400">
                <a:tc>
                  <a:txBody>
                    <a:bodyPr/>
                    <a:lstStyle/>
                    <a:p>
                      <a:pPr algn="ctr" rtl="0" fontAlgn="ctr"/>
                      <a:r>
                        <a:rPr lang="fr-FR" sz="800" b="0" i="0" u="none" strike="noStrike">
                          <a:solidFill>
                            <a:srgbClr val="000000"/>
                          </a:solidFill>
                          <a:effectLst/>
                          <a:latin typeface="Calibri" panose="020F0502020204030204" pitchFamily="34" charset="0"/>
                        </a:rPr>
                        <a:t>Février</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a:solidFill>
                            <a:srgbClr val="000000"/>
                          </a:solidFill>
                          <a:effectLst/>
                          <a:latin typeface="Calibri" panose="020F0502020204030204" pitchFamily="34" charset="0"/>
                        </a:rPr>
                        <a:t>15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a:solidFill>
                            <a:srgbClr val="000000"/>
                          </a:solidFill>
                          <a:effectLst/>
                          <a:latin typeface="Calibri" panose="020F0502020204030204" pitchFamily="34" charset="0"/>
                        </a:rPr>
                        <a:t>6</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tc>
                  <a:txBody>
                    <a:bodyPr/>
                    <a:lstStyle/>
                    <a:p>
                      <a:pPr algn="ctr" rtl="0" fontAlgn="ctr"/>
                      <a:r>
                        <a:rPr lang="fr-FR" sz="800" b="0" i="0" u="none" strike="noStrike" dirty="0">
                          <a:solidFill>
                            <a:srgbClr val="000000"/>
                          </a:solidFill>
                          <a:effectLst/>
                          <a:latin typeface="Calibri" panose="020F0502020204030204" pitchFamily="34" charset="0"/>
                        </a:rPr>
                        <a:t>13</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2850207779"/>
                  </a:ext>
                </a:extLst>
              </a:tr>
              <a:tr h="246400">
                <a:tc>
                  <a:txBody>
                    <a:bodyPr/>
                    <a:lstStyle/>
                    <a:p>
                      <a:pPr algn="ctr" rtl="0" fontAlgn="ctr"/>
                      <a:r>
                        <a:rPr lang="fr-FR" sz="800" b="0" i="0" u="none" strike="noStrike">
                          <a:solidFill>
                            <a:srgbClr val="000000"/>
                          </a:solidFill>
                          <a:effectLst/>
                          <a:latin typeface="Calibri" panose="020F0502020204030204" pitchFamily="34" charset="0"/>
                        </a:rPr>
                        <a:t>Mars</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12</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tc>
                  <a:txBody>
                    <a:bodyPr/>
                    <a:lstStyle/>
                    <a:p>
                      <a:pPr algn="ctr" rtl="0" fontAlgn="ctr"/>
                      <a:r>
                        <a:rPr lang="fr-FR" sz="800" b="0" i="0" u="none" strike="noStrike">
                          <a:solidFill>
                            <a:srgbClr val="000000"/>
                          </a:solidFill>
                          <a:effectLst/>
                          <a:latin typeface="Calibri" panose="020F0502020204030204" pitchFamily="34" charset="0"/>
                        </a:rPr>
                        <a:t>15</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EAEFF7"/>
                    </a:solidFill>
                  </a:tcPr>
                </a:tc>
                <a:extLst>
                  <a:ext uri="{0D108BD9-81ED-4DB2-BD59-A6C34878D82A}">
                    <a16:rowId xmlns:a16="http://schemas.microsoft.com/office/drawing/2014/main" val="1115205360"/>
                  </a:ext>
                </a:extLst>
              </a:tr>
              <a:tr h="246400">
                <a:tc>
                  <a:txBody>
                    <a:bodyPr/>
                    <a:lstStyle/>
                    <a:p>
                      <a:pPr algn="ctr" rtl="0" fontAlgn="ctr"/>
                      <a:r>
                        <a:rPr lang="fr-FR" sz="800" b="1" i="0" u="none" strike="noStrike" dirty="0">
                          <a:solidFill>
                            <a:srgbClr val="000000"/>
                          </a:solidFill>
                          <a:effectLst/>
                          <a:latin typeface="Calibri" panose="020F0502020204030204" pitchFamily="34" charset="0"/>
                        </a:rPr>
                        <a:t>Avril</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1" i="0" u="none" strike="noStrike">
                          <a:solidFill>
                            <a:srgbClr val="000000"/>
                          </a:solidFill>
                          <a:effectLst/>
                          <a:latin typeface="Calibri" panose="020F0502020204030204" pitchFamily="34" charset="0"/>
                        </a:rPr>
                        <a:t>3</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1" i="0" u="none" strike="noStrike">
                          <a:solidFill>
                            <a:srgbClr val="000000"/>
                          </a:solidFill>
                          <a:effectLst/>
                          <a:latin typeface="Calibri" panose="020F0502020204030204" pitchFamily="34" charset="0"/>
                        </a:rPr>
                        <a:t>4</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tc>
                  <a:txBody>
                    <a:bodyPr/>
                    <a:lstStyle/>
                    <a:p>
                      <a:pPr algn="ctr" rtl="0" fontAlgn="ctr"/>
                      <a:r>
                        <a:rPr lang="fr-FR" sz="800" b="1" i="0" u="none" strike="noStrike" dirty="0">
                          <a:solidFill>
                            <a:srgbClr val="000000"/>
                          </a:solidFill>
                          <a:effectLst/>
                          <a:latin typeface="Calibri" panose="020F0502020204030204" pitchFamily="34" charset="0"/>
                        </a:rPr>
                        <a:t>19</a:t>
                      </a:r>
                    </a:p>
                  </a:txBody>
                  <a:tcPr marL="9525" marR="9525" marT="9525" marB="0" anchor="ctr">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9050" cap="flat" cmpd="sng" algn="ctr">
                      <a:solidFill>
                        <a:srgbClr val="5B9BD5"/>
                      </a:solidFill>
                      <a:prstDash val="solid"/>
                      <a:round/>
                      <a:headEnd type="none" w="med" len="med"/>
                      <a:tailEnd type="none" w="med" len="med"/>
                    </a:lnB>
                    <a:noFill/>
                  </a:tcPr>
                </a:tc>
                <a:extLst>
                  <a:ext uri="{0D108BD9-81ED-4DB2-BD59-A6C34878D82A}">
                    <a16:rowId xmlns:a16="http://schemas.microsoft.com/office/drawing/2014/main" val="2873242355"/>
                  </a:ext>
                </a:extLst>
              </a:tr>
            </a:tbl>
          </a:graphicData>
        </a:graphic>
      </p:graphicFrame>
    </p:spTree>
    <p:extLst>
      <p:ext uri="{BB962C8B-B14F-4D97-AF65-F5344CB8AC3E}">
        <p14:creationId xmlns:p14="http://schemas.microsoft.com/office/powerpoint/2010/main" val="141838755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Transposer</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76</a:t>
            </a:fld>
            <a:endParaRPr lang="fr-FR" dirty="0">
              <a:solidFill>
                <a:prstClr val="black">
                  <a:tint val="75000"/>
                </a:prstClr>
              </a:solidFill>
            </a:endParaRPr>
          </a:p>
        </p:txBody>
      </p:sp>
      <p:sp>
        <p:nvSpPr>
          <p:cNvPr id="6"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a:t>Attribuer des </a:t>
            </a:r>
            <a:r>
              <a:rPr lang="fr-FR" dirty="0" smtClean="0"/>
              <a:t>variables</a:t>
            </a:r>
            <a:endParaRPr lang="fr-FR" dirty="0"/>
          </a:p>
        </p:txBody>
      </p:sp>
      <p:pic>
        <p:nvPicPr>
          <p:cNvPr id="9" name="Image 8"/>
          <p:cNvPicPr>
            <a:picLocks noChangeAspect="1"/>
          </p:cNvPicPr>
          <p:nvPr/>
        </p:nvPicPr>
        <p:blipFill>
          <a:blip r:embed="rId2"/>
          <a:stretch>
            <a:fillRect/>
          </a:stretch>
        </p:blipFill>
        <p:spPr>
          <a:xfrm>
            <a:off x="47625" y="1590786"/>
            <a:ext cx="5638800" cy="3620137"/>
          </a:xfrm>
          <a:prstGeom prst="rect">
            <a:avLst/>
          </a:prstGeom>
          <a:ln>
            <a:solidFill>
              <a:schemeClr val="bg1">
                <a:lumMod val="50000"/>
              </a:schemeClr>
            </a:solidFill>
          </a:ln>
        </p:spPr>
      </p:pic>
      <p:graphicFrame>
        <p:nvGraphicFramePr>
          <p:cNvPr id="2" name="Tableau 1"/>
          <p:cNvGraphicFramePr>
            <a:graphicFrameLocks noGrp="1"/>
          </p:cNvGraphicFramePr>
          <p:nvPr>
            <p:extLst>
              <p:ext uri="{D42A27DB-BD31-4B8C-83A1-F6EECF244321}">
                <p14:modId xmlns:p14="http://schemas.microsoft.com/office/powerpoint/2010/main" val="1671213955"/>
              </p:ext>
            </p:extLst>
          </p:nvPr>
        </p:nvGraphicFramePr>
        <p:xfrm>
          <a:off x="5772151" y="1418389"/>
          <a:ext cx="6419850" cy="4485702"/>
        </p:xfrm>
        <a:graphic>
          <a:graphicData uri="http://schemas.openxmlformats.org/drawingml/2006/table">
            <a:tbl>
              <a:tblPr/>
              <a:tblGrid>
                <a:gridCol w="1327528">
                  <a:extLst>
                    <a:ext uri="{9D8B030D-6E8A-4147-A177-3AD203B41FA5}">
                      <a16:colId xmlns:a16="http://schemas.microsoft.com/office/drawing/2014/main" val="1452164669"/>
                    </a:ext>
                  </a:extLst>
                </a:gridCol>
                <a:gridCol w="5092322">
                  <a:extLst>
                    <a:ext uri="{9D8B030D-6E8A-4147-A177-3AD203B41FA5}">
                      <a16:colId xmlns:a16="http://schemas.microsoft.com/office/drawing/2014/main" val="2640586669"/>
                    </a:ext>
                  </a:extLst>
                </a:gridCol>
              </a:tblGrid>
              <a:tr h="995829">
                <a:tc>
                  <a:txBody>
                    <a:bodyPr/>
                    <a:lstStyle/>
                    <a:p>
                      <a:pPr algn="l"/>
                      <a:r>
                        <a:rPr lang="fr-FR" sz="1200" b="1" i="0" dirty="0">
                          <a:solidFill>
                            <a:schemeClr val="tx2"/>
                          </a:solidFill>
                          <a:effectLst/>
                        </a:rPr>
                        <a:t>Transposer les variables</a:t>
                      </a:r>
                      <a:endParaRPr lang="fr-FR" sz="1200" i="0" dirty="0">
                        <a:solidFill>
                          <a:schemeClr val="tx2"/>
                        </a:solidFill>
                        <a:effectLst/>
                      </a:endParaRPr>
                    </a:p>
                  </a:txBody>
                  <a:tcPr marL="21648" marR="21648" marT="10824" marB="10824">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fr-FR" sz="1200" i="0" dirty="0">
                          <a:solidFill>
                            <a:schemeClr val="tx2"/>
                          </a:solidFill>
                          <a:effectLst/>
                        </a:rPr>
                        <a:t>Chaque colonne que vous attribuez à cette fonction devient une ou plusieurs lignes de la table de sortie. Si vous ne sélectionnez pas de variables de groupe, une colonne entière est transformée en une seule ligne. Si vous sélectionnez une ou plusieurs variables de groupe, ces variables sont utilisées pour fractionner chaque colonne en sous-colonnes, dont chacune est transformée en une ligne. Dans ce cas, une colonne est transposée dans un nombre de lignes égal au nombre de groupes définis par les variables de groupe.</a:t>
                      </a:r>
                    </a:p>
                    <a:p>
                      <a:pPr algn="l"/>
                      <a:r>
                        <a:rPr lang="fr-FR" sz="1200" i="0" dirty="0">
                          <a:solidFill>
                            <a:schemeClr val="tx2"/>
                          </a:solidFill>
                          <a:effectLst/>
                        </a:rPr>
                        <a:t>Vous devez attribuer au moins une colonne à la fonction </a:t>
                      </a:r>
                      <a:r>
                        <a:rPr lang="fr-FR" sz="1200" b="1" i="0" dirty="0">
                          <a:solidFill>
                            <a:schemeClr val="tx2"/>
                          </a:solidFill>
                          <a:effectLst/>
                        </a:rPr>
                        <a:t>Transposer les variables</a:t>
                      </a:r>
                      <a:r>
                        <a:rPr lang="fr-FR" sz="1200" i="0" dirty="0">
                          <a:solidFill>
                            <a:schemeClr val="tx2"/>
                          </a:solidFill>
                          <a:effectLst/>
                        </a:rPr>
                        <a:t>. Pour sélectionner une variable de groupe, attribuez une colonne à la fonction </a:t>
                      </a:r>
                      <a:r>
                        <a:rPr lang="fr-FR" sz="1200" b="1" i="0" dirty="0">
                          <a:solidFill>
                            <a:schemeClr val="tx2"/>
                          </a:solidFill>
                          <a:effectLst/>
                        </a:rPr>
                        <a:t>Grouper l'analyse par</a:t>
                      </a:r>
                      <a:r>
                        <a:rPr lang="fr-FR" sz="1200" i="0" dirty="0">
                          <a:solidFill>
                            <a:schemeClr val="tx2"/>
                          </a:solidFill>
                          <a:effectLst/>
                        </a:rPr>
                        <a:t>.</a:t>
                      </a:r>
                    </a:p>
                  </a:txBody>
                  <a:tcPr marL="21648" marR="21648" marT="10824" marB="10824">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53535520"/>
                  </a:ext>
                </a:extLst>
              </a:tr>
              <a:tr h="606157">
                <a:tc>
                  <a:txBody>
                    <a:bodyPr/>
                    <a:lstStyle/>
                    <a:p>
                      <a:pPr algn="l"/>
                      <a:r>
                        <a:rPr lang="fr-FR" sz="1200" b="1" i="0" dirty="0">
                          <a:solidFill>
                            <a:schemeClr val="tx2"/>
                          </a:solidFill>
                          <a:effectLst/>
                        </a:rPr>
                        <a:t>Copier des variables</a:t>
                      </a:r>
                      <a:endParaRPr lang="fr-FR" sz="1200" i="0" dirty="0">
                        <a:solidFill>
                          <a:schemeClr val="tx2"/>
                        </a:solidFill>
                        <a:effectLst/>
                      </a:endParaRPr>
                    </a:p>
                  </a:txBody>
                  <a:tcPr marL="21648" marR="21648" marT="10824" marB="10824">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fr-FR" sz="1200" i="0" dirty="0">
                          <a:solidFill>
                            <a:schemeClr val="tx2"/>
                          </a:solidFill>
                          <a:effectLst/>
                        </a:rPr>
                        <a:t>Chaque colonne que vous attribuez à cette fonction est copiée directement de la table d'entrée vers la table de sortie sans être transposée. </a:t>
                      </a:r>
                    </a:p>
                  </a:txBody>
                  <a:tcPr marL="21648" marR="21648" marT="10824" marB="10824">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7923292"/>
                  </a:ext>
                </a:extLst>
              </a:tr>
              <a:tr h="705641">
                <a:tc>
                  <a:txBody>
                    <a:bodyPr/>
                    <a:lstStyle/>
                    <a:p>
                      <a:pPr algn="l"/>
                      <a:r>
                        <a:rPr lang="fr-FR" sz="1200" b="1" i="0">
                          <a:solidFill>
                            <a:schemeClr val="tx2"/>
                          </a:solidFill>
                          <a:effectLst/>
                        </a:rPr>
                        <a:t>Nouveaux noms de colonnes</a:t>
                      </a:r>
                      <a:endParaRPr lang="fr-FR" sz="1200" i="0">
                        <a:solidFill>
                          <a:schemeClr val="tx2"/>
                        </a:solidFill>
                        <a:effectLst/>
                      </a:endParaRPr>
                    </a:p>
                  </a:txBody>
                  <a:tcPr marL="21648" marR="21648" marT="10824" marB="10824">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fr-FR" sz="1200" i="0" dirty="0">
                          <a:solidFill>
                            <a:schemeClr val="tx2"/>
                          </a:solidFill>
                          <a:effectLst/>
                        </a:rPr>
                        <a:t>Si vous attribuez une colonne d'entrée à cette fonction, les valeurs de la colonne sont utilisées pour former les suffixes des en-têtes de colonnes de la table de sortie</a:t>
                      </a:r>
                      <a:r>
                        <a:rPr lang="fr-FR" sz="1200" i="0" dirty="0" smtClean="0">
                          <a:solidFill>
                            <a:schemeClr val="tx2"/>
                          </a:solidFill>
                          <a:effectLst/>
                        </a:rPr>
                        <a:t>.</a:t>
                      </a:r>
                      <a:endParaRPr lang="fr-FR" sz="1200" i="0" dirty="0">
                        <a:solidFill>
                          <a:schemeClr val="tx2"/>
                        </a:solidFill>
                        <a:effectLst/>
                      </a:endParaRPr>
                    </a:p>
                  </a:txBody>
                  <a:tcPr marL="21648" marR="21648" marT="10824" marB="10824">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697058194"/>
                  </a:ext>
                </a:extLst>
              </a:tr>
              <a:tr h="411320">
                <a:tc>
                  <a:txBody>
                    <a:bodyPr/>
                    <a:lstStyle/>
                    <a:p>
                      <a:pPr algn="l"/>
                      <a:r>
                        <a:rPr lang="fr-FR" sz="1200" b="1" i="0">
                          <a:solidFill>
                            <a:schemeClr val="tx2"/>
                          </a:solidFill>
                          <a:effectLst/>
                        </a:rPr>
                        <a:t>Grouper l'analyse par</a:t>
                      </a:r>
                      <a:endParaRPr lang="fr-FR" sz="1200" i="0">
                        <a:solidFill>
                          <a:schemeClr val="tx2"/>
                        </a:solidFill>
                        <a:effectLst/>
                      </a:endParaRPr>
                    </a:p>
                  </a:txBody>
                  <a:tcPr marL="21648" marR="21648" marT="10824" marB="10824">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fr-FR" sz="1200" i="0" dirty="0">
                          <a:solidFill>
                            <a:schemeClr val="tx2"/>
                          </a:solidFill>
                          <a:effectLst/>
                        </a:rPr>
                        <a:t>Chaque variable que vous attribuez à cette fonction est utilisée pour fractionner les colonnes sur le point d'être transposées en sous-colonnes qui seront transposées séparément. </a:t>
                      </a:r>
                    </a:p>
                  </a:txBody>
                  <a:tcPr marL="21648" marR="21648" marT="10824" marB="10824">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57999451"/>
                  </a:ext>
                </a:extLst>
              </a:tr>
              <a:tr h="671102">
                <a:tc>
                  <a:txBody>
                    <a:bodyPr/>
                    <a:lstStyle/>
                    <a:p>
                      <a:pPr algn="l"/>
                      <a:r>
                        <a:rPr lang="fr-FR" sz="1200" b="1" i="0" dirty="0">
                          <a:solidFill>
                            <a:schemeClr val="tx2"/>
                          </a:solidFill>
                          <a:effectLst/>
                        </a:rPr>
                        <a:t>Nouveaux libellés de colonnes</a:t>
                      </a:r>
                      <a:endParaRPr lang="fr-FR" sz="1200" i="0" dirty="0">
                        <a:solidFill>
                          <a:schemeClr val="tx2"/>
                        </a:solidFill>
                        <a:effectLst/>
                      </a:endParaRPr>
                    </a:p>
                  </a:txBody>
                  <a:tcPr marL="21648" marR="21648" marT="10824" marB="10824">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a:r>
                        <a:rPr lang="fr-FR" sz="1200" i="0" dirty="0">
                          <a:solidFill>
                            <a:schemeClr val="tx2"/>
                          </a:solidFill>
                          <a:effectLst/>
                        </a:rPr>
                        <a:t>Cette fonction devient disponible si vous attribuez une colonne d'entrée à la fonction </a:t>
                      </a:r>
                      <a:r>
                        <a:rPr lang="fr-FR" sz="1200" b="1" i="0" dirty="0">
                          <a:solidFill>
                            <a:schemeClr val="tx2"/>
                          </a:solidFill>
                          <a:effectLst/>
                        </a:rPr>
                        <a:t>Nouveaux noms de </a:t>
                      </a:r>
                      <a:r>
                        <a:rPr lang="fr-FR" sz="1200" b="1" i="0" dirty="0" smtClean="0">
                          <a:solidFill>
                            <a:schemeClr val="tx2"/>
                          </a:solidFill>
                          <a:effectLst/>
                        </a:rPr>
                        <a:t>colonnes</a:t>
                      </a:r>
                      <a:r>
                        <a:rPr lang="fr-FR" sz="1200" i="0" dirty="0" smtClean="0">
                          <a:solidFill>
                            <a:schemeClr val="tx2"/>
                          </a:solidFill>
                          <a:effectLst/>
                        </a:rPr>
                        <a:t>.</a:t>
                      </a:r>
                      <a:r>
                        <a:rPr lang="fr-FR" sz="1200" i="0" baseline="0" dirty="0" smtClean="0">
                          <a:solidFill>
                            <a:schemeClr val="tx2"/>
                          </a:solidFill>
                          <a:effectLst/>
                        </a:rPr>
                        <a:t> </a:t>
                      </a:r>
                      <a:r>
                        <a:rPr lang="fr-FR" sz="1200" i="0" dirty="0" smtClean="0">
                          <a:solidFill>
                            <a:schemeClr val="tx2"/>
                          </a:solidFill>
                          <a:effectLst/>
                        </a:rPr>
                        <a:t>Si vous attribuez une colonne d'entrée à cette fonction, les valeurs de cette colonne sont utilisées en tant que libellés des variables de données dans la table de sortie. </a:t>
                      </a:r>
                      <a:endParaRPr lang="fr-FR" sz="1200" i="0" dirty="0">
                        <a:solidFill>
                          <a:schemeClr val="tx2"/>
                        </a:solidFill>
                        <a:effectLst/>
                      </a:endParaRPr>
                    </a:p>
                  </a:txBody>
                  <a:tcPr marL="21648" marR="21648" marT="10824" marB="10824">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20472463"/>
                  </a:ext>
                </a:extLst>
              </a:tr>
            </a:tbl>
          </a:graphicData>
        </a:graphic>
      </p:graphicFrame>
    </p:spTree>
    <p:extLst>
      <p:ext uri="{BB962C8B-B14F-4D97-AF65-F5344CB8AC3E}">
        <p14:creationId xmlns:p14="http://schemas.microsoft.com/office/powerpoint/2010/main" val="176466019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Transposer</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77</a:t>
            </a:fld>
            <a:endParaRPr lang="fr-FR" dirty="0">
              <a:solidFill>
                <a:prstClr val="black">
                  <a:tint val="75000"/>
                </a:prstClr>
              </a:solidFill>
            </a:endParaRPr>
          </a:p>
        </p:txBody>
      </p:sp>
      <p:sp>
        <p:nvSpPr>
          <p:cNvPr id="6" name="Titre 4"/>
          <p:cNvSpPr txBox="1">
            <a:spLocks/>
          </p:cNvSpPr>
          <p:nvPr/>
        </p:nvSpPr>
        <p:spPr>
          <a:xfrm>
            <a:off x="1629580" y="487329"/>
            <a:ext cx="8974800" cy="478800"/>
          </a:xfrm>
          <a:prstGeom prst="rect">
            <a:avLst/>
          </a:prstGeom>
        </p:spPr>
        <p:txBody>
          <a:bodyPr vert="horz" lIns="91440" tIns="45720" rIns="91440" bIns="45720" rtlCol="0" anchor="ctr">
            <a:normAutofit/>
          </a:bodyPr>
          <a:lstStyle>
            <a:defPPr>
              <a:defRPr lang="fr-FR"/>
            </a:defPPr>
            <a:lvl1pPr algn="ctr" defTabSz="914377">
              <a:lnSpc>
                <a:spcPct val="90000"/>
              </a:lnSpc>
              <a:spcBef>
                <a:spcPct val="0"/>
              </a:spcBef>
              <a:buNone/>
              <a:defRPr sz="2800" cap="small">
                <a:solidFill>
                  <a:srgbClr val="13324A"/>
                </a:solidFill>
                <a:latin typeface="+mj-lt"/>
                <a:ea typeface="+mj-ea"/>
                <a:cs typeface="+mj-cs"/>
              </a:defRPr>
            </a:lvl1pPr>
          </a:lstStyle>
          <a:p>
            <a:r>
              <a:rPr lang="fr-FR" dirty="0"/>
              <a:t>Définir les </a:t>
            </a:r>
            <a:r>
              <a:rPr lang="fr-FR" dirty="0" smtClean="0"/>
              <a:t>options</a:t>
            </a:r>
            <a:endParaRPr lang="fr-FR" dirty="0"/>
          </a:p>
        </p:txBody>
      </p:sp>
      <p:pic>
        <p:nvPicPr>
          <p:cNvPr id="5" name="Image 4"/>
          <p:cNvPicPr>
            <a:picLocks noChangeAspect="1"/>
          </p:cNvPicPr>
          <p:nvPr/>
        </p:nvPicPr>
        <p:blipFill>
          <a:blip r:embed="rId2"/>
          <a:stretch>
            <a:fillRect/>
          </a:stretch>
        </p:blipFill>
        <p:spPr>
          <a:xfrm>
            <a:off x="504825" y="1229210"/>
            <a:ext cx="6972300" cy="4405301"/>
          </a:xfrm>
          <a:prstGeom prst="rect">
            <a:avLst/>
          </a:prstGeom>
          <a:ln>
            <a:solidFill>
              <a:schemeClr val="bg1">
                <a:lumMod val="50000"/>
              </a:schemeClr>
            </a:solidFill>
          </a:ln>
        </p:spPr>
      </p:pic>
      <p:sp>
        <p:nvSpPr>
          <p:cNvPr id="8" name="Rectangle à coins arrondis 7"/>
          <p:cNvSpPr/>
          <p:nvPr/>
        </p:nvSpPr>
        <p:spPr>
          <a:xfrm>
            <a:off x="7715250" y="1242089"/>
            <a:ext cx="4286250" cy="1929736"/>
          </a:xfrm>
          <a:prstGeom prst="wedgeRoundRectCallout">
            <a:avLst>
              <a:gd name="adj1" fmla="val -117287"/>
              <a:gd name="adj2" fmla="val 21398"/>
              <a:gd name="adj3" fmla="val 16667"/>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r>
              <a:rPr lang="fr-FR" dirty="0"/>
              <a:t>Chaque ligne de la table de sortie contient le nom et le libellé de la variable de la table d'entrée. Vous pouvez spécifier un en-tête pour la colonne de sortie qui contient ces noms ou libellés de variables. </a:t>
            </a:r>
            <a:endParaRPr lang="fr-FR" sz="1600" dirty="0"/>
          </a:p>
        </p:txBody>
      </p:sp>
      <p:sp>
        <p:nvSpPr>
          <p:cNvPr id="7" name="Rectangle 6"/>
          <p:cNvSpPr/>
          <p:nvPr/>
        </p:nvSpPr>
        <p:spPr>
          <a:xfrm>
            <a:off x="1988544" y="5949108"/>
            <a:ext cx="8610242" cy="276999"/>
          </a:xfrm>
          <a:prstGeom prst="rect">
            <a:avLst/>
          </a:prstGeom>
        </p:spPr>
        <p:txBody>
          <a:bodyPr wrap="none">
            <a:spAutoFit/>
          </a:bodyPr>
          <a:lstStyle/>
          <a:p>
            <a:r>
              <a:rPr lang="fr-FR" sz="1200" dirty="0"/>
              <a:t>Le nom </a:t>
            </a:r>
            <a:r>
              <a:rPr lang="fr-FR" sz="1200" dirty="0" smtClean="0"/>
              <a:t>peut </a:t>
            </a:r>
            <a:r>
              <a:rPr lang="fr-FR" sz="1200" dirty="0"/>
              <a:t>comporter des caractères spéciaux, des chiffres à gauche et un espace, mais ne peut pas comprendre plus de 32 caractère</a:t>
            </a:r>
          </a:p>
        </p:txBody>
      </p:sp>
      <p:pic>
        <p:nvPicPr>
          <p:cNvPr id="10" name="Image 9"/>
          <p:cNvPicPr>
            <a:picLocks noChangeAspect="1"/>
          </p:cNvPicPr>
          <p:nvPr/>
        </p:nvPicPr>
        <p:blipFill rotWithShape="1">
          <a:blip r:embed="rId3"/>
          <a:srcRect r="2422"/>
          <a:stretch/>
        </p:blipFill>
        <p:spPr>
          <a:xfrm>
            <a:off x="1505524" y="5923350"/>
            <a:ext cx="390928" cy="328516"/>
          </a:xfrm>
          <a:prstGeom prst="rect">
            <a:avLst/>
          </a:prstGeom>
        </p:spPr>
      </p:pic>
    </p:spTree>
    <p:extLst>
      <p:ext uri="{BB962C8B-B14F-4D97-AF65-F5344CB8AC3E}">
        <p14:creationId xmlns:p14="http://schemas.microsoft.com/office/powerpoint/2010/main" val="33599885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Espace réservé du texte 4"/>
          <p:cNvSpPr>
            <a:spLocks noGrp="1"/>
          </p:cNvSpPr>
          <p:nvPr>
            <p:ph type="body" idx="1"/>
          </p:nvPr>
        </p:nvSpPr>
        <p:spPr/>
        <p:txBody>
          <a:bodyPr/>
          <a:lstStyle/>
          <a:p>
            <a:r>
              <a:rPr lang="fr-FR" sz="3600" cap="all" dirty="0" smtClean="0"/>
              <a:t>références</a:t>
            </a:r>
            <a:endParaRPr lang="fr-FR" sz="3600" cap="all" dirty="0"/>
          </a:p>
        </p:txBody>
      </p:sp>
      <p:sp>
        <p:nvSpPr>
          <p:cNvPr id="4" name="Espace réservé du numéro de diapositive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76368F-74A2-41EB-A1A0-8E728342CBF4}"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89135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a:bodyPr>
          <a:lstStyle/>
          <a:p>
            <a:r>
              <a:rPr lang="fr-FR" sz="1800" dirty="0">
                <a:hlinkClick r:id="rId2"/>
              </a:rPr>
              <a:t>https://</a:t>
            </a:r>
            <a:r>
              <a:rPr lang="fr-FR" sz="1800" dirty="0" smtClean="0">
                <a:hlinkClick r:id="rId2"/>
              </a:rPr>
              <a:t>documentation.sas.com/doc/fr/egcdc/8.3/egdoccdc/egug/titlepage.htm</a:t>
            </a:r>
            <a:endParaRPr lang="fr-FR" sz="1800" dirty="0" smtClean="0"/>
          </a:p>
          <a:p>
            <a:r>
              <a:rPr lang="fr-FR" sz="1800" dirty="0">
                <a:hlinkClick r:id="rId3"/>
              </a:rPr>
              <a:t>https://</a:t>
            </a:r>
            <a:r>
              <a:rPr lang="fr-FR" sz="1800" dirty="0" smtClean="0">
                <a:hlinkClick r:id="rId3"/>
              </a:rPr>
              <a:t>documentation.sas.com/doc/fr/egcdc/8.3/egdoccdc/egamotasks/titlepage.htm</a:t>
            </a:r>
            <a:endParaRPr lang="fr-FR" sz="1800" dirty="0" smtClean="0"/>
          </a:p>
          <a:p>
            <a:r>
              <a:rPr lang="fr-FR" sz="1800" dirty="0">
                <a:hlinkClick r:id="rId4"/>
              </a:rPr>
              <a:t>https://</a:t>
            </a:r>
            <a:r>
              <a:rPr lang="fr-FR" sz="1800" dirty="0" smtClean="0">
                <a:hlinkClick r:id="rId4"/>
              </a:rPr>
              <a:t>support.sas.com/documentation/onlinedoc/guide/tut42/fr/menu.htm</a:t>
            </a:r>
            <a:endParaRPr lang="fr-FR" sz="1800" dirty="0" smtClean="0"/>
          </a:p>
          <a:p>
            <a:endParaRPr lang="fr-FR" sz="1800" dirty="0" smtClean="0"/>
          </a:p>
          <a:p>
            <a:pPr marL="0" indent="0">
              <a:buNone/>
            </a:pPr>
            <a:endParaRPr lang="fr-FR" sz="1800" dirty="0">
              <a:solidFill>
                <a:schemeClr val="tx2"/>
              </a:solidFill>
            </a:endParaRPr>
          </a:p>
          <a:p>
            <a:endParaRPr lang="fr-FR" sz="1800" dirty="0">
              <a:solidFill>
                <a:schemeClr val="tx2"/>
              </a:solidFill>
            </a:endParaRPr>
          </a:p>
          <a:p>
            <a:pPr marL="0" indent="0">
              <a:buNone/>
            </a:pPr>
            <a:r>
              <a:rPr lang="fr-FR" sz="1800" dirty="0" smtClean="0"/>
              <a:t> </a:t>
            </a:r>
          </a:p>
        </p:txBody>
      </p:sp>
      <p:sp>
        <p:nvSpPr>
          <p:cNvPr id="5" name="Titre 4"/>
          <p:cNvSpPr>
            <a:spLocks noGrp="1"/>
          </p:cNvSpPr>
          <p:nvPr>
            <p:ph type="title"/>
          </p:nvPr>
        </p:nvSpPr>
        <p:spPr/>
        <p:txBody>
          <a:bodyPr>
            <a:normAutofit/>
          </a:bodyPr>
          <a:lstStyle/>
          <a:p>
            <a:r>
              <a:rPr lang="fr-FR" cap="all" dirty="0" smtClean="0"/>
              <a:t>références</a:t>
            </a:r>
            <a:endParaRPr lang="fr-FR" cap="all" dirty="0"/>
          </a:p>
        </p:txBody>
      </p:sp>
      <p:sp>
        <p:nvSpPr>
          <p:cNvPr id="4" name="Espace réservé du numéro de diapositive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76368F-74A2-41EB-A1A0-8E728342CBF4}"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51597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a:bodyPr>
          <a:lstStyle/>
          <a:p>
            <a:r>
              <a:rPr lang="fr-FR" sz="1800" dirty="0"/>
              <a:t>SAS Enterprise Guide utilise les projets pour gérer des ensembles de données, tâches, </a:t>
            </a:r>
            <a:r>
              <a:rPr lang="fr-FR" sz="1800" dirty="0" smtClean="0"/>
              <a:t>et </a:t>
            </a:r>
            <a:r>
              <a:rPr lang="fr-FR" sz="1800" dirty="0"/>
              <a:t>résultats. </a:t>
            </a:r>
            <a:endParaRPr lang="fr-FR" sz="1800" dirty="0" smtClean="0"/>
          </a:p>
          <a:p>
            <a:r>
              <a:rPr lang="fr-FR" sz="1800" dirty="0" smtClean="0"/>
              <a:t>Un </a:t>
            </a:r>
            <a:r>
              <a:rPr lang="fr-FR" sz="1800" dirty="0"/>
              <a:t>projet contient des flux de processus (</a:t>
            </a:r>
            <a:r>
              <a:rPr lang="fr-FR" sz="1800" dirty="0" err="1"/>
              <a:t>process</a:t>
            </a:r>
            <a:r>
              <a:rPr lang="fr-FR" sz="1800" dirty="0"/>
              <a:t> flow) qui s’apparentent à des onglets de travail. On peut créer plusieurs projets et chaque flux de processus peut contenir autant de données, tâches, et résultats </a:t>
            </a:r>
            <a:r>
              <a:rPr lang="fr-FR" sz="1800" dirty="0" smtClean="0"/>
              <a:t>que nécessaire. </a:t>
            </a:r>
          </a:p>
          <a:p>
            <a:r>
              <a:rPr lang="fr-FR" sz="1800" dirty="0" smtClean="0"/>
              <a:t>Il </a:t>
            </a:r>
            <a:r>
              <a:rPr lang="fr-FR" sz="1800" dirty="0"/>
              <a:t>est possible d’exécuter </a:t>
            </a:r>
            <a:r>
              <a:rPr lang="fr-FR" sz="1800" dirty="0" smtClean="0"/>
              <a:t>les </a:t>
            </a:r>
            <a:r>
              <a:rPr lang="fr-FR" sz="1800" dirty="0"/>
              <a:t>tâches </a:t>
            </a:r>
            <a:r>
              <a:rPr lang="fr-FR" sz="1800" dirty="0" smtClean="0"/>
              <a:t>unitairement ou par lot et </a:t>
            </a:r>
            <a:r>
              <a:rPr lang="fr-FR" sz="1800" dirty="0"/>
              <a:t>d’enregistrer un projet </a:t>
            </a:r>
            <a:r>
              <a:rPr lang="fr-FR" sz="1800" dirty="0" smtClean="0"/>
              <a:t>pour </a:t>
            </a:r>
            <a:r>
              <a:rPr lang="fr-FR" sz="1800" dirty="0"/>
              <a:t>l'exécuter </a:t>
            </a:r>
            <a:r>
              <a:rPr lang="fr-FR" sz="1800" dirty="0" smtClean="0"/>
              <a:t>ultérieurement. </a:t>
            </a:r>
            <a:endParaRPr lang="fr-FR" sz="1800" dirty="0"/>
          </a:p>
          <a:p>
            <a:endParaRPr lang="fr-FR" sz="1800" dirty="0" smtClean="0"/>
          </a:p>
          <a:p>
            <a:endParaRPr lang="fr-FR" sz="1800" dirty="0" smtClean="0"/>
          </a:p>
          <a:p>
            <a:endParaRPr lang="fr-FR" sz="1800" dirty="0" smtClean="0"/>
          </a:p>
        </p:txBody>
      </p:sp>
      <p:sp>
        <p:nvSpPr>
          <p:cNvPr id="5" name="Titre 4"/>
          <p:cNvSpPr>
            <a:spLocks noGrp="1"/>
          </p:cNvSpPr>
          <p:nvPr>
            <p:ph type="title"/>
          </p:nvPr>
        </p:nvSpPr>
        <p:spPr/>
        <p:txBody>
          <a:bodyPr/>
          <a:lstStyle/>
          <a:p>
            <a:r>
              <a:rPr lang="fr-FR" cap="all" dirty="0" smtClean="0"/>
              <a:t>Les </a:t>
            </a:r>
            <a:r>
              <a:rPr lang="fr-FR" cap="all" dirty="0" smtClean="0"/>
              <a:t>projets</a:t>
            </a:r>
            <a:endParaRPr lang="fr-FR" cap="all" dirty="0"/>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8</a:t>
            </a:fld>
            <a:endParaRPr lang="fr-FR" dirty="0">
              <a:solidFill>
                <a:prstClr val="black">
                  <a:tint val="75000"/>
                </a:prstClr>
              </a:solidFill>
            </a:endParaRPr>
          </a:p>
        </p:txBody>
      </p:sp>
      <p:sp>
        <p:nvSpPr>
          <p:cNvPr id="8" name="Rectangle 7"/>
          <p:cNvSpPr/>
          <p:nvPr/>
        </p:nvSpPr>
        <p:spPr>
          <a:xfrm>
            <a:off x="1986742" y="0"/>
            <a:ext cx="623454" cy="42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07AAD77E-7B5B-461C-B7C2-1280E3345ACA}"/>
              </a:ext>
            </a:extLst>
          </p:cNvPr>
          <p:cNvPicPr>
            <a:picLocks noChangeAspect="1"/>
          </p:cNvPicPr>
          <p:nvPr/>
        </p:nvPicPr>
        <p:blipFill>
          <a:blip r:embed="rId2"/>
          <a:stretch>
            <a:fillRect/>
          </a:stretch>
        </p:blipFill>
        <p:spPr>
          <a:xfrm>
            <a:off x="3362864" y="3256019"/>
            <a:ext cx="5845583" cy="3142000"/>
          </a:xfrm>
          <a:prstGeom prst="rect">
            <a:avLst/>
          </a:prstGeom>
          <a:noFill/>
        </p:spPr>
      </p:pic>
      <p:sp>
        <p:nvSpPr>
          <p:cNvPr id="10" name="Rectangle : coins arrondis 8">
            <a:extLst>
              <a:ext uri="{FF2B5EF4-FFF2-40B4-BE49-F238E27FC236}">
                <a16:creationId xmlns:a16="http://schemas.microsoft.com/office/drawing/2014/main" id="{0766C979-D011-4FA7-AA2D-539DB133D54D}"/>
              </a:ext>
            </a:extLst>
          </p:cNvPr>
          <p:cNvSpPr/>
          <p:nvPr/>
        </p:nvSpPr>
        <p:spPr>
          <a:xfrm>
            <a:off x="3362864" y="3689883"/>
            <a:ext cx="2115393" cy="1672355"/>
          </a:xfrm>
          <a:prstGeom prst="roundRect">
            <a:avLst>
              <a:gd name="adj" fmla="val 2086"/>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fr-FR" sz="2400">
              <a:solidFill>
                <a:srgbClr val="FFFFFF"/>
              </a:solidFill>
              <a:latin typeface="Calibri" panose="020F0502020204030204"/>
            </a:endParaRPr>
          </a:p>
        </p:txBody>
      </p:sp>
      <p:sp>
        <p:nvSpPr>
          <p:cNvPr id="11" name="Rectangle : coins arrondis 11">
            <a:extLst>
              <a:ext uri="{FF2B5EF4-FFF2-40B4-BE49-F238E27FC236}">
                <a16:creationId xmlns:a16="http://schemas.microsoft.com/office/drawing/2014/main" id="{DB7F935E-544C-4038-960D-44FC449A5C94}"/>
              </a:ext>
            </a:extLst>
          </p:cNvPr>
          <p:cNvSpPr/>
          <p:nvPr/>
        </p:nvSpPr>
        <p:spPr>
          <a:xfrm>
            <a:off x="6481669" y="3692734"/>
            <a:ext cx="992623" cy="173944"/>
          </a:xfrm>
          <a:prstGeom prst="roundRect">
            <a:avLst/>
          </a:prstGeom>
          <a:noFill/>
          <a:ln w="285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fr-FR" sz="2400">
              <a:solidFill>
                <a:srgbClr val="FFFFFF"/>
              </a:solidFill>
              <a:latin typeface="Calibri" panose="020F0502020204030204"/>
            </a:endParaRPr>
          </a:p>
        </p:txBody>
      </p:sp>
      <p:sp>
        <p:nvSpPr>
          <p:cNvPr id="12" name="Rectangle : coins arrondis 12">
            <a:extLst>
              <a:ext uri="{FF2B5EF4-FFF2-40B4-BE49-F238E27FC236}">
                <a16:creationId xmlns:a16="http://schemas.microsoft.com/office/drawing/2014/main" id="{03B87DBD-A5BF-4FED-AAA4-6124E90FDE14}"/>
              </a:ext>
            </a:extLst>
          </p:cNvPr>
          <p:cNvSpPr/>
          <p:nvPr/>
        </p:nvSpPr>
        <p:spPr>
          <a:xfrm>
            <a:off x="5553782" y="3866679"/>
            <a:ext cx="3654664" cy="2423447"/>
          </a:xfrm>
          <a:prstGeom prst="roundRect">
            <a:avLst>
              <a:gd name="adj" fmla="val 2832"/>
            </a:avLst>
          </a:prstGeom>
          <a:noFill/>
          <a:ln w="285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fr-FR" sz="2400">
              <a:solidFill>
                <a:srgbClr val="FFFFFF"/>
              </a:solidFill>
              <a:latin typeface="Calibri" panose="020F0502020204030204"/>
            </a:endParaRPr>
          </a:p>
        </p:txBody>
      </p:sp>
    </p:spTree>
    <p:extLst>
      <p:ext uri="{BB962C8B-B14F-4D97-AF65-F5344CB8AC3E}">
        <p14:creationId xmlns:p14="http://schemas.microsoft.com/office/powerpoint/2010/main" val="11951064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vert="horz" lIns="91440" tIns="45720" rIns="91440" bIns="45720" rtlCol="0" anchor="ctr">
            <a:normAutofit/>
          </a:bodyPr>
          <a:lstStyle/>
          <a:p>
            <a:r>
              <a:rPr lang="fr-FR" cap="all" dirty="0"/>
              <a:t>Présentation de l’interface</a:t>
            </a:r>
          </a:p>
        </p:txBody>
      </p:sp>
      <p:sp>
        <p:nvSpPr>
          <p:cNvPr id="4" name="Espace réservé du numéro de diapositive 3"/>
          <p:cNvSpPr>
            <a:spLocks noGrp="1"/>
          </p:cNvSpPr>
          <p:nvPr>
            <p:ph type="sldNum" sz="quarter" idx="12"/>
          </p:nvPr>
        </p:nvSpPr>
        <p:spPr/>
        <p:txBody>
          <a:bodyPr/>
          <a:lstStyle/>
          <a:p>
            <a:fld id="{5576368F-74A2-41EB-A1A0-8E728342CBF4}" type="slidenum">
              <a:rPr lang="fr-FR" smtClean="0">
                <a:solidFill>
                  <a:prstClr val="black">
                    <a:tint val="75000"/>
                  </a:prstClr>
                </a:solidFill>
              </a:rPr>
              <a:pPr/>
              <a:t>9</a:t>
            </a:fld>
            <a:endParaRPr lang="fr-FR" dirty="0">
              <a:solidFill>
                <a:prstClr val="black">
                  <a:tint val="75000"/>
                </a:prstClr>
              </a:solidFill>
            </a:endParaRPr>
          </a:p>
        </p:txBody>
      </p:sp>
      <p:pic>
        <p:nvPicPr>
          <p:cNvPr id="8" name="Image 7">
            <a:extLst>
              <a:ext uri="{FF2B5EF4-FFF2-40B4-BE49-F238E27FC236}">
                <a16:creationId xmlns:a16="http://schemas.microsoft.com/office/drawing/2014/main" id="{D3326D52-7537-412D-9829-344AC74C1ABC}"/>
              </a:ext>
            </a:extLst>
          </p:cNvPr>
          <p:cNvPicPr>
            <a:picLocks noChangeAspect="1"/>
          </p:cNvPicPr>
          <p:nvPr/>
        </p:nvPicPr>
        <p:blipFill>
          <a:blip r:embed="rId2"/>
          <a:stretch>
            <a:fillRect/>
          </a:stretch>
        </p:blipFill>
        <p:spPr>
          <a:xfrm>
            <a:off x="2884353" y="2933269"/>
            <a:ext cx="6602872" cy="3423083"/>
          </a:xfrm>
          <a:prstGeom prst="rect">
            <a:avLst/>
          </a:prstGeom>
          <a:ln>
            <a:solidFill>
              <a:schemeClr val="accent1">
                <a:lumMod val="60000"/>
                <a:lumOff val="40000"/>
              </a:schemeClr>
            </a:solidFill>
          </a:ln>
        </p:spPr>
      </p:pic>
      <p:sp>
        <p:nvSpPr>
          <p:cNvPr id="10" name="Rectangle 9">
            <a:extLst>
              <a:ext uri="{FF2B5EF4-FFF2-40B4-BE49-F238E27FC236}">
                <a16:creationId xmlns:a16="http://schemas.microsoft.com/office/drawing/2014/main" id="{894F7D10-C55A-4D44-8AD6-EB9B4944E3FA}"/>
              </a:ext>
            </a:extLst>
          </p:cNvPr>
          <p:cNvSpPr/>
          <p:nvPr/>
        </p:nvSpPr>
        <p:spPr>
          <a:xfrm>
            <a:off x="4596048" y="3313504"/>
            <a:ext cx="4891177" cy="2924891"/>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fr-FR" sz="2400">
              <a:solidFill>
                <a:srgbClr val="FFFFFF"/>
              </a:solidFill>
              <a:latin typeface="Calibri" panose="020F0502020204030204"/>
            </a:endParaRPr>
          </a:p>
        </p:txBody>
      </p:sp>
      <p:sp>
        <p:nvSpPr>
          <p:cNvPr id="11" name="Rectangle : coins arrondis 17">
            <a:extLst>
              <a:ext uri="{FF2B5EF4-FFF2-40B4-BE49-F238E27FC236}">
                <a16:creationId xmlns:a16="http://schemas.microsoft.com/office/drawing/2014/main" id="{8EB00352-1C67-44FB-92D4-FE94814A2A79}"/>
              </a:ext>
            </a:extLst>
          </p:cNvPr>
          <p:cNvSpPr/>
          <p:nvPr/>
        </p:nvSpPr>
        <p:spPr>
          <a:xfrm>
            <a:off x="2884353" y="3074499"/>
            <a:ext cx="2101715" cy="20652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fr-FR" sz="2400">
              <a:solidFill>
                <a:srgbClr val="FFFFFF"/>
              </a:solidFill>
              <a:latin typeface="Calibri" panose="020F0502020204030204"/>
            </a:endParaRPr>
          </a:p>
        </p:txBody>
      </p:sp>
      <p:sp>
        <p:nvSpPr>
          <p:cNvPr id="9" name="Rectangle 8">
            <a:extLst>
              <a:ext uri="{FF2B5EF4-FFF2-40B4-BE49-F238E27FC236}">
                <a16:creationId xmlns:a16="http://schemas.microsoft.com/office/drawing/2014/main" id="{EA0BDDDE-0940-49B3-9382-FBB922A6AD4B}"/>
              </a:ext>
            </a:extLst>
          </p:cNvPr>
          <p:cNvSpPr/>
          <p:nvPr/>
        </p:nvSpPr>
        <p:spPr>
          <a:xfrm>
            <a:off x="2884353" y="3313504"/>
            <a:ext cx="1697171" cy="2907104"/>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fr-FR" sz="2400">
              <a:solidFill>
                <a:srgbClr val="FFFFFF"/>
              </a:solidFill>
              <a:latin typeface="Calibri" panose="020F0502020204030204"/>
            </a:endParaRPr>
          </a:p>
        </p:txBody>
      </p:sp>
      <p:sp>
        <p:nvSpPr>
          <p:cNvPr id="12" name="Espace réservé du contenu 1"/>
          <p:cNvSpPr>
            <a:spLocks noGrp="1"/>
          </p:cNvSpPr>
          <p:nvPr>
            <p:ph idx="1"/>
          </p:nvPr>
        </p:nvSpPr>
        <p:spPr>
          <a:xfrm>
            <a:off x="474453" y="1128941"/>
            <a:ext cx="11326483" cy="2427198"/>
          </a:xfrm>
        </p:spPr>
        <p:txBody>
          <a:bodyPr vert="horz" lIns="91440" tIns="45720" rIns="91440" bIns="45720" rtlCol="0">
            <a:noAutofit/>
          </a:bodyPr>
          <a:lstStyle/>
          <a:p>
            <a:pPr marL="0" indent="0">
              <a:buNone/>
            </a:pPr>
            <a:r>
              <a:rPr lang="fr-FR" sz="1600" dirty="0" smtClean="0"/>
              <a:t>L’interface de SAS Entreprise Guide se compose de trois zones principales : </a:t>
            </a:r>
          </a:p>
          <a:p>
            <a:pPr marL="0" indent="0">
              <a:buNone/>
            </a:pPr>
            <a:r>
              <a:rPr lang="fr-FR" sz="1600" dirty="0" smtClean="0">
                <a:solidFill>
                  <a:schemeClr val="accent6"/>
                </a:solidFill>
              </a:rPr>
              <a:t>1. </a:t>
            </a:r>
            <a:r>
              <a:rPr lang="fr-FR" sz="1600" b="1" dirty="0">
                <a:solidFill>
                  <a:schemeClr val="accent6"/>
                </a:solidFill>
              </a:rPr>
              <a:t>Zone de navigation </a:t>
            </a:r>
            <a:r>
              <a:rPr lang="fr-FR" sz="1600" dirty="0" smtClean="0">
                <a:solidFill>
                  <a:schemeClr val="accent6"/>
                </a:solidFill>
              </a:rPr>
              <a:t>: </a:t>
            </a:r>
            <a:r>
              <a:rPr lang="fr-FR" sz="1600" dirty="0"/>
              <a:t>affiche les données, les tâches, le code et les notes de votre projet. </a:t>
            </a:r>
          </a:p>
          <a:p>
            <a:pPr marL="0" indent="0">
              <a:buNone/>
            </a:pPr>
            <a:r>
              <a:rPr lang="fr-FR" sz="1600" dirty="0" smtClean="0"/>
              <a:t>2. </a:t>
            </a:r>
            <a:r>
              <a:rPr lang="fr-FR" sz="1600" b="1" dirty="0"/>
              <a:t>Zone de travail</a:t>
            </a:r>
            <a:r>
              <a:rPr lang="fr-FR" sz="1600" dirty="0" smtClean="0"/>
              <a:t>: </a:t>
            </a:r>
            <a:r>
              <a:rPr lang="fr-FR" sz="1600" dirty="0"/>
              <a:t>affiche vos données, code, journaux, résultats de tâches et flux de processus. </a:t>
            </a:r>
          </a:p>
          <a:p>
            <a:pPr marL="0" indent="0">
              <a:buNone/>
            </a:pPr>
            <a:r>
              <a:rPr lang="fr-FR" sz="1600" dirty="0" smtClean="0">
                <a:solidFill>
                  <a:schemeClr val="accent5"/>
                </a:solidFill>
              </a:rPr>
              <a:t>3. </a:t>
            </a:r>
            <a:r>
              <a:rPr lang="fr-FR" sz="1600" b="1" dirty="0" smtClean="0">
                <a:solidFill>
                  <a:schemeClr val="accent5"/>
                </a:solidFill>
              </a:rPr>
              <a:t>Barres </a:t>
            </a:r>
            <a:r>
              <a:rPr lang="fr-FR" sz="1600" b="1" dirty="0">
                <a:solidFill>
                  <a:schemeClr val="accent5"/>
                </a:solidFill>
              </a:rPr>
              <a:t>d'outils </a:t>
            </a:r>
            <a:r>
              <a:rPr lang="fr-FR" sz="1600" dirty="0">
                <a:solidFill>
                  <a:schemeClr val="accent5"/>
                </a:solidFill>
              </a:rPr>
              <a:t>: </a:t>
            </a:r>
            <a:r>
              <a:rPr lang="fr-FR" sz="1600" dirty="0"/>
              <a:t>permettent d'exécuter des fonctions élémentaires dans SAS Enterprise Guide. La fenêtre de SAS Enterprise Guide contient une barre d'outils par défaut dans laquelle figurent de nombreuses fonctions élémentaires, ainsi qu'une barre d'outils contextuelle dans l'espace de travail qui propose des options adaptées au contenu de ce dernier. </a:t>
            </a:r>
          </a:p>
        </p:txBody>
      </p:sp>
    </p:spTree>
    <p:extLst>
      <p:ext uri="{BB962C8B-B14F-4D97-AF65-F5344CB8AC3E}">
        <p14:creationId xmlns:p14="http://schemas.microsoft.com/office/powerpoint/2010/main" val="282202251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AMO_UNIQUEIDENTIFIER" val="19f5b73f-f7b2-4e38-986b-3c29fa0e9eb9"/>
  <p:tag name="_AMO_CONTENTDEFINITION_526950634" val="&lt;ContentDefinition name=&quot;Programme1&quot; rsid=&quot;526950634&quot; type=&quot;SasProgram&quot; format=&quot;ReportXml&quot; imgfmt=&quot;ActiveXImage&quot; created=&quot;11/02/2020 15:54:43&quot; modifed=&quot;11/02/2020 15:54:43&quot; user=&quot;&quot; apply=&quot;False&quot; css=&quot;C:\Program Files\SASEGHome\SASAddInforMicrosoftOffice\8\Styles\sasweb.css&quot; range=&quot;&quot; auto=&quot;False&quot; xTime=&quot;00:00:00&quot; rTime=&quot;00:00:00&quot; bgnew=&quot;False&quot; nFmt=&quot;False&quot; grphSet=&quot;True&quot; imgY=&quot;0&quot; imgX=&quot;0&quot; redirect=&quot;False&quot;&gt;&#10;  &lt;files /&gt;&#10;  &lt;parents /&gt;&#10;  &lt;children /&gt;&#10;  &lt;param n=&quot;DisplayName&quot; v=&quot;Programme1&quot; /&gt;&#10;  &lt;param n=&quot;DisplayType&quot; v=&quot;Programme SAS&quot; /&gt;&#10;  &lt;param n=&quot;Code&quot; v=&quot;&quot; /&gt;&#10;&lt;/ContentDefinition&gt;"/>
</p:tagLst>
</file>

<file path=ppt/theme/theme1.xml><?xml version="1.0" encoding="utf-8"?>
<a:theme xmlns:a="http://schemas.openxmlformats.org/drawingml/2006/main" name="Diapositive couverture et titr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apositive contenu">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iapositive contenu">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vert="horz" rtlCol="0">
        <a:spAutoFit/>
      </a:bodyPr>
      <a:lstStyle>
        <a:defPPr>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iapositive contenu">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vert="horz" rtlCol="0">
        <a:spAutoFit/>
      </a:bodyPr>
      <a:lstStyle>
        <a:defPPr>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Diapositive contenu">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vert="horz" rtlCol="0">
        <a:spAutoFit/>
      </a:bodyPr>
      <a:lstStyle>
        <a:defPPr>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Diamond Grid 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asque PPT 01 2017">
      <a:majorFont>
        <a:latin typeface="Segoe UI Semi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amondGrid_16x9_TP103031012" id="{51012571-0B99-42A0-A846-34BAB1718D99}" vid="{F29D8852-CBC1-40DA-AD7F-B86EE6B5BFCF}"/>
    </a:ext>
  </a:extLst>
</a:theme>
</file>

<file path=ppt/theme/theme7.xml><?xml version="1.0" encoding="utf-8"?>
<a:theme xmlns:a="http://schemas.openxmlformats.org/drawingml/2006/main" name="4_Diamond Grid 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asque PPT 01 2017">
      <a:majorFont>
        <a:latin typeface="Segoe UI Semi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amondGrid_16x9_TP103031012" id="{51012571-0B99-42A0-A846-34BAB1718D99}" vid="{F29D8852-CBC1-40DA-AD7F-B86EE6B5BFCF}"/>
    </a:ext>
  </a:extLst>
</a:theme>
</file>

<file path=ppt/theme/theme8.xml><?xml version="1.0" encoding="utf-8"?>
<a:theme xmlns:a="http://schemas.openxmlformats.org/drawingml/2006/main" name="4_Diapositive contenu">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vert="horz" rtlCol="0">
        <a:spAutoFit/>
      </a:bodyPr>
      <a:lstStyle>
        <a:defPPr>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37411</TotalTime>
  <Words>6668</Words>
  <Application>Microsoft Office PowerPoint</Application>
  <PresentationFormat>Grand écran</PresentationFormat>
  <Paragraphs>859</Paragraphs>
  <Slides>79</Slides>
  <Notes>0</Notes>
  <HiddenSlides>0</HiddenSlides>
  <MMClips>0</MMClips>
  <ScaleCrop>false</ScaleCrop>
  <HeadingPairs>
    <vt:vector size="6" baseType="variant">
      <vt:variant>
        <vt:lpstr>Polices utilisées</vt:lpstr>
      </vt:variant>
      <vt:variant>
        <vt:i4>11</vt:i4>
      </vt:variant>
      <vt:variant>
        <vt:lpstr>Thème</vt:lpstr>
      </vt:variant>
      <vt:variant>
        <vt:i4>8</vt:i4>
      </vt:variant>
      <vt:variant>
        <vt:lpstr>Titres des diapositives</vt:lpstr>
      </vt:variant>
      <vt:variant>
        <vt:i4>79</vt:i4>
      </vt:variant>
    </vt:vector>
  </HeadingPairs>
  <TitlesOfParts>
    <vt:vector size="98" baseType="lpstr">
      <vt:lpstr>Abadi Extra Light</vt:lpstr>
      <vt:lpstr>Arial</vt:lpstr>
      <vt:lpstr>Calibri</vt:lpstr>
      <vt:lpstr>Calibri </vt:lpstr>
      <vt:lpstr>Calibri Light</vt:lpstr>
      <vt:lpstr>Segoe UI Semibold</vt:lpstr>
      <vt:lpstr>Segoe UI Semilight</vt:lpstr>
      <vt:lpstr>Symbol</vt:lpstr>
      <vt:lpstr>Times New Roman</vt:lpstr>
      <vt:lpstr>Wingdings</vt:lpstr>
      <vt:lpstr>Yu Mincho</vt:lpstr>
      <vt:lpstr>Diapositive couverture et titre</vt:lpstr>
      <vt:lpstr>Diapositive contenu</vt:lpstr>
      <vt:lpstr>1_Diapositive contenu</vt:lpstr>
      <vt:lpstr>2_Diapositive contenu</vt:lpstr>
      <vt:lpstr>3_Diapositive contenu</vt:lpstr>
      <vt:lpstr>3_Diamond Grid 16x9</vt:lpstr>
      <vt:lpstr>4_Diamond Grid 16x9</vt:lpstr>
      <vt:lpstr>4_Diapositive contenu</vt:lpstr>
      <vt:lpstr>SAS Guide Niveau 1</vt:lpstr>
      <vt:lpstr>Sommaire</vt:lpstr>
      <vt:lpstr>Présentation PowerPoint</vt:lpstr>
      <vt:lpstr>Découvrir SAS Entreprise Guide </vt:lpstr>
      <vt:lpstr>Un peu d’histoire</vt:lpstr>
      <vt:lpstr>Le processus de programmation SAS</vt:lpstr>
      <vt:lpstr>programmation visuelle vs code</vt:lpstr>
      <vt:lpstr>Les projets</vt:lpstr>
      <vt:lpstr>Présentation de l’interface</vt:lpstr>
      <vt:lpstr>Zone de navigation #1</vt:lpstr>
      <vt:lpstr>Zone de navigation #2</vt:lpstr>
      <vt:lpstr>Zone de navigation #3</vt:lpstr>
      <vt:lpstr>Zone de navigation #4</vt:lpstr>
      <vt:lpstr>Zone de navigation #5</vt:lpstr>
      <vt:lpstr>Zone de navigation #6</vt:lpstr>
      <vt:lpstr>zone de travail #1</vt:lpstr>
      <vt:lpstr>zone de travail #2</vt:lpstr>
      <vt:lpstr>zone de travail #3</vt:lpstr>
      <vt:lpstr>zone de travail #4</vt:lpstr>
      <vt:lpstr>zone de travail #5</vt:lpstr>
      <vt:lpstr>Présentation PowerPoint</vt:lpstr>
      <vt:lpstr>Présentation PowerPoint</vt:lpstr>
      <vt:lpstr>Présentation PowerPoint</vt:lpstr>
      <vt:lpstr>Présentation PowerPoint</vt:lpstr>
      <vt:lpstr>Organisation des données </vt:lpstr>
      <vt:lpstr>Les bibliothèques de données #1</vt:lpstr>
      <vt:lpstr>Les bibliothèques de données #2</vt:lpstr>
      <vt:lpstr>Les bibliothèques de données #3</vt:lpstr>
      <vt:lpstr>Les tables et variables #1</vt:lpstr>
      <vt:lpstr>Les tables et variables #2</vt:lpstr>
      <vt:lpstr>Les tables et variables #3</vt:lpstr>
      <vt:lpstr>Les tables et variables #4</vt:lpstr>
      <vt:lpstr>Gestion des formats #1</vt:lpstr>
      <vt:lpstr>Gestion des formats #2</vt:lpstr>
      <vt:lpstr>Import de données #1</vt:lpstr>
      <vt:lpstr>Import de données #2</vt:lpstr>
      <vt:lpstr>Import de données #3</vt:lpstr>
      <vt:lpstr>Import de données #4</vt:lpstr>
      <vt:lpstr>Import de données #5</vt:lpstr>
      <vt:lpstr>Présentation PowerPoint</vt:lpstr>
      <vt:lpstr>Présentation PowerPoint</vt:lpstr>
      <vt:lpstr>Présentation PowerPoint</vt:lpstr>
      <vt:lpstr>Présentation PowerPoint</vt:lpstr>
      <vt:lpstr>Manipuler des données avec les tâches </vt:lpstr>
      <vt:lpstr>Principes généraux </vt:lpstr>
      <vt:lpstr>Principes généraux </vt:lpstr>
      <vt:lpstr>Principes généraux </vt:lpstr>
      <vt:lpstr>Principes généraux </vt:lpstr>
      <vt:lpstr>Principes généraux </vt:lpstr>
      <vt:lpstr>Principes généraux </vt:lpstr>
      <vt:lpstr>Principes généraux </vt:lpstr>
      <vt:lpstr>Principes généraux </vt:lpstr>
      <vt:lpstr>Principes généraux </vt:lpstr>
      <vt:lpstr>Présentation PowerPoint</vt:lpstr>
      <vt:lpstr>Présentation PowerPoint</vt:lpstr>
      <vt:lpstr>Présentation PowerPoint</vt:lpstr>
      <vt:lpstr>Présentation PowerPoint</vt:lpstr>
      <vt:lpstr>Générateur de requêtes </vt:lpstr>
      <vt:lpstr>Générateur de requêtes </vt:lpstr>
      <vt:lpstr>Générateur de requêtes </vt:lpstr>
      <vt:lpstr>Générateur de requêtes </vt:lpstr>
      <vt:lpstr>Générateur de requêtes </vt:lpstr>
      <vt:lpstr>Générateur de requêtes </vt:lpstr>
      <vt:lpstr>Générateur de requêtes </vt:lpstr>
      <vt:lpstr>Générateur de requêtes </vt:lpstr>
      <vt:lpstr>Générateur de requêtes </vt:lpstr>
      <vt:lpstr>Ajouter des tables</vt:lpstr>
      <vt:lpstr>AJOUTER des tables</vt:lpstr>
      <vt:lpstr>Fractionner des colonnes</vt:lpstr>
      <vt:lpstr>Fractionner des colonnes</vt:lpstr>
      <vt:lpstr>Fractionner des colonnes</vt:lpstr>
      <vt:lpstr>Empiler des colonnes</vt:lpstr>
      <vt:lpstr>Empiler des colonnes</vt:lpstr>
      <vt:lpstr>Empiler des colonnes</vt:lpstr>
      <vt:lpstr>Transposer</vt:lpstr>
      <vt:lpstr>Transposer</vt:lpstr>
      <vt:lpstr>Transposer</vt:lpstr>
      <vt:lpstr>Présentation PowerPoint</vt:lpstr>
      <vt:lpstr>références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GT Qualité des données Avril  2020</dc:title>
  <dc:creator>charif.bamba@acm.fr</dc:creator>
  <cp:keywords>1.0</cp:keywords>
  <cp:lastModifiedBy>BAMBA Charif</cp:lastModifiedBy>
  <cp:revision>1169</cp:revision>
  <dcterms:created xsi:type="dcterms:W3CDTF">2019-03-05T13:19:37Z</dcterms:created>
  <dcterms:modified xsi:type="dcterms:W3CDTF">2022-12-06T08:56:05Z</dcterms:modified>
  <cp:category>GT;Qualité des données</cp:category>
</cp:coreProperties>
</file>